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6" r:id="rId1"/>
  </p:sldMasterIdLst>
  <p:sldIdLst>
    <p:sldId id="256" r:id="rId2"/>
    <p:sldId id="265" r:id="rId3"/>
    <p:sldId id="257" r:id="rId4"/>
    <p:sldId id="258" r:id="rId5"/>
    <p:sldId id="259" r:id="rId6"/>
    <p:sldId id="264"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140792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17841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0AC0A-813F-4B6D-8075-4E8796E7552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1265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3955235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0AC0A-813F-4B6D-8075-4E8796E7552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331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ערוך סגנונות טקסט של תבנית בסיס</a:t>
            </a:r>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4114971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2989891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51966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273443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5D3C05B9-F8FF-4E31-AEC7-47ABA2449AA5}" type="datetimeFigureOut">
              <a:rPr lang="en-US" smtClean="0"/>
              <a:t>5/26/2017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110210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140719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D3C05B9-F8FF-4E31-AEC7-47ABA2449AA5}" type="datetimeFigureOut">
              <a:rPr lang="en-US" smtClean="0"/>
              <a:t>5/26/2017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26024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D3C05B9-F8FF-4E31-AEC7-47ABA2449AA5}" type="datetimeFigureOut">
              <a:rPr lang="en-US" smtClean="0"/>
              <a:t>5/26/2017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231122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C05B9-F8FF-4E31-AEC7-47ABA2449AA5}" type="datetimeFigureOut">
              <a:rPr lang="en-US" smtClean="0"/>
              <a:t>5/26/2017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322557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158335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5D3C05B9-F8FF-4E31-AEC7-47ABA2449AA5}" type="datetimeFigureOut">
              <a:rPr lang="en-US" smtClean="0"/>
              <a:t>5/26/2017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90AC0A-813F-4B6D-8075-4E8796E75528}" type="slidenum">
              <a:rPr lang="en-US" smtClean="0"/>
              <a:t>‹#›</a:t>
            </a:fld>
            <a:endParaRPr lang="en-US"/>
          </a:p>
        </p:txBody>
      </p:sp>
    </p:spTree>
    <p:extLst>
      <p:ext uri="{BB962C8B-B14F-4D97-AF65-F5344CB8AC3E}">
        <p14:creationId xmlns:p14="http://schemas.microsoft.com/office/powerpoint/2010/main" val="294396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D3C05B9-F8FF-4E31-AEC7-47ABA2449AA5}" type="datetimeFigureOut">
              <a:rPr lang="en-US" smtClean="0"/>
              <a:t>5/26/2017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90AC0A-813F-4B6D-8075-4E8796E75528}" type="slidenum">
              <a:rPr lang="en-US" smtClean="0"/>
              <a:t>‹#›</a:t>
            </a:fld>
            <a:endParaRPr lang="en-US"/>
          </a:p>
        </p:txBody>
      </p:sp>
    </p:spTree>
    <p:extLst>
      <p:ext uri="{BB962C8B-B14F-4D97-AF65-F5344CB8AC3E}">
        <p14:creationId xmlns:p14="http://schemas.microsoft.com/office/powerpoint/2010/main" val="32874379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4267200" y="159026"/>
            <a:ext cx="4784035" cy="2027583"/>
          </a:xfrm>
        </p:spPr>
        <p:txBody>
          <a:bodyPr>
            <a:noAutofit/>
          </a:bodyPr>
          <a:lstStyle/>
          <a:p>
            <a:r>
              <a:rPr lang="en-US" sz="9600" b="1" dirty="0">
                <a:effectLst>
                  <a:outerShdw blurRad="38100" dist="38100" dir="2700000" algn="tl">
                    <a:srgbClr val="000000">
                      <a:alpha val="43137"/>
                    </a:srgbClr>
                  </a:outerShdw>
                </a:effectLst>
              </a:rPr>
              <a:t>Group I </a:t>
            </a:r>
          </a:p>
        </p:txBody>
      </p:sp>
      <p:sp>
        <p:nvSpPr>
          <p:cNvPr id="4" name="TextBox 3"/>
          <p:cNvSpPr txBox="1"/>
          <p:nvPr/>
        </p:nvSpPr>
        <p:spPr>
          <a:xfrm>
            <a:off x="3144707" y="2676938"/>
            <a:ext cx="3627154" cy="2308324"/>
          </a:xfrm>
          <a:prstGeom prst="rect">
            <a:avLst/>
          </a:prstGeom>
          <a:noFill/>
        </p:spPr>
        <p:txBody>
          <a:bodyPr wrap="square" rtlCol="0">
            <a:spAutoFit/>
          </a:bodyPr>
          <a:lstStyle/>
          <a:p>
            <a:r>
              <a:rPr lang="en-US" sz="2400" b="1" dirty="0"/>
              <a:t>Shani levi</a:t>
            </a:r>
          </a:p>
          <a:p>
            <a:r>
              <a:rPr lang="en-US" sz="2400" b="1" dirty="0"/>
              <a:t>Max </a:t>
            </a:r>
            <a:r>
              <a:rPr lang="en-US" sz="2400" b="1" dirty="0" err="1"/>
              <a:t>Tyuliandine</a:t>
            </a:r>
            <a:endParaRPr lang="en-US" sz="2400" b="1" dirty="0"/>
          </a:p>
          <a:p>
            <a:r>
              <a:rPr lang="en-US" sz="2400" b="1" dirty="0" err="1"/>
              <a:t>Omri</a:t>
            </a:r>
            <a:r>
              <a:rPr lang="en-US" sz="2400" b="1" dirty="0"/>
              <a:t> </a:t>
            </a:r>
            <a:r>
              <a:rPr lang="en-US" sz="2400" b="1" dirty="0" err="1"/>
              <a:t>Assayag</a:t>
            </a:r>
            <a:endParaRPr lang="en-US" sz="2400" b="1" dirty="0"/>
          </a:p>
          <a:p>
            <a:r>
              <a:rPr lang="en-US" sz="2400" b="1" dirty="0"/>
              <a:t>Haim </a:t>
            </a:r>
            <a:r>
              <a:rPr lang="en-US" sz="2400" b="1" dirty="0" err="1"/>
              <a:t>leshem</a:t>
            </a:r>
            <a:endParaRPr lang="en-US" sz="2400" b="1" dirty="0"/>
          </a:p>
          <a:p>
            <a:r>
              <a:rPr lang="en-US" sz="2400" b="1" dirty="0" err="1"/>
              <a:t>Lior</a:t>
            </a:r>
            <a:r>
              <a:rPr lang="he-IL" sz="2400" b="1" dirty="0"/>
              <a:t> </a:t>
            </a:r>
            <a:r>
              <a:rPr lang="en-US" sz="2400" b="1" dirty="0" err="1"/>
              <a:t>yermi</a:t>
            </a:r>
            <a:r>
              <a:rPr lang="en-US" sz="2400" b="1" dirty="0"/>
              <a:t> </a:t>
            </a:r>
          </a:p>
          <a:p>
            <a:r>
              <a:rPr lang="en-US" sz="2400" b="1" dirty="0"/>
              <a:t>Ben </a:t>
            </a:r>
            <a:r>
              <a:rPr lang="en-US" sz="2400" b="1" dirty="0" err="1"/>
              <a:t>Schajnovitz</a:t>
            </a:r>
            <a:endParaRPr lang="en-US" sz="2400" b="1" dirty="0"/>
          </a:p>
        </p:txBody>
      </p:sp>
    </p:spTree>
    <p:extLst>
      <p:ext uri="{BB962C8B-B14F-4D97-AF65-F5344CB8AC3E}">
        <p14:creationId xmlns:p14="http://schemas.microsoft.com/office/powerpoint/2010/main" val="1439750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2589211" y="2133599"/>
            <a:ext cx="9350997" cy="4306957"/>
          </a:xfrm>
        </p:spPr>
        <p:txBody>
          <a:bodyPr>
            <a:normAutofit/>
          </a:bodyPr>
          <a:lstStyle/>
          <a:p>
            <a:pPr marL="0" indent="0">
              <a:buNone/>
            </a:pPr>
            <a:r>
              <a:rPr lang="en-US" sz="11500" b="1" dirty="0"/>
              <a:t>Thank you!</a:t>
            </a:r>
          </a:p>
        </p:txBody>
      </p:sp>
    </p:spTree>
    <p:extLst>
      <p:ext uri="{BB962C8B-B14F-4D97-AF65-F5344CB8AC3E}">
        <p14:creationId xmlns:p14="http://schemas.microsoft.com/office/powerpoint/2010/main" val="387618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en-US" sz="8000" dirty="0"/>
              <a:t>Contents</a:t>
            </a:r>
            <a:br>
              <a:rPr lang="en-US" dirty="0"/>
            </a:br>
            <a:endParaRPr lang="en-US" dirty="0"/>
          </a:p>
        </p:txBody>
      </p:sp>
      <p:sp>
        <p:nvSpPr>
          <p:cNvPr id="3" name="מציין מיקום תוכן 2"/>
          <p:cNvSpPr>
            <a:spLocks noGrp="1"/>
          </p:cNvSpPr>
          <p:nvPr>
            <p:ph idx="1"/>
          </p:nvPr>
        </p:nvSpPr>
        <p:spPr/>
        <p:txBody>
          <a:bodyPr/>
          <a:lstStyle/>
          <a:p>
            <a:r>
              <a:rPr lang="en-US" sz="2800" dirty="0"/>
              <a:t>Requirements- login and currency</a:t>
            </a:r>
          </a:p>
          <a:p>
            <a:r>
              <a:rPr lang="en-US" sz="2800" dirty="0"/>
              <a:t>User stories- login and currency</a:t>
            </a:r>
          </a:p>
          <a:p>
            <a:r>
              <a:rPr lang="en-US" sz="2800" dirty="0"/>
              <a:t>Use case diagram – login and dashboard</a:t>
            </a:r>
          </a:p>
          <a:p>
            <a:r>
              <a:rPr lang="en-US" sz="2800" dirty="0"/>
              <a:t>Currency sequence diagram</a:t>
            </a:r>
          </a:p>
          <a:p>
            <a:r>
              <a:rPr lang="en-US" sz="2800" dirty="0"/>
              <a:t>Risks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4426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5810" y="2014330"/>
            <a:ext cx="9235220" cy="4524315"/>
          </a:xfrm>
          <a:prstGeom prst="rect">
            <a:avLst/>
          </a:prstGeom>
          <a:noFill/>
        </p:spPr>
        <p:txBody>
          <a:bodyPr wrap="none" rtlCol="0">
            <a:spAutoFit/>
          </a:bodyPr>
          <a:lstStyle/>
          <a:p>
            <a:r>
              <a:rPr lang="en-US" b="1" u="sng" dirty="0"/>
              <a:t>Login Requirements</a:t>
            </a:r>
            <a:r>
              <a:rPr lang="he-IL" b="1" u="sng" dirty="0"/>
              <a:t>:</a:t>
            </a:r>
          </a:p>
          <a:p>
            <a:r>
              <a:rPr lang="en-US" dirty="0"/>
              <a:t>1. The user should have the option to </a:t>
            </a:r>
            <a:r>
              <a:rPr lang="en-US" u="sng" dirty="0"/>
              <a:t>select the “Register</a:t>
            </a:r>
            <a:r>
              <a:rPr lang="en-US" dirty="0"/>
              <a:t>”</a:t>
            </a:r>
          </a:p>
          <a:p>
            <a:r>
              <a:rPr lang="en-US" dirty="0"/>
              <a:t> in order to connect to his personal dashboard.</a:t>
            </a:r>
          </a:p>
          <a:p>
            <a:endParaRPr lang="en-US" dirty="0"/>
          </a:p>
          <a:p>
            <a:r>
              <a:rPr lang="en-US" dirty="0"/>
              <a:t>2. The user should have the option </a:t>
            </a:r>
            <a:r>
              <a:rPr lang="en-US" u="sng" dirty="0"/>
              <a:t>“login” </a:t>
            </a:r>
            <a:r>
              <a:rPr lang="en-US" dirty="0"/>
              <a:t>,that Connect to the system</a:t>
            </a:r>
          </a:p>
          <a:p>
            <a:r>
              <a:rPr lang="en-US" dirty="0"/>
              <a:t> and watch the dashboard that containing the widgets.</a:t>
            </a:r>
          </a:p>
          <a:p>
            <a:endParaRPr lang="en-US" dirty="0"/>
          </a:p>
          <a:p>
            <a:r>
              <a:rPr lang="en-US" dirty="0"/>
              <a:t>3. The list of widgets is displayed to the user</a:t>
            </a:r>
            <a:r>
              <a:rPr lang="he-IL" dirty="0"/>
              <a:t>.</a:t>
            </a:r>
          </a:p>
          <a:p>
            <a:endParaRPr lang="he-IL" dirty="0"/>
          </a:p>
          <a:p>
            <a:r>
              <a:rPr lang="en-US" dirty="0"/>
              <a:t>4. The user can </a:t>
            </a:r>
            <a:r>
              <a:rPr lang="en-US" u="sng" dirty="0"/>
              <a:t>choose</a:t>
            </a:r>
            <a:r>
              <a:rPr lang="en-US" dirty="0"/>
              <a:t> from the list of widgets being displayed,</a:t>
            </a:r>
            <a:endParaRPr lang="he-IL" dirty="0"/>
          </a:p>
          <a:p>
            <a:r>
              <a:rPr lang="en-US" dirty="0"/>
              <a:t> which widget he would like to use</a:t>
            </a:r>
          </a:p>
          <a:p>
            <a:r>
              <a:rPr lang="en-US" b="1" u="sng" dirty="0"/>
              <a:t>Currency Requirements</a:t>
            </a:r>
            <a:r>
              <a:rPr lang="he-IL" b="1" u="sng" dirty="0"/>
              <a:t>:</a:t>
            </a:r>
            <a:endParaRPr lang="en-US" b="1" u="sng" dirty="0"/>
          </a:p>
          <a:p>
            <a:r>
              <a:rPr lang="en-US" dirty="0"/>
              <a:t> 5. The user will be able to choose a coin type and get the current currency rate.</a:t>
            </a:r>
          </a:p>
          <a:p>
            <a:endParaRPr lang="he-IL" dirty="0"/>
          </a:p>
          <a:p>
            <a:r>
              <a:rPr lang="he-IL" dirty="0"/>
              <a:t>6</a:t>
            </a:r>
            <a:r>
              <a:rPr lang="en-US" dirty="0"/>
              <a:t>. The user will be able to choose a currency type and Insert quantity to convert</a:t>
            </a:r>
            <a:r>
              <a:rPr lang="he-IL" dirty="0"/>
              <a:t> </a:t>
            </a:r>
            <a:r>
              <a:rPr lang="en-US" dirty="0"/>
              <a:t>,</a:t>
            </a:r>
          </a:p>
          <a:p>
            <a:r>
              <a:rPr lang="en-US" dirty="0"/>
              <a:t>and get the conversion from NIS to the specific coin.</a:t>
            </a:r>
          </a:p>
        </p:txBody>
      </p:sp>
      <p:sp>
        <p:nvSpPr>
          <p:cNvPr id="7" name="מלבן 6"/>
          <p:cNvSpPr/>
          <p:nvPr/>
        </p:nvSpPr>
        <p:spPr>
          <a:xfrm>
            <a:off x="2245810" y="600263"/>
            <a:ext cx="8666922" cy="1308050"/>
          </a:xfrm>
          <a:prstGeom prst="rect">
            <a:avLst/>
          </a:prstGeom>
        </p:spPr>
        <p:txBody>
          <a:bodyPr wrap="square">
            <a:spAutoFit/>
          </a:bodyPr>
          <a:lstStyle/>
          <a:p>
            <a:r>
              <a:rPr lang="en-US" sz="7900" dirty="0"/>
              <a:t>Use Case</a:t>
            </a:r>
            <a:r>
              <a:rPr lang="en-US" sz="5400" dirty="0"/>
              <a:t>-</a:t>
            </a:r>
            <a:r>
              <a:rPr lang="en-US" sz="4000" dirty="0"/>
              <a:t>Requirements</a:t>
            </a:r>
            <a:endParaRPr lang="en-US" sz="2400" dirty="0"/>
          </a:p>
        </p:txBody>
      </p:sp>
    </p:spTree>
    <p:extLst>
      <p:ext uri="{BB962C8B-B14F-4D97-AF65-F5344CB8AC3E}">
        <p14:creationId xmlns:p14="http://schemas.microsoft.com/office/powerpoint/2010/main" val="402430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504661" y="410817"/>
            <a:ext cx="7911548" cy="1378227"/>
          </a:xfrm>
        </p:spPr>
        <p:txBody>
          <a:bodyPr>
            <a:normAutofit fontScale="90000"/>
          </a:bodyPr>
          <a:lstStyle/>
          <a:p>
            <a:r>
              <a:rPr lang="en-US" sz="8800" dirty="0"/>
              <a:t>Use Case-</a:t>
            </a:r>
            <a:r>
              <a:rPr lang="en-US" sz="4400" dirty="0"/>
              <a:t>User stories</a:t>
            </a:r>
            <a:endParaRPr lang="en-US" sz="8800" b="1" dirty="0"/>
          </a:p>
        </p:txBody>
      </p:sp>
      <p:sp>
        <p:nvSpPr>
          <p:cNvPr id="3" name="TextBox 2"/>
          <p:cNvSpPr txBox="1"/>
          <p:nvPr/>
        </p:nvSpPr>
        <p:spPr>
          <a:xfrm>
            <a:off x="2133600" y="1908313"/>
            <a:ext cx="9805890" cy="5293757"/>
          </a:xfrm>
          <a:prstGeom prst="rect">
            <a:avLst/>
          </a:prstGeom>
          <a:noFill/>
        </p:spPr>
        <p:txBody>
          <a:bodyPr wrap="none" rtlCol="0">
            <a:spAutoFit/>
          </a:bodyPr>
          <a:lstStyle/>
          <a:p>
            <a:r>
              <a:rPr lang="en-US" sz="2000" b="1" u="sng" dirty="0"/>
              <a:t>Login and dashboard User stories:</a:t>
            </a:r>
          </a:p>
          <a:p>
            <a:pPr marL="342900" indent="-342900">
              <a:buAutoNum type="arabicPeriod"/>
            </a:pPr>
            <a:r>
              <a:rPr lang="en-US" sz="2000" dirty="0"/>
              <a:t>As a user I will be able to create an account in the system,</a:t>
            </a:r>
          </a:p>
          <a:p>
            <a:r>
              <a:rPr lang="en-US" sz="2000" dirty="0"/>
              <a:t>     in order to connect my own dashboard.</a:t>
            </a:r>
            <a:endParaRPr lang="he-IL" sz="2000" dirty="0"/>
          </a:p>
          <a:p>
            <a:endParaRPr lang="en-US" sz="2000" dirty="0"/>
          </a:p>
          <a:p>
            <a:pPr marL="342900" indent="-342900">
              <a:buAutoNum type="arabicPeriod" startAt="2"/>
            </a:pPr>
            <a:r>
              <a:rPr lang="en-US" sz="2000" dirty="0"/>
              <a:t>As a user I will be able to see the list of widgets I can use, </a:t>
            </a:r>
          </a:p>
          <a:p>
            <a:r>
              <a:rPr lang="en-US" sz="2000" dirty="0"/>
              <a:t>     so that I can select the optimal option.</a:t>
            </a:r>
          </a:p>
          <a:p>
            <a:endParaRPr lang="en-US" sz="2000" dirty="0"/>
          </a:p>
          <a:p>
            <a:r>
              <a:rPr lang="en-US" sz="2000" dirty="0"/>
              <a:t>3. As a user I want to have the option to select a widget from the dashboard,</a:t>
            </a:r>
          </a:p>
          <a:p>
            <a:r>
              <a:rPr lang="en-US" sz="2000" dirty="0"/>
              <a:t>    and use it.</a:t>
            </a:r>
          </a:p>
          <a:p>
            <a:r>
              <a:rPr lang="en-US" sz="2000" b="1" u="sng" dirty="0"/>
              <a:t>Currency User stories:</a:t>
            </a:r>
            <a:endParaRPr lang="he-IL" sz="2000" b="1" u="sng" dirty="0"/>
          </a:p>
          <a:p>
            <a:r>
              <a:rPr lang="en-US" sz="2000" dirty="0"/>
              <a:t>1. As a user I will be able to insert coin type and  get the current currency rate.</a:t>
            </a:r>
            <a:endParaRPr lang="he-IL" sz="2000" dirty="0"/>
          </a:p>
          <a:p>
            <a:endParaRPr lang="en-US" sz="2000" b="1" u="sng" dirty="0"/>
          </a:p>
          <a:p>
            <a:r>
              <a:rPr lang="en-US" sz="2000" dirty="0"/>
              <a:t>2. As a user I will be able to insert quantity and coin type and get</a:t>
            </a:r>
          </a:p>
          <a:p>
            <a:r>
              <a:rPr lang="en-US" sz="2000" dirty="0"/>
              <a:t> 	the conversion.</a:t>
            </a:r>
            <a:endParaRPr lang="he-IL" sz="2000" dirty="0"/>
          </a:p>
          <a:p>
            <a:endParaRPr lang="en-US" sz="2000" dirty="0"/>
          </a:p>
          <a:p>
            <a:endParaRPr lang="he-IL" sz="2000" dirty="0"/>
          </a:p>
          <a:p>
            <a:endParaRPr lang="en-US" dirty="0"/>
          </a:p>
        </p:txBody>
      </p:sp>
    </p:spTree>
    <p:extLst>
      <p:ext uri="{BB962C8B-B14F-4D97-AF65-F5344CB8AC3E}">
        <p14:creationId xmlns:p14="http://schemas.microsoft.com/office/powerpoint/2010/main" val="275799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7200" dirty="0"/>
              <a:t>Use Case-</a:t>
            </a:r>
            <a:r>
              <a:rPr lang="en-US" sz="4000" dirty="0"/>
              <a:t>diagram</a:t>
            </a:r>
            <a:endParaRPr lang="en-US" dirty="0"/>
          </a:p>
        </p:txBody>
      </p:sp>
      <p:pic>
        <p:nvPicPr>
          <p:cNvPr id="11" name="תמונה 10"/>
          <p:cNvPicPr>
            <a:picLocks noChangeAspect="1"/>
          </p:cNvPicPr>
          <p:nvPr/>
        </p:nvPicPr>
        <p:blipFill rotWithShape="1">
          <a:blip r:embed="rId2"/>
          <a:srcRect l="20423" t="35891" r="35500" b="20806"/>
          <a:stretch/>
        </p:blipFill>
        <p:spPr>
          <a:xfrm>
            <a:off x="450166" y="1800665"/>
            <a:ext cx="11493305" cy="5057335"/>
          </a:xfrm>
          <a:prstGeom prst="rect">
            <a:avLst/>
          </a:prstGeom>
        </p:spPr>
      </p:pic>
    </p:spTree>
    <p:extLst>
      <p:ext uri="{BB962C8B-B14F-4D97-AF65-F5344CB8AC3E}">
        <p14:creationId xmlns:p14="http://schemas.microsoft.com/office/powerpoint/2010/main" val="199533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p:cNvPicPr>
            <a:picLocks noChangeAspect="1"/>
          </p:cNvPicPr>
          <p:nvPr/>
        </p:nvPicPr>
        <p:blipFill rotWithShape="1">
          <a:blip r:embed="rId2"/>
          <a:srcRect l="23307" t="19883" r="22809" b="18343"/>
          <a:stretch/>
        </p:blipFill>
        <p:spPr>
          <a:xfrm>
            <a:off x="1814732" y="337625"/>
            <a:ext cx="10156874" cy="6189784"/>
          </a:xfrm>
          <a:prstGeom prst="rect">
            <a:avLst/>
          </a:prstGeom>
        </p:spPr>
      </p:pic>
    </p:spTree>
    <p:extLst>
      <p:ext uri="{BB962C8B-B14F-4D97-AF65-F5344CB8AC3E}">
        <p14:creationId xmlns:p14="http://schemas.microsoft.com/office/powerpoint/2010/main" val="252072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7200" dirty="0"/>
              <a:t>Risks</a:t>
            </a:r>
          </a:p>
        </p:txBody>
      </p:sp>
      <p:sp>
        <p:nvSpPr>
          <p:cNvPr id="3" name="מציין מיקום תוכן 2"/>
          <p:cNvSpPr>
            <a:spLocks noGrp="1"/>
          </p:cNvSpPr>
          <p:nvPr>
            <p:ph idx="1"/>
          </p:nvPr>
        </p:nvSpPr>
        <p:spPr/>
        <p:txBody>
          <a:bodyPr/>
          <a:lstStyle/>
          <a:p>
            <a:r>
              <a:rPr lang="en-US" sz="2400" b="1" dirty="0"/>
              <a:t>Non-compliance with requirements</a:t>
            </a:r>
            <a:endParaRPr lang="he-IL" sz="2400" b="1" dirty="0"/>
          </a:p>
          <a:p>
            <a:pPr marL="0" indent="0">
              <a:buNone/>
            </a:pPr>
            <a:r>
              <a:rPr lang="en-US" u="sng" dirty="0"/>
              <a:t>Risk identification</a:t>
            </a:r>
            <a:r>
              <a:rPr lang="he-IL" u="sng" dirty="0"/>
              <a:t> :</a:t>
            </a:r>
            <a:endParaRPr lang="en-US" u="sng" dirty="0"/>
          </a:p>
          <a:p>
            <a:pPr marL="0" indent="0">
              <a:buNone/>
            </a:pPr>
            <a:r>
              <a:rPr lang="en-US" dirty="0"/>
              <a:t>The main risk we identified at the beginning of the project was due to the difficulty in understanding the requirements.</a:t>
            </a:r>
          </a:p>
          <a:p>
            <a:pPr marL="0" indent="0">
              <a:buNone/>
            </a:pPr>
            <a:r>
              <a:rPr lang="en-US" dirty="0"/>
              <a:t> We were required to make a separation between the server side (php) and the client side (java script), The lack of  knowledge with the contents made it difficult to understand</a:t>
            </a:r>
            <a:r>
              <a:rPr lang="he-IL" dirty="0"/>
              <a:t> </a:t>
            </a:r>
            <a:r>
              <a:rPr lang="en-US" dirty="0"/>
              <a:t>and implement the concept.</a:t>
            </a:r>
            <a:endParaRPr lang="he-IL" dirty="0"/>
          </a:p>
          <a:p>
            <a:pPr marL="0" indent="0">
              <a:buNone/>
            </a:pPr>
            <a:r>
              <a:rPr lang="en-US" dirty="0"/>
              <a:t>And the risk was that we would not compliance with the requirements</a:t>
            </a:r>
            <a:endParaRPr lang="he-IL" dirty="0"/>
          </a:p>
        </p:txBody>
      </p:sp>
    </p:spTree>
    <p:extLst>
      <p:ext uri="{BB962C8B-B14F-4D97-AF65-F5344CB8AC3E}">
        <p14:creationId xmlns:p14="http://schemas.microsoft.com/office/powerpoint/2010/main" val="202137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7200" dirty="0"/>
              <a:t>Risks</a:t>
            </a:r>
          </a:p>
        </p:txBody>
      </p:sp>
      <p:sp>
        <p:nvSpPr>
          <p:cNvPr id="3" name="מציין מיקום תוכן 2"/>
          <p:cNvSpPr>
            <a:spLocks noGrp="1"/>
          </p:cNvSpPr>
          <p:nvPr>
            <p:ph idx="1"/>
          </p:nvPr>
        </p:nvSpPr>
        <p:spPr/>
        <p:txBody>
          <a:bodyPr/>
          <a:lstStyle/>
          <a:p>
            <a:r>
              <a:rPr lang="en-US" sz="2400" b="1" dirty="0"/>
              <a:t>Non-compliance with requirements</a:t>
            </a:r>
            <a:endParaRPr lang="he-IL" sz="2400" b="1" dirty="0"/>
          </a:p>
          <a:p>
            <a:pPr marL="0" indent="0">
              <a:buNone/>
            </a:pPr>
            <a:r>
              <a:rPr lang="en-US" u="sng" dirty="0"/>
              <a:t>Risk characterization</a:t>
            </a:r>
            <a:r>
              <a:rPr lang="he-IL" u="sng" dirty="0"/>
              <a:t>:</a:t>
            </a:r>
          </a:p>
          <a:p>
            <a:pPr marL="0" indent="0">
              <a:buNone/>
            </a:pPr>
            <a:r>
              <a:rPr lang="en-US" dirty="0"/>
              <a:t>The probability that the risk would occur if we did not act accordingly was very high. We were required to learn new contents that we did not know before, and the concept was new to us.</a:t>
            </a:r>
          </a:p>
          <a:p>
            <a:pPr marL="0" indent="0">
              <a:buNone/>
            </a:pPr>
            <a:r>
              <a:rPr lang="en-US" dirty="0"/>
              <a:t>And of course, the impact of non-compliance is very critical.</a:t>
            </a:r>
          </a:p>
          <a:p>
            <a:pPr marL="0" indent="0">
              <a:buNone/>
            </a:pPr>
            <a:r>
              <a:rPr lang="en-US" u="sng" dirty="0"/>
              <a:t>Control and response</a:t>
            </a:r>
            <a:r>
              <a:rPr lang="he-IL" u="sng" dirty="0"/>
              <a:t>:</a:t>
            </a:r>
          </a:p>
          <a:p>
            <a:pPr marL="0" indent="0">
              <a:buNone/>
            </a:pPr>
            <a:r>
              <a:rPr lang="en-US" dirty="0"/>
              <a:t>As part of the project, we had the guidance and assistance from the practitioner and we had the opportunity to ask questions and make sure if our progress is on the right or that some changes were needed.</a:t>
            </a:r>
            <a:endParaRPr lang="he-IL" dirty="0"/>
          </a:p>
          <a:p>
            <a:pPr marL="0" indent="0">
              <a:buNone/>
            </a:pPr>
            <a:endParaRPr lang="en-US" dirty="0"/>
          </a:p>
        </p:txBody>
      </p:sp>
    </p:spTree>
    <p:extLst>
      <p:ext uri="{BB962C8B-B14F-4D97-AF65-F5344CB8AC3E}">
        <p14:creationId xmlns:p14="http://schemas.microsoft.com/office/powerpoint/2010/main" val="420176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7200" dirty="0"/>
              <a:t>Risks</a:t>
            </a:r>
          </a:p>
        </p:txBody>
      </p:sp>
      <p:sp>
        <p:nvSpPr>
          <p:cNvPr id="3" name="מציין מיקום תוכן 2"/>
          <p:cNvSpPr>
            <a:spLocks noGrp="1"/>
          </p:cNvSpPr>
          <p:nvPr>
            <p:ph idx="1"/>
          </p:nvPr>
        </p:nvSpPr>
        <p:spPr>
          <a:xfrm>
            <a:off x="2589211" y="2133599"/>
            <a:ext cx="9350997" cy="4306957"/>
          </a:xfrm>
        </p:spPr>
        <p:txBody>
          <a:bodyPr>
            <a:normAutofit/>
          </a:bodyPr>
          <a:lstStyle/>
          <a:p>
            <a:r>
              <a:rPr lang="en-US" sz="2400" b="1" dirty="0"/>
              <a:t>The external server will not provide the required information</a:t>
            </a:r>
            <a:endParaRPr lang="he-IL" sz="2400" b="1" dirty="0"/>
          </a:p>
          <a:p>
            <a:pPr marL="0" indent="0">
              <a:buNone/>
            </a:pPr>
            <a:r>
              <a:rPr lang="en-US" u="sng" dirty="0"/>
              <a:t>Risk identification</a:t>
            </a:r>
            <a:r>
              <a:rPr lang="he-IL" u="sng" dirty="0"/>
              <a:t> :</a:t>
            </a:r>
          </a:p>
          <a:p>
            <a:pPr marL="0" indent="0">
              <a:buNone/>
            </a:pPr>
            <a:r>
              <a:rPr lang="en-US" dirty="0"/>
              <a:t>Some of the widgets we were required to prepare took information from an external API.</a:t>
            </a:r>
            <a:endParaRPr lang="he-IL" dirty="0"/>
          </a:p>
          <a:p>
            <a:pPr marL="0" indent="0">
              <a:buNone/>
            </a:pPr>
            <a:r>
              <a:rPr lang="en-US" dirty="0"/>
              <a:t>During the project another risk arose is that the site will crash or that the XML / RSS file will be suddenly changed.</a:t>
            </a:r>
            <a:endParaRPr lang="he-IL" dirty="0"/>
          </a:p>
          <a:p>
            <a:pPr marL="0" indent="0">
              <a:buNone/>
            </a:pPr>
            <a:r>
              <a:rPr lang="en-US" u="sng" dirty="0"/>
              <a:t>Risk characterization</a:t>
            </a:r>
            <a:r>
              <a:rPr lang="he-IL" u="sng" dirty="0"/>
              <a:t>:</a:t>
            </a:r>
          </a:p>
          <a:p>
            <a:pPr marL="0" indent="0">
              <a:buNone/>
            </a:pPr>
            <a:r>
              <a:rPr lang="en-US" dirty="0"/>
              <a:t>The probability of this risk is low</a:t>
            </a:r>
            <a:r>
              <a:rPr lang="he-IL" dirty="0"/>
              <a:t> </a:t>
            </a:r>
            <a:r>
              <a:rPr lang="en-US" dirty="0"/>
              <a:t>but if it does</a:t>
            </a:r>
            <a:r>
              <a:rPr lang="he-IL" dirty="0"/>
              <a:t> </a:t>
            </a:r>
            <a:r>
              <a:rPr lang="en-US" dirty="0"/>
              <a:t>happens the impact is critical.</a:t>
            </a:r>
            <a:endParaRPr lang="he-IL" dirty="0"/>
          </a:p>
          <a:p>
            <a:pPr marL="0" indent="0">
              <a:buNone/>
            </a:pPr>
            <a:r>
              <a:rPr lang="en-US" u="sng" dirty="0"/>
              <a:t>Control and response</a:t>
            </a:r>
            <a:r>
              <a:rPr lang="he-IL" u="sng" dirty="0"/>
              <a:t>:</a:t>
            </a:r>
          </a:p>
          <a:p>
            <a:pPr marL="0" indent="0">
              <a:buNone/>
            </a:pPr>
            <a:r>
              <a:rPr lang="en-US" dirty="0"/>
              <a:t>We did</a:t>
            </a:r>
            <a:r>
              <a:rPr lang="he-IL" dirty="0"/>
              <a:t> </a:t>
            </a:r>
            <a:r>
              <a:rPr lang="en-US" dirty="0"/>
              <a:t>check status to make sure that everything is received and ready for printing.</a:t>
            </a:r>
            <a:r>
              <a:rPr lang="he-IL" dirty="0"/>
              <a:t> </a:t>
            </a:r>
            <a:r>
              <a:rPr lang="en-US" dirty="0"/>
              <a:t>If not, the widget will react accordingly and send an alert.</a:t>
            </a:r>
          </a:p>
        </p:txBody>
      </p:sp>
    </p:spTree>
    <p:extLst>
      <p:ext uri="{BB962C8B-B14F-4D97-AF65-F5344CB8AC3E}">
        <p14:creationId xmlns:p14="http://schemas.microsoft.com/office/powerpoint/2010/main" val="1670206592"/>
      </p:ext>
    </p:extLst>
  </p:cSld>
  <p:clrMapOvr>
    <a:masterClrMapping/>
  </p:clrMapOvr>
</p:sld>
</file>

<file path=ppt/theme/theme1.xml><?xml version="1.0" encoding="utf-8"?>
<a:theme xmlns:a="http://schemas.openxmlformats.org/drawingml/2006/main" name="עשן מתפתל">
  <a:themeElements>
    <a:clrScheme name="צהוב ירוק">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8635</TotalTime>
  <Words>570</Words>
  <Application>Microsoft Office PowerPoint</Application>
  <PresentationFormat>מסך רחב</PresentationFormat>
  <Paragraphs>71</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Century Gothic</vt:lpstr>
      <vt:lpstr>Gisha</vt:lpstr>
      <vt:lpstr>Wingdings 3</vt:lpstr>
      <vt:lpstr>עשן מתפתל</vt:lpstr>
      <vt:lpstr>Group I </vt:lpstr>
      <vt:lpstr>Contents </vt:lpstr>
      <vt:lpstr>מצגת של PowerPoint‏</vt:lpstr>
      <vt:lpstr>Use Case-User stories</vt:lpstr>
      <vt:lpstr>Use Case-diagram</vt:lpstr>
      <vt:lpstr>מצגת של PowerPoint‏</vt:lpstr>
      <vt:lpstr>Risks</vt:lpstr>
      <vt:lpstr>Risks</vt:lpstr>
      <vt:lpstr>Risks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dc:title>
  <dc:creator>shani levi</dc:creator>
  <cp:lastModifiedBy>shani levi</cp:lastModifiedBy>
  <cp:revision>36</cp:revision>
  <dcterms:created xsi:type="dcterms:W3CDTF">2017-05-20T08:40:07Z</dcterms:created>
  <dcterms:modified xsi:type="dcterms:W3CDTF">2017-05-27T10:46:23Z</dcterms:modified>
</cp:coreProperties>
</file>