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4" r:id="rId3"/>
    <p:sldId id="280" r:id="rId4"/>
    <p:sldId id="279"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1pPr>
    <a:lvl2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2pPr>
    <a:lvl3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3pPr>
    <a:lvl4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4pPr>
    <a:lvl5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5pPr>
    <a:lvl6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6pPr>
    <a:lvl7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7pPr>
    <a:lvl8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8pPr>
    <a:lvl9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15F5C"/>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15F5C"/>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15F5C"/>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15F5C"/>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15F5C"/>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15F5C"/>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15F5C"/>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15F5C"/>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74"/>
  </p:normalViewPr>
  <p:slideViewPr>
    <p:cSldViewPr snapToGrid="0" snapToObjects="1">
      <p:cViewPr>
        <p:scale>
          <a:sx n="50" d="100"/>
          <a:sy n="50" d="100"/>
        </p:scale>
        <p:origin x="-1068" y="-26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8140050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291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spTree>
      <p:nvGrpSpPr>
        <p:cNvPr id="1" name=""/>
        <p:cNvGrpSpPr/>
        <p:nvPr/>
      </p:nvGrpSpPr>
      <p:grpSpPr>
        <a:xfrm>
          <a:off x="0" y="0"/>
          <a:ext cx="0" cy="0"/>
          <a:chOff x="0" y="0"/>
          <a:chExt cx="0" cy="0"/>
        </a:xfrm>
      </p:grpSpPr>
      <p:sp>
        <p:nvSpPr>
          <p:cNvPr id="13" name="线条"/>
          <p:cNvSpPr/>
          <p:nvPr/>
        </p:nvSpPr>
        <p:spPr>
          <a:xfrm>
            <a:off x="762000" y="121285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线条"/>
          <p:cNvSpPr/>
          <p:nvPr/>
        </p:nvSpPr>
        <p:spPr>
          <a:xfrm>
            <a:off x="762000" y="121920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日期"/>
          <p:cNvSpPr txBox="1">
            <a:spLocks noGrp="1"/>
          </p:cNvSpPr>
          <p:nvPr>
            <p:ph type="body" sz="quarter" idx="13"/>
          </p:nvPr>
        </p:nvSpPr>
        <p:spPr>
          <a:xfrm>
            <a:off x="692667" y="12410876"/>
            <a:ext cx="22974301" cy="520701"/>
          </a:xfrm>
          <a:prstGeom prst="rect">
            <a:avLst/>
          </a:prstGeom>
        </p:spPr>
        <p:txBody>
          <a:bodyPr>
            <a:spAutoFit/>
          </a:bodyPr>
          <a:lstStyle>
            <a:lvl1pPr marL="0" indent="0">
              <a:spcBef>
                <a:spcPts val="0"/>
              </a:spcBef>
              <a:buClrTx/>
              <a:buSzTx/>
              <a:buFontTx/>
              <a:buNone/>
              <a:defRPr sz="2400" i="1">
                <a:solidFill>
                  <a:srgbClr val="5C86B9"/>
                </a:solidFill>
              </a:defRPr>
            </a:lvl1pPr>
          </a:lstStyle>
          <a:p>
            <a:r>
              <a:t>日期</a:t>
            </a:r>
          </a:p>
        </p:txBody>
      </p:sp>
      <p:sp>
        <p:nvSpPr>
          <p:cNvPr id="16" name="标题文本"/>
          <p:cNvSpPr txBox="1">
            <a:spLocks noGrp="1"/>
          </p:cNvSpPr>
          <p:nvPr>
            <p:ph type="title"/>
          </p:nvPr>
        </p:nvSpPr>
        <p:spPr>
          <a:xfrm>
            <a:off x="673100" y="8305800"/>
            <a:ext cx="23050500" cy="2959100"/>
          </a:xfrm>
          <a:prstGeom prst="rect">
            <a:avLst/>
          </a:prstGeom>
        </p:spPr>
        <p:txBody>
          <a:bodyPr anchor="b"/>
          <a:lstStyle/>
          <a:p>
            <a:r>
              <a:t>标题文本</a:t>
            </a:r>
          </a:p>
        </p:txBody>
      </p:sp>
      <p:sp>
        <p:nvSpPr>
          <p:cNvPr id="17" name="正文级别 1…"/>
          <p:cNvSpPr txBox="1">
            <a:spLocks noGrp="1"/>
          </p:cNvSpPr>
          <p:nvPr>
            <p:ph type="body" sz="quarter" idx="1"/>
          </p:nvPr>
        </p:nvSpPr>
        <p:spPr>
          <a:xfrm>
            <a:off x="673100" y="11252200"/>
            <a:ext cx="23050500" cy="711200"/>
          </a:xfrm>
          <a:prstGeom prst="rect">
            <a:avLst/>
          </a:prstGeom>
        </p:spPr>
        <p:txBody>
          <a:bodyPr anchor="t"/>
          <a:lstStyle>
            <a:lvl1pPr marL="0" indent="0">
              <a:spcBef>
                <a:spcPts val="1400"/>
              </a:spcBef>
              <a:buClrTx/>
              <a:buSzTx/>
              <a:buFontTx/>
              <a:buNone/>
              <a:defRPr sz="3200">
                <a:solidFill>
                  <a:srgbClr val="5C86B9"/>
                </a:solidFill>
              </a:defRPr>
            </a:lvl1pPr>
            <a:lvl2pPr marL="0" indent="0">
              <a:spcBef>
                <a:spcPts val="1400"/>
              </a:spcBef>
              <a:buClrTx/>
              <a:buSzTx/>
              <a:buFontTx/>
              <a:buNone/>
              <a:defRPr sz="3200">
                <a:solidFill>
                  <a:srgbClr val="5C86B9"/>
                </a:solidFill>
              </a:defRPr>
            </a:lvl2pPr>
            <a:lvl3pPr marL="0" indent="0">
              <a:spcBef>
                <a:spcPts val="1400"/>
              </a:spcBef>
              <a:buClrTx/>
              <a:buSzTx/>
              <a:buFontTx/>
              <a:buNone/>
              <a:defRPr sz="3200">
                <a:solidFill>
                  <a:srgbClr val="5C86B9"/>
                </a:solidFill>
              </a:defRPr>
            </a:lvl3pPr>
            <a:lvl4pPr marL="0" indent="0">
              <a:spcBef>
                <a:spcPts val="1400"/>
              </a:spcBef>
              <a:buClrTx/>
              <a:buSzTx/>
              <a:buFontTx/>
              <a:buNone/>
              <a:defRPr sz="3200">
                <a:solidFill>
                  <a:srgbClr val="5C86B9"/>
                </a:solidFill>
              </a:defRPr>
            </a:lvl4pPr>
            <a:lvl5pPr marL="0" indent="0">
              <a:spcBef>
                <a:spcPts val="1400"/>
              </a:spcBef>
              <a:buClrTx/>
              <a:buSzTx/>
              <a:buFontTx/>
              <a:buNone/>
              <a:defRPr sz="3200">
                <a:solidFill>
                  <a:srgbClr val="5C86B9"/>
                </a:solidFill>
              </a:defRPr>
            </a:lvl5pPr>
          </a:lstStyle>
          <a:p>
            <a:r>
              <a:t>正文级别 1</a:t>
            </a:r>
          </a:p>
          <a:p>
            <a:pPr lvl="1"/>
            <a:r>
              <a:t>正文级别 2</a:t>
            </a:r>
          </a:p>
          <a:p>
            <a:pPr lvl="2"/>
            <a:r>
              <a:t>正文级别 3</a:t>
            </a:r>
          </a:p>
          <a:p>
            <a:pPr lvl="3"/>
            <a:r>
              <a:t>正文级别 4</a:t>
            </a:r>
          </a:p>
          <a:p>
            <a:pPr lvl="4"/>
            <a:r>
              <a:t>正文级别 5</a:t>
            </a:r>
          </a:p>
        </p:txBody>
      </p:sp>
      <p:sp>
        <p:nvSpPr>
          <p:cNvPr id="18" name="幻灯片编号"/>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spTree>
      <p:nvGrpSpPr>
        <p:cNvPr id="1" name=""/>
        <p:cNvGrpSpPr/>
        <p:nvPr/>
      </p:nvGrpSpPr>
      <p:grpSpPr>
        <a:xfrm>
          <a:off x="0" y="0"/>
          <a:ext cx="0" cy="0"/>
          <a:chOff x="0" y="0"/>
          <a:chExt cx="0" cy="0"/>
        </a:xfrm>
      </p:grpSpPr>
      <p:sp>
        <p:nvSpPr>
          <p:cNvPr id="25" name="线条"/>
          <p:cNvSpPr/>
          <p:nvPr/>
        </p:nvSpPr>
        <p:spPr>
          <a:xfrm>
            <a:off x="762000" y="121285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线条"/>
          <p:cNvSpPr/>
          <p:nvPr/>
        </p:nvSpPr>
        <p:spPr>
          <a:xfrm>
            <a:off x="762000" y="121920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日期"/>
          <p:cNvSpPr txBox="1">
            <a:spLocks noGrp="1"/>
          </p:cNvSpPr>
          <p:nvPr>
            <p:ph type="body" sz="quarter" idx="13"/>
          </p:nvPr>
        </p:nvSpPr>
        <p:spPr>
          <a:xfrm>
            <a:off x="692667" y="12410876"/>
            <a:ext cx="22974301" cy="520701"/>
          </a:xfrm>
          <a:prstGeom prst="rect">
            <a:avLst/>
          </a:prstGeom>
        </p:spPr>
        <p:txBody>
          <a:bodyPr>
            <a:spAutoFit/>
          </a:bodyPr>
          <a:lstStyle>
            <a:lvl1pPr marL="0" indent="0">
              <a:spcBef>
                <a:spcPts val="0"/>
              </a:spcBef>
              <a:buClrTx/>
              <a:buSzTx/>
              <a:buFontTx/>
              <a:buNone/>
              <a:defRPr sz="2400" i="1">
                <a:solidFill>
                  <a:srgbClr val="5C86B9"/>
                </a:solidFill>
              </a:defRPr>
            </a:lvl1pPr>
          </a:lstStyle>
          <a:p>
            <a:r>
              <a:t>日期</a:t>
            </a:r>
          </a:p>
        </p:txBody>
      </p:sp>
      <p:sp>
        <p:nvSpPr>
          <p:cNvPr id="28" name="108352003_2880x2057.jpeg"/>
          <p:cNvSpPr>
            <a:spLocks noGrp="1"/>
          </p:cNvSpPr>
          <p:nvPr>
            <p:ph type="pic" idx="14"/>
          </p:nvPr>
        </p:nvSpPr>
        <p:spPr>
          <a:xfrm>
            <a:off x="697276" y="622300"/>
            <a:ext cx="23012401" cy="8928100"/>
          </a:xfrm>
          <a:prstGeom prst="rect">
            <a:avLst/>
          </a:prstGeom>
        </p:spPr>
        <p:txBody>
          <a:bodyPr lIns="91439" tIns="45719" rIns="91439" bIns="45719" anchor="t">
            <a:noAutofit/>
          </a:bodyPr>
          <a:lstStyle/>
          <a:p>
            <a:endParaRPr/>
          </a:p>
        </p:txBody>
      </p:sp>
      <p:sp>
        <p:nvSpPr>
          <p:cNvPr id="29" name="标题文本"/>
          <p:cNvSpPr txBox="1">
            <a:spLocks noGrp="1"/>
          </p:cNvSpPr>
          <p:nvPr>
            <p:ph type="title"/>
          </p:nvPr>
        </p:nvSpPr>
        <p:spPr>
          <a:xfrm>
            <a:off x="673100" y="9715500"/>
            <a:ext cx="23050500" cy="1549400"/>
          </a:xfrm>
          <a:prstGeom prst="rect">
            <a:avLst/>
          </a:prstGeom>
        </p:spPr>
        <p:txBody>
          <a:bodyPr anchor="b"/>
          <a:lstStyle/>
          <a:p>
            <a:r>
              <a:t>标题文本</a:t>
            </a:r>
          </a:p>
        </p:txBody>
      </p:sp>
      <p:sp>
        <p:nvSpPr>
          <p:cNvPr id="30" name="正文级别 1…"/>
          <p:cNvSpPr txBox="1">
            <a:spLocks noGrp="1"/>
          </p:cNvSpPr>
          <p:nvPr>
            <p:ph type="body" sz="quarter" idx="1"/>
          </p:nvPr>
        </p:nvSpPr>
        <p:spPr>
          <a:xfrm>
            <a:off x="673100" y="11252200"/>
            <a:ext cx="23050500" cy="711200"/>
          </a:xfrm>
          <a:prstGeom prst="rect">
            <a:avLst/>
          </a:prstGeom>
        </p:spPr>
        <p:txBody>
          <a:bodyPr anchor="t"/>
          <a:lstStyle>
            <a:lvl1pPr marL="0" indent="0">
              <a:spcBef>
                <a:spcPts val="1400"/>
              </a:spcBef>
              <a:buClrTx/>
              <a:buSzTx/>
              <a:buFontTx/>
              <a:buNone/>
              <a:defRPr sz="3200">
                <a:solidFill>
                  <a:srgbClr val="5C86B9"/>
                </a:solidFill>
              </a:defRPr>
            </a:lvl1pPr>
            <a:lvl2pPr marL="0" indent="0">
              <a:spcBef>
                <a:spcPts val="1400"/>
              </a:spcBef>
              <a:buClrTx/>
              <a:buSzTx/>
              <a:buFontTx/>
              <a:buNone/>
              <a:defRPr sz="3200">
                <a:solidFill>
                  <a:srgbClr val="5C86B9"/>
                </a:solidFill>
              </a:defRPr>
            </a:lvl2pPr>
            <a:lvl3pPr marL="0" indent="0">
              <a:spcBef>
                <a:spcPts val="1400"/>
              </a:spcBef>
              <a:buClrTx/>
              <a:buSzTx/>
              <a:buFontTx/>
              <a:buNone/>
              <a:defRPr sz="3200">
                <a:solidFill>
                  <a:srgbClr val="5C86B9"/>
                </a:solidFill>
              </a:defRPr>
            </a:lvl3pPr>
            <a:lvl4pPr marL="0" indent="0">
              <a:spcBef>
                <a:spcPts val="1400"/>
              </a:spcBef>
              <a:buClrTx/>
              <a:buSzTx/>
              <a:buFontTx/>
              <a:buNone/>
              <a:defRPr sz="3200">
                <a:solidFill>
                  <a:srgbClr val="5C86B9"/>
                </a:solidFill>
              </a:defRPr>
            </a:lvl4pPr>
            <a:lvl5pPr marL="0" indent="0">
              <a:spcBef>
                <a:spcPts val="1400"/>
              </a:spcBef>
              <a:buClrTx/>
              <a:buSzTx/>
              <a:buFontTx/>
              <a:buNone/>
              <a:defRPr sz="3200">
                <a:solidFill>
                  <a:srgbClr val="5C86B9"/>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 - 居中">
    <p:spTree>
      <p:nvGrpSpPr>
        <p:cNvPr id="1" name=""/>
        <p:cNvGrpSpPr/>
        <p:nvPr/>
      </p:nvGrpSpPr>
      <p:grpSpPr>
        <a:xfrm>
          <a:off x="0" y="0"/>
          <a:ext cx="0" cy="0"/>
          <a:chOff x="0" y="0"/>
          <a:chExt cx="0" cy="0"/>
        </a:xfrm>
      </p:grpSpPr>
      <p:sp>
        <p:nvSpPr>
          <p:cNvPr id="38" name="线条"/>
          <p:cNvSpPr/>
          <p:nvPr/>
        </p:nvSpPr>
        <p:spPr>
          <a:xfrm>
            <a:off x="762000" y="68453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线条"/>
          <p:cNvSpPr/>
          <p:nvPr/>
        </p:nvSpPr>
        <p:spPr>
          <a:xfrm>
            <a:off x="762000" y="69088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标题文本"/>
          <p:cNvSpPr txBox="1">
            <a:spLocks noGrp="1"/>
          </p:cNvSpPr>
          <p:nvPr>
            <p:ph type="title"/>
          </p:nvPr>
        </p:nvSpPr>
        <p:spPr>
          <a:xfrm>
            <a:off x="673100" y="3695700"/>
            <a:ext cx="23050500" cy="2959100"/>
          </a:xfrm>
          <a:prstGeom prst="rect">
            <a:avLst/>
          </a:prstGeom>
        </p:spPr>
        <p:txBody>
          <a:bodyPr anchor="b"/>
          <a:lstStyle/>
          <a:p>
            <a:r>
              <a:t>标题文本</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1" name="标题文本"/>
          <p:cNvSpPr txBox="1">
            <a:spLocks noGrp="1"/>
          </p:cNvSpPr>
          <p:nvPr>
            <p:ph type="title"/>
          </p:nvPr>
        </p:nvSpPr>
        <p:spPr>
          <a:prstGeom prst="rect">
            <a:avLst/>
          </a:prstGeom>
        </p:spPr>
        <p:txBody>
          <a:bodyPr/>
          <a:lstStyle/>
          <a:p>
            <a:r>
              <a:t>标题文本</a:t>
            </a:r>
          </a:p>
        </p:txBody>
      </p:sp>
      <p:sp>
        <p:nvSpPr>
          <p:cNvPr id="6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69" name="标题文本"/>
          <p:cNvSpPr txBox="1">
            <a:spLocks noGrp="1"/>
          </p:cNvSpPr>
          <p:nvPr>
            <p:ph type="title"/>
          </p:nvPr>
        </p:nvSpPr>
        <p:spPr>
          <a:prstGeom prst="rect">
            <a:avLst/>
          </a:prstGeom>
        </p:spPr>
        <p:txBody>
          <a:bodyPr/>
          <a:lstStyle/>
          <a:p>
            <a:r>
              <a:t>标题文本</a:t>
            </a:r>
          </a:p>
        </p:txBody>
      </p:sp>
      <p:sp>
        <p:nvSpPr>
          <p:cNvPr id="70"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照片">
    <p:spTree>
      <p:nvGrpSpPr>
        <p:cNvPr id="1" name=""/>
        <p:cNvGrpSpPr/>
        <p:nvPr/>
      </p:nvGrpSpPr>
      <p:grpSpPr>
        <a:xfrm>
          <a:off x="0" y="0"/>
          <a:ext cx="0" cy="0"/>
          <a:chOff x="0" y="0"/>
          <a:chExt cx="0" cy="0"/>
        </a:xfrm>
      </p:grpSpPr>
      <p:sp>
        <p:nvSpPr>
          <p:cNvPr id="117" name="图像"/>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18" name="幻灯片编号"/>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stretch>
            <a:fillRect/>
          </a:stretch>
        </a:blipFill>
        <a:effectLst/>
      </p:bgPr>
    </p:bg>
    <p:spTree>
      <p:nvGrpSpPr>
        <p:cNvPr id="1" name=""/>
        <p:cNvGrpSpPr/>
        <p:nvPr/>
      </p:nvGrpSpPr>
      <p:grpSpPr>
        <a:xfrm>
          <a:off x="0" y="0"/>
          <a:ext cx="0" cy="0"/>
          <a:chOff x="0" y="0"/>
          <a:chExt cx="0" cy="0"/>
        </a:xfrm>
      </p:grpSpPr>
      <p:sp>
        <p:nvSpPr>
          <p:cNvPr id="2" name="线条"/>
          <p:cNvSpPr/>
          <p:nvPr/>
        </p:nvSpPr>
        <p:spPr>
          <a:xfrm>
            <a:off x="762000" y="36068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线条"/>
          <p:cNvSpPr/>
          <p:nvPr/>
        </p:nvSpPr>
        <p:spPr>
          <a:xfrm>
            <a:off x="762000" y="3683000"/>
            <a:ext cx="22860000" cy="0"/>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标题文本"/>
          <p:cNvSpPr txBox="1">
            <a:spLocks noGrp="1"/>
          </p:cNvSpPr>
          <p:nvPr>
            <p:ph type="title"/>
          </p:nvPr>
        </p:nvSpPr>
        <p:spPr>
          <a:xfrm>
            <a:off x="673100" y="622300"/>
            <a:ext cx="23050500" cy="2870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5" name="正文级别 1…"/>
          <p:cNvSpPr txBox="1">
            <a:spLocks noGrp="1"/>
          </p:cNvSpPr>
          <p:nvPr>
            <p:ph type="body" idx="1"/>
          </p:nvPr>
        </p:nvSpPr>
        <p:spPr>
          <a:xfrm>
            <a:off x="673100" y="4191000"/>
            <a:ext cx="23050500" cy="889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6" name="幻灯片编号"/>
          <p:cNvSpPr txBox="1">
            <a:spLocks noGrp="1"/>
          </p:cNvSpPr>
          <p:nvPr>
            <p:ph type="sldNum" sz="quarter" idx="2"/>
          </p:nvPr>
        </p:nvSpPr>
        <p:spPr>
          <a:xfrm>
            <a:off x="23228299" y="12979399"/>
            <a:ext cx="393701" cy="469901"/>
          </a:xfrm>
          <a:prstGeom prst="rect">
            <a:avLst/>
          </a:prstGeom>
          <a:ln w="12700">
            <a:miter lim="400000"/>
          </a:ln>
        </p:spPr>
        <p:txBody>
          <a:bodyPr wrap="none" lIns="50800" tIns="50800" rIns="50800" bIns="50800" anchor="ctr">
            <a:spAutoFit/>
          </a:bodyPr>
          <a:lstStyle>
            <a:lvl1pPr>
              <a:defRPr sz="2200">
                <a:solidFill>
                  <a:schemeClr val="accent1">
                    <a:hueOff val="54750"/>
                    <a:satOff val="-1697"/>
                    <a:lumOff val="-18038"/>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9" r:id="rId6"/>
  </p:sldLayoutIdLst>
  <p:transition spd="med"/>
  <p:txStyles>
    <p:titleStyle>
      <a:lvl1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1pPr>
      <a:lvl2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2pPr>
      <a:lvl3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3pPr>
      <a:lvl4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4pPr>
      <a:lvl5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5pPr>
      <a:lvl6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6pPr>
      <a:lvl7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7pPr>
      <a:lvl8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8pPr>
      <a:lvl9pPr marL="0" marR="0" indent="0" algn="l" defTabSz="825500" rtl="0" latinLnBrk="0">
        <a:lnSpc>
          <a:spcPct val="100000"/>
        </a:lnSpc>
        <a:spcBef>
          <a:spcPts val="0"/>
        </a:spcBef>
        <a:spcAft>
          <a:spcPts val="0"/>
        </a:spcAft>
        <a:buClrTx/>
        <a:buSzTx/>
        <a:buFontTx/>
        <a:buNone/>
        <a:tabLst/>
        <a:defRPr sz="9000" b="0" i="0" u="none" strike="noStrike" cap="none" spc="-180" baseline="0">
          <a:ln>
            <a:noFill/>
          </a:ln>
          <a:solidFill>
            <a:schemeClr val="accent1">
              <a:hueOff val="54750"/>
              <a:satOff val="-1697"/>
              <a:lumOff val="-18038"/>
            </a:schemeClr>
          </a:solidFill>
          <a:uFillTx/>
          <a:latin typeface="+mn-lt"/>
          <a:ea typeface="+mn-ea"/>
          <a:cs typeface="+mn-cs"/>
          <a:sym typeface="Didot"/>
        </a:defRPr>
      </a:lvl9pPr>
    </p:titleStyle>
    <p:bodyStyle>
      <a:lvl1pPr marL="7366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1pPr>
      <a:lvl2pPr marL="14732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2pPr>
      <a:lvl3pPr marL="22098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3pPr>
      <a:lvl4pPr marL="29464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4pPr>
      <a:lvl5pPr marL="36830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5pPr>
      <a:lvl6pPr marL="44196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6pPr>
      <a:lvl7pPr marL="51562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7pPr>
      <a:lvl8pPr marL="58928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8pPr>
      <a:lvl9pPr marL="6629400" marR="0" indent="-736600" algn="l" defTabSz="825500" rtl="0" latinLnBrk="0">
        <a:lnSpc>
          <a:spcPct val="100000"/>
        </a:lnSpc>
        <a:spcBef>
          <a:spcPts val="5900"/>
        </a:spcBef>
        <a:spcAft>
          <a:spcPts val="0"/>
        </a:spcAft>
        <a:buClr>
          <a:srgbClr val="5C86B9"/>
        </a:buClr>
        <a:buSzPct val="70000"/>
        <a:buFont typeface="Zapf Dingbats"/>
        <a:buChar char="✤"/>
        <a:tabLst/>
        <a:defRPr sz="52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1pPr>
      <a:lvl2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2pPr>
      <a:lvl3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3pPr>
      <a:lvl4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4pPr>
      <a:lvl5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5pPr>
      <a:lvl6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6pPr>
      <a:lvl7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7pPr>
      <a:lvl8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8pPr>
      <a:lvl9pPr marL="0" marR="0" indent="0" algn="ctr" defTabSz="82550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请输入日期"/>
          <p:cNvSpPr txBox="1">
            <a:spLocks noGrp="1"/>
          </p:cNvSpPr>
          <p:nvPr>
            <p:ph type="body" idx="13"/>
          </p:nvPr>
        </p:nvSpPr>
        <p:spPr>
          <a:xfrm>
            <a:off x="692667" y="12435264"/>
            <a:ext cx="22974301" cy="471924"/>
          </a:xfrm>
          <a:prstGeom prst="rect">
            <a:avLst/>
          </a:prstGeom>
        </p:spPr>
        <p:txBody>
          <a:bodyPr/>
          <a:lstStyle/>
          <a:p>
            <a:pPr algn="ctr"/>
            <a:r>
              <a:rPr lang="en-US" altLang="zh-CN" i="0" dirty="0"/>
              <a:t>code is open-source and available at https</a:t>
            </a:r>
            <a:r>
              <a:rPr lang="en-US" altLang="zh-CN" i="0" dirty="0" smtClean="0"/>
              <a:t>://github.com/lixin4ever/TNet</a:t>
            </a:r>
            <a:endParaRPr lang="zh-CN" altLang="en-US" dirty="0"/>
          </a:p>
        </p:txBody>
      </p:sp>
      <p:sp>
        <p:nvSpPr>
          <p:cNvPr id="136" name="请输入内容-主要标题"/>
          <p:cNvSpPr txBox="1">
            <a:spLocks noGrp="1"/>
          </p:cNvSpPr>
          <p:nvPr>
            <p:ph type="title"/>
          </p:nvPr>
        </p:nvSpPr>
        <p:spPr>
          <a:xfrm>
            <a:off x="616468" y="4501662"/>
            <a:ext cx="23050500" cy="5855676"/>
          </a:xfrm>
          <a:prstGeom prst="rect">
            <a:avLst/>
          </a:prstGeom>
        </p:spPr>
        <p:txBody>
          <a:bodyPr>
            <a:normAutofit fontScale="90000"/>
          </a:bodyPr>
          <a:lstStyle>
            <a:lvl1pPr defTabSz="742950">
              <a:defRPr sz="8100" spc="-162"/>
            </a:lvl1pPr>
          </a:lstStyle>
          <a:p>
            <a:pPr algn="ctr"/>
            <a:r>
              <a:rPr lang="zh-CN" altLang="en-US" dirty="0"/>
              <a:t>                       </a:t>
            </a:r>
            <a:r>
              <a:rPr lang="en-US" altLang="zh-CN" dirty="0"/>
              <a:t/>
            </a:r>
            <a:br>
              <a:rPr lang="en-US" altLang="zh-CN" dirty="0"/>
            </a:br>
            <a:r>
              <a:rPr lang="en-US" altLang="zh-CN" dirty="0"/>
              <a:t/>
            </a:r>
            <a:br>
              <a:rPr lang="en-US" altLang="zh-CN" dirty="0"/>
            </a:br>
            <a:r>
              <a:rPr lang="en-US" altLang="zh-CN" b="1" dirty="0"/>
              <a:t>Transformation Networks for Target-Oriented Sentiment Classification</a:t>
            </a:r>
            <a:r>
              <a:rPr lang="en-US" altLang="zh-CN" dirty="0"/>
              <a:t/>
            </a:r>
            <a:br>
              <a:rPr lang="en-US" altLang="zh-CN" dirty="0"/>
            </a:br>
            <a:r>
              <a:rPr lang="en-US" altLang="zh-CN" dirty="0"/>
              <a:t/>
            </a:r>
            <a:br>
              <a:rPr lang="en-US" altLang="zh-CN" dirty="0"/>
            </a:br>
            <a:r>
              <a:rPr lang="en-US" altLang="zh-CN" sz="4400" b="1" dirty="0" err="1"/>
              <a:t>Xin</a:t>
            </a:r>
            <a:r>
              <a:rPr lang="en-US" altLang="zh-CN" sz="4400" b="1" dirty="0"/>
              <a:t> </a:t>
            </a:r>
            <a:r>
              <a:rPr lang="en-US" altLang="zh-CN" sz="4400" b="1" dirty="0" smtClean="0"/>
              <a:t>Li, </a:t>
            </a:r>
            <a:r>
              <a:rPr lang="en-US" altLang="zh-CN" sz="4400" b="1" dirty="0" err="1"/>
              <a:t>Lidong</a:t>
            </a:r>
            <a:r>
              <a:rPr lang="en-US" altLang="zh-CN" sz="4400" b="1" dirty="0"/>
              <a:t> </a:t>
            </a:r>
            <a:r>
              <a:rPr lang="en-US" altLang="zh-CN" sz="4400" b="1" dirty="0" smtClean="0"/>
              <a:t>Bing, </a:t>
            </a:r>
            <a:r>
              <a:rPr lang="en-US" altLang="zh-CN" sz="4400" b="1" dirty="0" err="1"/>
              <a:t>Wai</a:t>
            </a:r>
            <a:r>
              <a:rPr lang="en-US" altLang="zh-CN" sz="4400" b="1" dirty="0"/>
              <a:t> </a:t>
            </a:r>
            <a:r>
              <a:rPr lang="en-US" altLang="zh-CN" sz="4400" b="1" dirty="0" smtClean="0"/>
              <a:t>Lam </a:t>
            </a:r>
            <a:r>
              <a:rPr lang="en-US" altLang="zh-CN" sz="4400" b="1" dirty="0"/>
              <a:t>and </a:t>
            </a:r>
            <a:r>
              <a:rPr lang="en-US" altLang="zh-CN" sz="4400" b="1" dirty="0" err="1"/>
              <a:t>Bei</a:t>
            </a:r>
            <a:r>
              <a:rPr lang="en-US" altLang="zh-CN" sz="4400" b="1" dirty="0"/>
              <a:t> </a:t>
            </a:r>
            <a:r>
              <a:rPr lang="en-US" altLang="zh-CN" sz="4400" b="1" dirty="0" smtClean="0"/>
              <a:t>Shi</a:t>
            </a:r>
            <a:r>
              <a:rPr lang="en-US" altLang="zh-CN" sz="4400" dirty="0"/>
              <a:t/>
            </a:r>
            <a:br>
              <a:rPr lang="en-US" altLang="zh-CN" sz="4400" dirty="0"/>
            </a:br>
            <a:r>
              <a:rPr lang="en-US" altLang="zh-CN" sz="4400" dirty="0" smtClean="0"/>
              <a:t>Department </a:t>
            </a:r>
            <a:r>
              <a:rPr lang="en-US" altLang="zh-CN" sz="4400" dirty="0"/>
              <a:t>of Systems Engineering and Engineering Management</a:t>
            </a:r>
            <a:br>
              <a:rPr lang="en-US" altLang="zh-CN" sz="4400" dirty="0"/>
            </a:br>
            <a:r>
              <a:rPr lang="en-US" altLang="zh-CN" sz="4400" dirty="0"/>
              <a:t>The Chinese University of Hong Kong, Hong Kong</a:t>
            </a:r>
            <a:br>
              <a:rPr lang="en-US" altLang="zh-CN" sz="4400" dirty="0"/>
            </a:br>
            <a:r>
              <a:rPr lang="en-US" altLang="zh-CN" sz="4400" dirty="0" err="1" smtClean="0"/>
              <a:t>Tencent</a:t>
            </a:r>
            <a:r>
              <a:rPr lang="en-US" altLang="zh-CN" sz="4400" dirty="0" smtClean="0"/>
              <a:t> </a:t>
            </a:r>
            <a:r>
              <a:rPr lang="en-US" altLang="zh-CN" sz="4400" dirty="0"/>
              <a:t>AI Lab, Shenzhen, </a:t>
            </a:r>
            <a:r>
              <a:rPr lang="en-US" altLang="zh-CN" sz="4400" dirty="0" smtClean="0"/>
              <a:t>China</a:t>
            </a:r>
            <a:r>
              <a:rPr lang="en-US" altLang="zh-CN" dirty="0" smtClean="0"/>
              <a:t/>
            </a:r>
            <a:br>
              <a:rPr lang="en-US" altLang="zh-CN" dirty="0" smtClean="0"/>
            </a:br>
            <a:r>
              <a:rPr lang="en-US" altLang="zh-CN" dirty="0" smtClean="0"/>
              <a:t/>
            </a:r>
            <a:br>
              <a:rPr lang="en-US" altLang="zh-CN" dirty="0" smtClean="0"/>
            </a:br>
            <a:endParaRPr dirty="0"/>
          </a:p>
        </p:txBody>
      </p:sp>
      <p:sp>
        <p:nvSpPr>
          <p:cNvPr id="137" name="请输入副标题"/>
          <p:cNvSpPr txBox="1">
            <a:spLocks noGrp="1"/>
          </p:cNvSpPr>
          <p:nvPr>
            <p:ph type="body" sz="quarter" idx="1"/>
          </p:nvPr>
        </p:nvSpPr>
        <p:spPr>
          <a:prstGeom prst="rect">
            <a:avLst/>
          </a:prstGeom>
        </p:spPr>
        <p:txBody>
          <a:bodyPr/>
          <a:lstStyle/>
          <a:p>
            <a:pPr algn="ctr"/>
            <a:r>
              <a:rPr lang="zh-CN" altLang="en-US" dirty="0" smtClean="0"/>
              <a:t>任飞扬 </a:t>
            </a:r>
            <a:r>
              <a:rPr lang="en-US" altLang="zh-CN" dirty="0" smtClean="0"/>
              <a:t>2018/11/23</a:t>
            </a:r>
            <a:endParaRPr dirty="0"/>
          </a:p>
        </p:txBody>
      </p:sp>
      <p:sp>
        <p:nvSpPr>
          <p:cNvPr id="3" name="TextBox 2"/>
          <p:cNvSpPr txBox="1"/>
          <p:nvPr/>
        </p:nvSpPr>
        <p:spPr>
          <a:xfrm>
            <a:off x="2552700" y="9527593"/>
            <a:ext cx="59436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zh-CN" dirty="0" smtClean="0"/>
              <a:t>ACL 2018</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182077"/>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sz="8000" dirty="0" err="1" smtClean="0"/>
              <a:t>LossLess</a:t>
            </a:r>
            <a:r>
              <a:rPr lang="en-US" altLang="zh-CN" sz="8000" dirty="0" smtClean="0"/>
              <a:t> Forwarding(LF) and Adaptive Scaling(AS)</a:t>
            </a:r>
            <a:r>
              <a:rPr lang="en-US" altLang="zh-CN" dirty="0"/>
              <a:t/>
            </a:r>
            <a:br>
              <a:rPr lang="en-US" altLang="zh-CN" dirty="0"/>
            </a:b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3" name="TextBox 2"/>
          <p:cNvSpPr txBox="1"/>
          <p:nvPr/>
        </p:nvSpPr>
        <p:spPr>
          <a:xfrm>
            <a:off x="673100" y="4723459"/>
            <a:ext cx="10370038"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TST</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的非线性激活函数会丢失上下文信息。</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4" name="TextBox 3"/>
          <p:cNvSpPr txBox="1"/>
          <p:nvPr/>
        </p:nvSpPr>
        <p:spPr>
          <a:xfrm>
            <a:off x="901700" y="6914982"/>
            <a:ext cx="10370038"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为了充分利用上下文信息，将之传递给下一层，提出两种策略：</a:t>
            </a: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LF</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和</a:t>
            </a: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AS</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5" name="TextBox 4"/>
          <p:cNvSpPr txBox="1"/>
          <p:nvPr/>
        </p:nvSpPr>
        <p:spPr>
          <a:xfrm>
            <a:off x="673100" y="9798238"/>
            <a:ext cx="10370038"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对应的模型分别命名为</a:t>
            </a:r>
            <a:r>
              <a:rPr kumimoji="0" lang="en-US" altLang="zh-CN" sz="4200" b="0" i="0" u="none" strike="noStrike" cap="none" spc="0" normalizeH="0" baseline="0" dirty="0" err="1" smtClean="0">
                <a:ln>
                  <a:noFill/>
                </a:ln>
                <a:solidFill>
                  <a:srgbClr val="324863"/>
                </a:solidFill>
                <a:effectLst/>
                <a:uFillTx/>
                <a:latin typeface="Palatino"/>
                <a:ea typeface="Palatino"/>
                <a:cs typeface="Palatino"/>
                <a:sym typeface="Palatino"/>
              </a:rPr>
              <a:t>TNet</a:t>
            </a: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-LF</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和</a:t>
            </a:r>
            <a:r>
              <a:rPr kumimoji="0" lang="en-US" altLang="zh-CN" sz="4200" b="0" i="0" u="none" strike="noStrike" cap="none" spc="0" normalizeH="0" baseline="0" dirty="0" err="1" smtClean="0">
                <a:ln>
                  <a:noFill/>
                </a:ln>
                <a:solidFill>
                  <a:srgbClr val="324863"/>
                </a:solidFill>
                <a:effectLst/>
                <a:uFillTx/>
                <a:latin typeface="Palatino"/>
                <a:ea typeface="Palatino"/>
                <a:cs typeface="Palatino"/>
                <a:sym typeface="Palatino"/>
              </a:rPr>
              <a:t>TNet</a:t>
            </a: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-AS</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Tree>
    <p:extLst>
      <p:ext uri="{BB962C8B-B14F-4D97-AF65-F5344CB8AC3E}">
        <p14:creationId xmlns:p14="http://schemas.microsoft.com/office/powerpoint/2010/main" val="3795004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sz="8000" dirty="0" smtClean="0"/>
              <a:t>LF</a:t>
            </a:r>
            <a:r>
              <a:rPr lang="zh-CN" altLang="en-US" sz="8000" dirty="0" smtClean="0"/>
              <a:t>：</a:t>
            </a:r>
            <a:r>
              <a:rPr lang="en-US" altLang="zh-CN" sz="8000" dirty="0" smtClean="0"/>
              <a:t>Lossless Forwarding</a:t>
            </a: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623" y="5168777"/>
            <a:ext cx="8302501" cy="119685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7890" y="8164796"/>
            <a:ext cx="7591425" cy="92392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1315" y="9068609"/>
            <a:ext cx="6734177" cy="821241"/>
          </a:xfrm>
          <a:prstGeom prst="rect">
            <a:avLst/>
          </a:prstGeom>
        </p:spPr>
      </p:pic>
      <p:sp>
        <p:nvSpPr>
          <p:cNvPr id="11" name="TextBox 10"/>
          <p:cNvSpPr txBox="1"/>
          <p:nvPr/>
        </p:nvSpPr>
        <p:spPr>
          <a:xfrm>
            <a:off x="1287890" y="7409111"/>
            <a:ext cx="854942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zh-CN" altLang="en-US" dirty="0" smtClean="0"/>
              <a:t>展开迭代式：</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Tree>
    <p:extLst>
      <p:ext uri="{BB962C8B-B14F-4D97-AF65-F5344CB8AC3E}">
        <p14:creationId xmlns:p14="http://schemas.microsoft.com/office/powerpoint/2010/main" val="13782692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AS: Adaptive Scaling</a:t>
            </a: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11" name="TextBox 10"/>
          <p:cNvSpPr txBox="1"/>
          <p:nvPr/>
        </p:nvSpPr>
        <p:spPr>
          <a:xfrm>
            <a:off x="673099" y="4191127"/>
            <a:ext cx="10880665"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zh-CN" altLang="en-US" dirty="0" smtClean="0"/>
              <a:t>能不能动态调整输入特征和转换特征的权重？</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4" name="TextBox 3"/>
          <p:cNvSpPr txBox="1"/>
          <p:nvPr/>
        </p:nvSpPr>
        <p:spPr>
          <a:xfrm>
            <a:off x="673100" y="5458902"/>
            <a:ext cx="9754577"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引入一个门函数：</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91" y="6207825"/>
            <a:ext cx="6349357" cy="1177437"/>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396" y="7712778"/>
            <a:ext cx="8333063" cy="999503"/>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397" y="9302263"/>
            <a:ext cx="9177011" cy="3779634"/>
          </a:xfrm>
          <a:prstGeom prst="rect">
            <a:avLst/>
          </a:prstGeom>
        </p:spPr>
      </p:pic>
    </p:spTree>
    <p:extLst>
      <p:ext uri="{BB962C8B-B14F-4D97-AF65-F5344CB8AC3E}">
        <p14:creationId xmlns:p14="http://schemas.microsoft.com/office/powerpoint/2010/main" val="11635467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Convolutional Feature Extractor</a:t>
            </a: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3" name="TextBox 2"/>
          <p:cNvSpPr txBox="1"/>
          <p:nvPr/>
        </p:nvSpPr>
        <p:spPr>
          <a:xfrm>
            <a:off x="673100" y="3983070"/>
            <a:ext cx="10176608" cy="3395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smtClean="0"/>
              <a:t>问题</a:t>
            </a:r>
            <a:r>
              <a:rPr lang="en-US" altLang="zh-CN" dirty="0" smtClean="0"/>
              <a:t>2</a:t>
            </a:r>
            <a:r>
              <a:rPr lang="zh-CN" altLang="en-US" dirty="0" smtClean="0"/>
              <a:t>：</a:t>
            </a:r>
            <a:r>
              <a:rPr lang="en-US" altLang="zh-CN" sz="4400" i="1" dirty="0">
                <a:solidFill>
                  <a:srgbClr val="FF0000"/>
                </a:solidFill>
              </a:rPr>
              <a:t>great</a:t>
            </a:r>
            <a:r>
              <a:rPr lang="en-US" altLang="zh-CN" sz="4400" i="1" dirty="0"/>
              <a:t> </a:t>
            </a:r>
            <a:r>
              <a:rPr lang="en-US" altLang="zh-CN" sz="4400" b="1" i="1" dirty="0"/>
              <a:t>food </a:t>
            </a:r>
            <a:r>
              <a:rPr lang="en-US" altLang="zh-CN" sz="4400" i="1" dirty="0"/>
              <a:t>but the </a:t>
            </a:r>
            <a:r>
              <a:rPr lang="en-US" altLang="zh-CN" sz="4400" b="1" i="1" dirty="0"/>
              <a:t>service </a:t>
            </a:r>
            <a:r>
              <a:rPr lang="en-US" altLang="zh-CN" sz="4400" b="1" i="1" dirty="0" smtClean="0"/>
              <a:t>     </a:t>
            </a:r>
            <a:r>
              <a:rPr lang="en-US" altLang="zh-CN" sz="4400" i="1" dirty="0" smtClean="0"/>
              <a:t>was </a:t>
            </a:r>
            <a:r>
              <a:rPr lang="en-US" altLang="zh-CN" sz="4400" i="1" dirty="0">
                <a:solidFill>
                  <a:srgbClr val="FF0000"/>
                </a:solidFill>
              </a:rPr>
              <a:t>dread</a:t>
            </a:r>
            <a:r>
              <a:rPr lang="en-US" altLang="zh-CN" sz="4400" i="1" dirty="0" smtClean="0"/>
              <a:t>.</a:t>
            </a:r>
            <a:endParaRPr lang="en-US" altLang="zh-CN" sz="4400" dirty="0" smtClean="0"/>
          </a:p>
          <a:p>
            <a:pPr algn="l"/>
            <a:r>
              <a:rPr lang="en-US" altLang="zh-CN" b="1" dirty="0" smtClean="0"/>
              <a:t>  dread</a:t>
            </a:r>
            <a:r>
              <a:rPr lang="zh-CN" altLang="en-US" b="1" dirty="0" smtClean="0"/>
              <a:t>对</a:t>
            </a:r>
            <a:r>
              <a:rPr lang="en-US" altLang="zh-CN" b="1" dirty="0" smtClean="0"/>
              <a:t>food</a:t>
            </a:r>
            <a:r>
              <a:rPr lang="zh-CN" altLang="en-US" b="1" dirty="0" smtClean="0"/>
              <a:t>有干扰。</a:t>
            </a:r>
            <a:r>
              <a:rPr lang="en-US" altLang="zh-CN" b="1" dirty="0"/>
              <a:t/>
            </a:r>
            <a:br>
              <a:rPr lang="en-US" altLang="zh-CN" b="1" dirty="0"/>
            </a:br>
            <a:r>
              <a:rPr lang="en-US" altLang="zh-CN" b="1" dirty="0"/>
              <a:t/>
            </a:r>
            <a:br>
              <a:rPr lang="en-US" altLang="zh-CN" b="1" dirty="0"/>
            </a:b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5" name="TextBox 4"/>
          <p:cNvSpPr txBox="1"/>
          <p:nvPr/>
        </p:nvSpPr>
        <p:spPr>
          <a:xfrm>
            <a:off x="1103923" y="6556622"/>
            <a:ext cx="9196754"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zh-CN" dirty="0" smtClean="0"/>
              <a:t>Adopt a proximity strategy:</a:t>
            </a:r>
          </a:p>
          <a:p>
            <a:pPr marL="0" marR="0" indent="0" algn="l" defTabSz="825500" rtl="0" fontAlgn="auto" latinLnBrk="0" hangingPunct="0">
              <a:lnSpc>
                <a:spcPct val="100000"/>
              </a:lnSpc>
              <a:spcBef>
                <a:spcPts val="0"/>
              </a:spcBef>
              <a:spcAft>
                <a:spcPts val="0"/>
              </a:spcAft>
              <a:buClrTx/>
              <a:buSzTx/>
              <a:buFontTx/>
              <a:buNone/>
              <a:tabLst/>
            </a:pPr>
            <a:r>
              <a:rPr lang="zh-CN" altLang="en-US" dirty="0" smtClean="0"/>
              <a:t>离</a:t>
            </a:r>
            <a:r>
              <a:rPr lang="en-US" altLang="zh-CN" dirty="0" smtClean="0"/>
              <a:t>target</a:t>
            </a:r>
            <a:r>
              <a:rPr lang="zh-CN" altLang="en-US" dirty="0" smtClean="0"/>
              <a:t>越近的词越可能形容</a:t>
            </a:r>
            <a:r>
              <a:rPr lang="en-US" altLang="zh-CN" dirty="0" smtClean="0"/>
              <a:t>target</a:t>
            </a:r>
            <a:r>
              <a:rPr lang="zh-CN" altLang="en-US" dirty="0" smtClean="0"/>
              <a:t>。</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00" y="8084493"/>
            <a:ext cx="9172408" cy="282965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99" y="11436246"/>
            <a:ext cx="9067925" cy="1101585"/>
          </a:xfrm>
          <a:prstGeom prst="rect">
            <a:avLst/>
          </a:prstGeom>
        </p:spPr>
      </p:pic>
    </p:spTree>
    <p:extLst>
      <p:ext uri="{BB962C8B-B14F-4D97-AF65-F5344CB8AC3E}">
        <p14:creationId xmlns:p14="http://schemas.microsoft.com/office/powerpoint/2010/main" val="19232075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Convolutional Feature Extractor</a:t>
            </a: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3" name="TextBox 2"/>
          <p:cNvSpPr txBox="1"/>
          <p:nvPr/>
        </p:nvSpPr>
        <p:spPr>
          <a:xfrm>
            <a:off x="673100" y="3983070"/>
            <a:ext cx="10176608" cy="3395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smtClean="0"/>
              <a:t>问题</a:t>
            </a:r>
            <a:r>
              <a:rPr lang="en-US" altLang="zh-CN" dirty="0" smtClean="0"/>
              <a:t>2</a:t>
            </a:r>
            <a:r>
              <a:rPr lang="zh-CN" altLang="en-US" dirty="0" smtClean="0"/>
              <a:t>：</a:t>
            </a:r>
            <a:r>
              <a:rPr lang="en-US" altLang="zh-CN" sz="4400" i="1" dirty="0">
                <a:solidFill>
                  <a:srgbClr val="FF0000"/>
                </a:solidFill>
              </a:rPr>
              <a:t>great</a:t>
            </a:r>
            <a:r>
              <a:rPr lang="en-US" altLang="zh-CN" sz="4400" i="1" dirty="0"/>
              <a:t> </a:t>
            </a:r>
            <a:r>
              <a:rPr lang="en-US" altLang="zh-CN" sz="4400" b="1" i="1" dirty="0"/>
              <a:t>food </a:t>
            </a:r>
            <a:r>
              <a:rPr lang="en-US" altLang="zh-CN" sz="4400" i="1" dirty="0"/>
              <a:t>but the </a:t>
            </a:r>
            <a:r>
              <a:rPr lang="en-US" altLang="zh-CN" sz="4400" b="1" i="1" dirty="0"/>
              <a:t>service </a:t>
            </a:r>
            <a:r>
              <a:rPr lang="en-US" altLang="zh-CN" sz="4400" b="1" i="1" dirty="0" smtClean="0"/>
              <a:t>     </a:t>
            </a:r>
            <a:r>
              <a:rPr lang="en-US" altLang="zh-CN" sz="4400" i="1" dirty="0" smtClean="0"/>
              <a:t>was </a:t>
            </a:r>
            <a:r>
              <a:rPr lang="en-US" altLang="zh-CN" sz="4400" i="1" dirty="0">
                <a:solidFill>
                  <a:srgbClr val="FF0000"/>
                </a:solidFill>
              </a:rPr>
              <a:t>dread</a:t>
            </a:r>
            <a:r>
              <a:rPr lang="en-US" altLang="zh-CN" sz="4400" i="1" dirty="0" smtClean="0"/>
              <a:t>.</a:t>
            </a:r>
            <a:endParaRPr lang="en-US" altLang="zh-CN" sz="4400" dirty="0" smtClean="0"/>
          </a:p>
          <a:p>
            <a:pPr algn="l"/>
            <a:r>
              <a:rPr lang="en-US" altLang="zh-CN" b="1" dirty="0" smtClean="0"/>
              <a:t>  dread</a:t>
            </a:r>
            <a:r>
              <a:rPr lang="zh-CN" altLang="en-US" b="1" dirty="0" smtClean="0"/>
              <a:t>对</a:t>
            </a:r>
            <a:r>
              <a:rPr lang="en-US" altLang="zh-CN" b="1" dirty="0" smtClean="0"/>
              <a:t>food</a:t>
            </a:r>
            <a:r>
              <a:rPr lang="zh-CN" altLang="en-US" b="1" dirty="0" smtClean="0"/>
              <a:t>有干扰。</a:t>
            </a:r>
            <a:r>
              <a:rPr lang="en-US" altLang="zh-CN" b="1" dirty="0"/>
              <a:t/>
            </a:r>
            <a:br>
              <a:rPr lang="en-US" altLang="zh-CN" b="1" dirty="0"/>
            </a:br>
            <a:r>
              <a:rPr lang="en-US" altLang="zh-CN" b="1" dirty="0"/>
              <a:t/>
            </a:r>
            <a:br>
              <a:rPr lang="en-US" altLang="zh-CN" b="1" dirty="0"/>
            </a:b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5" name="TextBox 4"/>
          <p:cNvSpPr txBox="1"/>
          <p:nvPr/>
        </p:nvSpPr>
        <p:spPr>
          <a:xfrm>
            <a:off x="1103923" y="6556622"/>
            <a:ext cx="9196754"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zh-CN" dirty="0" smtClean="0"/>
              <a:t>Adopt a proximity strategy:</a:t>
            </a:r>
          </a:p>
          <a:p>
            <a:pPr marL="0" marR="0" indent="0" algn="l" defTabSz="825500" rtl="0" fontAlgn="auto" latinLnBrk="0" hangingPunct="0">
              <a:lnSpc>
                <a:spcPct val="100000"/>
              </a:lnSpc>
              <a:spcBef>
                <a:spcPts val="0"/>
              </a:spcBef>
              <a:spcAft>
                <a:spcPts val="0"/>
              </a:spcAft>
              <a:buClrTx/>
              <a:buSzTx/>
              <a:buFontTx/>
              <a:buNone/>
              <a:tabLst/>
            </a:pPr>
            <a:r>
              <a:rPr lang="zh-CN" altLang="en-US" dirty="0" smtClean="0"/>
              <a:t>离</a:t>
            </a:r>
            <a:r>
              <a:rPr lang="en-US" altLang="zh-CN" dirty="0" smtClean="0"/>
              <a:t>target</a:t>
            </a:r>
            <a:r>
              <a:rPr lang="zh-CN" altLang="en-US" dirty="0" smtClean="0"/>
              <a:t>越近的词越可能形容</a:t>
            </a:r>
            <a:r>
              <a:rPr lang="en-US" altLang="zh-CN" dirty="0" smtClean="0"/>
              <a:t>target</a:t>
            </a:r>
            <a:r>
              <a:rPr lang="zh-CN" altLang="en-US" dirty="0" smtClean="0"/>
              <a:t>。</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00" y="8084493"/>
            <a:ext cx="9172408" cy="282965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99" y="11436246"/>
            <a:ext cx="9067925" cy="1101585"/>
          </a:xfrm>
          <a:prstGeom prst="rect">
            <a:avLst/>
          </a:prstGeom>
        </p:spPr>
      </p:pic>
    </p:spTree>
    <p:extLst>
      <p:ext uri="{BB962C8B-B14F-4D97-AF65-F5344CB8AC3E}">
        <p14:creationId xmlns:p14="http://schemas.microsoft.com/office/powerpoint/2010/main" val="31546330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Convolutional Feature Extractor</a:t>
            </a: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4" name="TextBox 3"/>
          <p:cNvSpPr txBox="1"/>
          <p:nvPr/>
        </p:nvSpPr>
        <p:spPr>
          <a:xfrm>
            <a:off x="1055077" y="4681115"/>
            <a:ext cx="3938954"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卷积：</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010" y="5490740"/>
            <a:ext cx="9655422" cy="140924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792" y="8467799"/>
            <a:ext cx="9008088" cy="1232991"/>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792" y="11436246"/>
            <a:ext cx="8473223" cy="1206942"/>
          </a:xfrm>
          <a:prstGeom prst="rect">
            <a:avLst/>
          </a:prstGeom>
        </p:spPr>
      </p:pic>
      <p:sp>
        <p:nvSpPr>
          <p:cNvPr id="12" name="TextBox 11"/>
          <p:cNvSpPr txBox="1"/>
          <p:nvPr/>
        </p:nvSpPr>
        <p:spPr>
          <a:xfrm>
            <a:off x="825010" y="7530275"/>
            <a:ext cx="3112477"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最大池化：</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13" name="TextBox 12"/>
          <p:cNvSpPr txBox="1"/>
          <p:nvPr/>
        </p:nvSpPr>
        <p:spPr>
          <a:xfrm>
            <a:off x="1055077" y="10412122"/>
            <a:ext cx="4421798"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全连接层：</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Tree>
    <p:extLst>
      <p:ext uri="{BB962C8B-B14F-4D97-AF65-F5344CB8AC3E}">
        <p14:creationId xmlns:p14="http://schemas.microsoft.com/office/powerpoint/2010/main" val="11242334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Experiments</a:t>
            </a:r>
            <a:r>
              <a:rPr lang="en-US" altLang="zh-CN" dirty="0"/>
              <a:t/>
            </a:r>
            <a:br>
              <a:rPr lang="en-US" altLang="zh-CN" dirty="0"/>
            </a:br>
            <a:endParaRPr kumimoji="1" lang="zh-CN" altLang="en-US" sz="49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860" y="3823186"/>
            <a:ext cx="14010910" cy="9125987"/>
          </a:xfrm>
          <a:prstGeom prst="rect">
            <a:avLst/>
          </a:prstGeom>
        </p:spPr>
      </p:pic>
    </p:spTree>
    <p:extLst>
      <p:ext uri="{BB962C8B-B14F-4D97-AF65-F5344CB8AC3E}">
        <p14:creationId xmlns:p14="http://schemas.microsoft.com/office/powerpoint/2010/main" val="82360758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Effect of L</a:t>
            </a:r>
            <a:r>
              <a:rPr lang="en-US" altLang="zh-CN" dirty="0"/>
              <a:t/>
            </a:r>
            <a:br>
              <a:rPr lang="en-US" altLang="zh-CN" dirty="0"/>
            </a:br>
            <a:endParaRPr kumimoji="1" lang="zh-CN" altLang="en-US" sz="49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055" y="3919170"/>
            <a:ext cx="11266976" cy="9289507"/>
          </a:xfrm>
          <a:prstGeom prst="rect">
            <a:avLst/>
          </a:prstGeom>
        </p:spPr>
      </p:pic>
    </p:spTree>
    <p:extLst>
      <p:ext uri="{BB962C8B-B14F-4D97-AF65-F5344CB8AC3E}">
        <p14:creationId xmlns:p14="http://schemas.microsoft.com/office/powerpoint/2010/main" val="73708899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355600"/>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Case Study</a:t>
            </a:r>
            <a:r>
              <a:rPr lang="en-US" altLang="zh-CN" dirty="0"/>
              <a:t/>
            </a:r>
            <a:br>
              <a:rPr lang="en-US" altLang="zh-CN" dirty="0"/>
            </a:br>
            <a:endParaRPr kumimoji="1" lang="zh-CN" altLang="en-US" sz="49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74" y="4267199"/>
            <a:ext cx="20716876" cy="8332197"/>
          </a:xfrm>
          <a:prstGeom prst="rect">
            <a:avLst/>
          </a:prstGeom>
        </p:spPr>
      </p:pic>
    </p:spTree>
    <p:extLst>
      <p:ext uri="{BB962C8B-B14F-4D97-AF65-F5344CB8AC3E}">
        <p14:creationId xmlns:p14="http://schemas.microsoft.com/office/powerpoint/2010/main" val="26197343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p:txBody>
          <a:bodyPr/>
          <a:lstStyle/>
          <a:p>
            <a:r>
              <a:rPr kumimoji="1" lang="zh-CN" altLang="en-US" dirty="0" smtClean="0"/>
              <a:t>目标和研究现状</a:t>
            </a:r>
            <a:endParaRPr kumimoji="1" lang="zh-CN" altLang="en-US" dirty="0"/>
          </a:p>
        </p:txBody>
      </p:sp>
      <p:sp>
        <p:nvSpPr>
          <p:cNvPr id="4" name="TextBox 3"/>
          <p:cNvSpPr txBox="1"/>
          <p:nvPr/>
        </p:nvSpPr>
        <p:spPr>
          <a:xfrm>
            <a:off x="673100" y="4573348"/>
            <a:ext cx="22907869"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a:t>Target-Oriented Sentiment Classification</a:t>
            </a:r>
            <a:r>
              <a:rPr lang="zh-CN" altLang="zh-CN" sz="4800" dirty="0"/>
              <a:t>（面向目标的情感分类）</a:t>
            </a:r>
            <a:r>
              <a:rPr lang="zh-CN" altLang="zh-CN" sz="4800" dirty="0" smtClean="0"/>
              <a:t>：</a:t>
            </a:r>
            <a:endParaRPr lang="en-US" altLang="zh-CN" sz="4800" dirty="0" smtClean="0"/>
          </a:p>
          <a:p>
            <a:pPr algn="l"/>
            <a:r>
              <a:rPr lang="zh-CN" altLang="zh-CN" sz="4800" dirty="0" smtClean="0"/>
              <a:t>对</a:t>
            </a:r>
            <a:r>
              <a:rPr lang="zh-CN" altLang="zh-CN" sz="4800" dirty="0"/>
              <a:t>句子中出现的明显的“意见目标”确定情感</a:t>
            </a:r>
            <a:r>
              <a:rPr lang="zh-CN" altLang="zh-CN" sz="4800" dirty="0" smtClean="0"/>
              <a:t>极性</a:t>
            </a:r>
            <a:r>
              <a:rPr lang="zh-CN" altLang="en-US" sz="4800" dirty="0" smtClean="0"/>
              <a:t>。</a:t>
            </a:r>
            <a:endParaRPr lang="zh-CN" altLang="zh-CN" sz="4800" dirty="0"/>
          </a:p>
        </p:txBody>
      </p:sp>
      <p:sp>
        <p:nvSpPr>
          <p:cNvPr id="6" name="TextBox 5"/>
          <p:cNvSpPr txBox="1"/>
          <p:nvPr/>
        </p:nvSpPr>
        <p:spPr>
          <a:xfrm>
            <a:off x="673100" y="7158286"/>
            <a:ext cx="2220448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zh-CN" sz="4800" dirty="0"/>
              <a:t>例子</a:t>
            </a:r>
            <a:r>
              <a:rPr lang="zh-CN" altLang="zh-CN" sz="4800" b="1" dirty="0" smtClean="0"/>
              <a:t>：</a:t>
            </a:r>
            <a:r>
              <a:rPr lang="en-US" altLang="zh-CN" sz="4800" i="1" dirty="0" smtClean="0"/>
              <a:t>I </a:t>
            </a:r>
            <a:r>
              <a:rPr lang="en-US" altLang="zh-CN" sz="4800" i="1" dirty="0"/>
              <a:t>am pleased with the </a:t>
            </a:r>
            <a:r>
              <a:rPr lang="en-US" altLang="zh-CN" sz="4800" i="1" dirty="0">
                <a:solidFill>
                  <a:srgbClr val="FF0000"/>
                </a:solidFill>
              </a:rPr>
              <a:t>fast</a:t>
            </a:r>
            <a:r>
              <a:rPr lang="en-US" altLang="zh-CN" sz="4800" i="1" dirty="0"/>
              <a:t> </a:t>
            </a:r>
            <a:r>
              <a:rPr lang="en-US" altLang="zh-CN" sz="4800" b="1" i="1" dirty="0"/>
              <a:t>log on</a:t>
            </a:r>
            <a:r>
              <a:rPr lang="en-US" altLang="zh-CN" sz="4800" i="1" dirty="0"/>
              <a:t>, and the</a:t>
            </a:r>
            <a:r>
              <a:rPr lang="en-US" altLang="zh-CN" sz="4800" dirty="0"/>
              <a:t> </a:t>
            </a:r>
            <a:r>
              <a:rPr lang="en-US" altLang="zh-CN" sz="4800" i="1" dirty="0">
                <a:solidFill>
                  <a:srgbClr val="FF0000"/>
                </a:solidFill>
              </a:rPr>
              <a:t>long</a:t>
            </a:r>
            <a:r>
              <a:rPr lang="en-US" altLang="zh-CN" sz="4800" i="1" dirty="0"/>
              <a:t> </a:t>
            </a:r>
            <a:r>
              <a:rPr lang="en-US" altLang="zh-CN" sz="4800" b="1" i="1" dirty="0"/>
              <a:t>battery </a:t>
            </a:r>
            <a:r>
              <a:rPr lang="en-US" altLang="zh-CN" sz="4800" b="1" i="1" dirty="0" smtClean="0"/>
              <a:t>life.</a:t>
            </a:r>
            <a:endParaRPr lang="zh-CN" altLang="zh-CN" sz="4800" dirty="0"/>
          </a:p>
          <a:p>
            <a:pPr algn="l"/>
            <a:r>
              <a:rPr lang="zh-CN" altLang="zh-CN" sz="4800" dirty="0"/>
              <a:t>对</a:t>
            </a:r>
            <a:r>
              <a:rPr lang="en-US" altLang="zh-CN" sz="4800" dirty="0"/>
              <a:t>log on</a:t>
            </a:r>
            <a:r>
              <a:rPr lang="zh-CN" altLang="zh-CN" sz="4800" dirty="0"/>
              <a:t>和</a:t>
            </a:r>
            <a:r>
              <a:rPr lang="en-US" altLang="zh-CN" sz="4800" dirty="0"/>
              <a:t>battery life</a:t>
            </a:r>
            <a:r>
              <a:rPr lang="zh-CN" altLang="zh-CN" sz="4800" dirty="0"/>
              <a:t>两个</a:t>
            </a:r>
            <a:r>
              <a:rPr lang="en-US" altLang="zh-CN" sz="4800" dirty="0"/>
              <a:t>target</a:t>
            </a:r>
            <a:r>
              <a:rPr lang="zh-CN" altLang="zh-CN" sz="4800" dirty="0"/>
              <a:t>确定一个正向的情感</a:t>
            </a:r>
            <a:r>
              <a:rPr lang="zh-CN" altLang="zh-CN" dirty="0"/>
              <a:t>。</a:t>
            </a:r>
          </a:p>
        </p:txBody>
      </p:sp>
      <p:sp>
        <p:nvSpPr>
          <p:cNvPr id="7" name="TextBox 6"/>
          <p:cNvSpPr txBox="1"/>
          <p:nvPr/>
        </p:nvSpPr>
        <p:spPr>
          <a:xfrm>
            <a:off x="673100" y="10121349"/>
            <a:ext cx="2023500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a:t>RNN with attention achieves the state-of-the-art performance</a:t>
            </a:r>
            <a:r>
              <a:rPr lang="en-US" altLang="zh-CN" dirty="0"/>
              <a:t>.</a:t>
            </a:r>
            <a:endParaRPr lang="zh-CN" altLang="zh-CN" dirty="0"/>
          </a:p>
        </p:txBody>
      </p:sp>
    </p:spTree>
    <p:extLst>
      <p:ext uri="{BB962C8B-B14F-4D97-AF65-F5344CB8AC3E}">
        <p14:creationId xmlns:p14="http://schemas.microsoft.com/office/powerpoint/2010/main" val="1686434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p:txBody>
          <a:bodyPr/>
          <a:lstStyle/>
          <a:p>
            <a:r>
              <a:rPr kumimoji="1" lang="zh-CN" altLang="en-US" dirty="0"/>
              <a:t>问题</a:t>
            </a:r>
          </a:p>
        </p:txBody>
      </p:sp>
      <p:sp>
        <p:nvSpPr>
          <p:cNvPr id="4" name="TextBox 3"/>
          <p:cNvSpPr txBox="1"/>
          <p:nvPr/>
        </p:nvSpPr>
        <p:spPr>
          <a:xfrm>
            <a:off x="673100" y="4397339"/>
            <a:ext cx="22907869"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zh-CN" sz="4800" dirty="0"/>
              <a:t>问题</a:t>
            </a:r>
            <a:r>
              <a:rPr lang="en-US" altLang="zh-CN" sz="4800" dirty="0"/>
              <a:t>1</a:t>
            </a:r>
            <a:r>
              <a:rPr lang="zh-CN" altLang="zh-CN" sz="4800" dirty="0"/>
              <a:t>：对句子中的每个词（</a:t>
            </a:r>
            <a:r>
              <a:rPr lang="en-US" altLang="zh-CN" sz="4800" dirty="0"/>
              <a:t>each context word and the target</a:t>
            </a:r>
            <a:r>
              <a:rPr lang="zh-CN" altLang="zh-CN" sz="4800" dirty="0"/>
              <a:t>）分配一</a:t>
            </a:r>
            <a:r>
              <a:rPr lang="zh-CN" altLang="zh-CN" sz="4800" dirty="0" smtClean="0"/>
              <a:t>个</a:t>
            </a:r>
            <a:r>
              <a:rPr lang="en-US" altLang="zh-CN" sz="4800" dirty="0" smtClean="0"/>
              <a:t>    attention</a:t>
            </a:r>
            <a:r>
              <a:rPr lang="zh-CN" altLang="zh-CN" sz="4800" dirty="0"/>
              <a:t>权重，然后结合这些权重特征来分类，会引入噪音、造成预测准确度下降。</a:t>
            </a:r>
          </a:p>
          <a:p>
            <a:pPr algn="l"/>
            <a:r>
              <a:rPr lang="zh-CN" altLang="zh-CN" sz="4800" dirty="0" smtClean="0"/>
              <a:t>例子</a:t>
            </a:r>
            <a:r>
              <a:rPr lang="en-US" altLang="zh-CN" sz="4800" dirty="0" smtClean="0"/>
              <a:t>1</a:t>
            </a:r>
            <a:r>
              <a:rPr lang="zh-CN" altLang="zh-CN" sz="4800" dirty="0" smtClean="0"/>
              <a:t>：</a:t>
            </a:r>
            <a:r>
              <a:rPr lang="en-US" altLang="zh-CN" sz="4800" i="1" dirty="0" smtClean="0"/>
              <a:t>This </a:t>
            </a:r>
            <a:r>
              <a:rPr lang="en-US" altLang="zh-CN" sz="4800" b="1" i="1" dirty="0"/>
              <a:t>dish </a:t>
            </a:r>
            <a:r>
              <a:rPr lang="en-US" altLang="zh-CN" sz="4800" i="1" dirty="0"/>
              <a:t>is my </a:t>
            </a:r>
            <a:r>
              <a:rPr lang="en-US" altLang="zh-CN" sz="4800" i="1" dirty="0">
                <a:solidFill>
                  <a:srgbClr val="FF0000"/>
                </a:solidFill>
              </a:rPr>
              <a:t>favorite</a:t>
            </a:r>
            <a:r>
              <a:rPr lang="en-US" altLang="zh-CN" sz="4800" i="1" dirty="0"/>
              <a:t> and I always get it</a:t>
            </a:r>
            <a:r>
              <a:rPr lang="en-US" altLang="zh-CN" sz="4800" dirty="0"/>
              <a:t> </a:t>
            </a:r>
            <a:r>
              <a:rPr lang="en-US" altLang="zh-CN" sz="4800" i="1" dirty="0"/>
              <a:t>and </a:t>
            </a:r>
            <a:r>
              <a:rPr lang="en-US" altLang="zh-CN" sz="4800" i="1" dirty="0">
                <a:solidFill>
                  <a:srgbClr val="00B0F0"/>
                </a:solidFill>
              </a:rPr>
              <a:t>never</a:t>
            </a:r>
            <a:r>
              <a:rPr lang="en-US" altLang="zh-CN" sz="4800" i="1" dirty="0"/>
              <a:t> get </a:t>
            </a:r>
            <a:r>
              <a:rPr lang="en-US" altLang="zh-CN" sz="4800" i="1" dirty="0">
                <a:solidFill>
                  <a:srgbClr val="00B0F0"/>
                </a:solidFill>
              </a:rPr>
              <a:t>tired</a:t>
            </a:r>
            <a:r>
              <a:rPr lang="en-US" altLang="zh-CN" sz="4800" i="1" dirty="0"/>
              <a:t> of it</a:t>
            </a:r>
            <a:r>
              <a:rPr lang="en-US" altLang="zh-CN" sz="4800" i="1" dirty="0" smtClean="0"/>
              <a:t>.</a:t>
            </a:r>
            <a:endParaRPr lang="zh-CN" altLang="zh-CN" sz="4800" dirty="0"/>
          </a:p>
        </p:txBody>
      </p:sp>
      <p:sp>
        <p:nvSpPr>
          <p:cNvPr id="6" name="TextBox 5"/>
          <p:cNvSpPr txBox="1"/>
          <p:nvPr/>
        </p:nvSpPr>
        <p:spPr>
          <a:xfrm>
            <a:off x="673098" y="8969392"/>
            <a:ext cx="22204485"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zh-CN" sz="4800" dirty="0"/>
              <a:t>问题</a:t>
            </a:r>
            <a:r>
              <a:rPr lang="en-US" altLang="zh-CN" sz="4800" dirty="0"/>
              <a:t>2</a:t>
            </a:r>
            <a:r>
              <a:rPr lang="zh-CN" altLang="zh-CN" sz="4800" dirty="0"/>
              <a:t>：</a:t>
            </a:r>
            <a:r>
              <a:rPr lang="en-US" altLang="zh-CN" sz="4800" dirty="0"/>
              <a:t>CNN</a:t>
            </a:r>
            <a:r>
              <a:rPr lang="zh-CN" altLang="zh-CN" sz="4800" dirty="0"/>
              <a:t>能有效抽取</a:t>
            </a:r>
            <a:r>
              <a:rPr lang="en-US" altLang="zh-CN" sz="4800" dirty="0"/>
              <a:t>informative n-gram features</a:t>
            </a:r>
            <a:r>
              <a:rPr lang="zh-CN" altLang="zh-CN" sz="4800" dirty="0"/>
              <a:t>（抽取关键短语如</a:t>
            </a:r>
            <a:r>
              <a:rPr lang="en-US" altLang="zh-CN" sz="4800" dirty="0"/>
              <a:t>“is my favorite”</a:t>
            </a:r>
            <a:r>
              <a:rPr lang="zh-CN" altLang="zh-CN" sz="4800" dirty="0"/>
              <a:t>）。但是对于一个句子中有多个</a:t>
            </a:r>
            <a:r>
              <a:rPr lang="en-US" altLang="zh-CN" sz="4800" dirty="0"/>
              <a:t>target</a:t>
            </a:r>
            <a:r>
              <a:rPr lang="zh-CN" altLang="zh-CN" sz="4800" dirty="0"/>
              <a:t>，对应多个</a:t>
            </a:r>
            <a:r>
              <a:rPr lang="en-US" altLang="zh-CN" sz="4800" dirty="0"/>
              <a:t>sentiment</a:t>
            </a:r>
            <a:r>
              <a:rPr lang="zh-CN" altLang="zh-CN" sz="4800" dirty="0"/>
              <a:t>，</a:t>
            </a:r>
            <a:r>
              <a:rPr lang="en-US" altLang="zh-CN" sz="4800" dirty="0"/>
              <a:t>CNN</a:t>
            </a:r>
            <a:r>
              <a:rPr lang="zh-CN" altLang="zh-CN" sz="4800" dirty="0"/>
              <a:t>会失效。</a:t>
            </a:r>
          </a:p>
          <a:p>
            <a:pPr algn="l"/>
            <a:r>
              <a:rPr lang="zh-CN" altLang="zh-CN" sz="4800" dirty="0" smtClean="0"/>
              <a:t>例子</a:t>
            </a:r>
            <a:r>
              <a:rPr lang="en-US" altLang="zh-CN" sz="4800" dirty="0" smtClean="0"/>
              <a:t>2</a:t>
            </a:r>
            <a:r>
              <a:rPr lang="zh-CN" altLang="zh-CN" sz="4800" dirty="0" smtClean="0"/>
              <a:t>：</a:t>
            </a:r>
            <a:r>
              <a:rPr lang="en-US" altLang="zh-CN" sz="4800" i="1" dirty="0" smtClean="0">
                <a:solidFill>
                  <a:srgbClr val="FF0000"/>
                </a:solidFill>
              </a:rPr>
              <a:t>great</a:t>
            </a:r>
            <a:r>
              <a:rPr lang="en-US" altLang="zh-CN" sz="4800" i="1" dirty="0" smtClean="0"/>
              <a:t> </a:t>
            </a:r>
            <a:r>
              <a:rPr lang="en-US" altLang="zh-CN" sz="4800" b="1" i="1" dirty="0"/>
              <a:t>food </a:t>
            </a:r>
            <a:r>
              <a:rPr lang="en-US" altLang="zh-CN" sz="4800" i="1" dirty="0"/>
              <a:t>but the </a:t>
            </a:r>
            <a:r>
              <a:rPr lang="en-US" altLang="zh-CN" sz="4800" b="1" i="1" dirty="0"/>
              <a:t>service </a:t>
            </a:r>
            <a:r>
              <a:rPr lang="en-US" altLang="zh-CN" sz="4800" i="1" dirty="0"/>
              <a:t>was </a:t>
            </a:r>
            <a:r>
              <a:rPr lang="en-US" altLang="zh-CN" sz="4800" i="1" dirty="0" smtClean="0">
                <a:solidFill>
                  <a:srgbClr val="FF0000"/>
                </a:solidFill>
              </a:rPr>
              <a:t>dread</a:t>
            </a:r>
            <a:r>
              <a:rPr lang="en-US" altLang="zh-CN" sz="4800" i="1" dirty="0"/>
              <a:t>.</a:t>
            </a:r>
            <a:endParaRPr lang="zh-CN" altLang="zh-CN" sz="4800" dirty="0"/>
          </a:p>
        </p:txBody>
      </p:sp>
    </p:spTree>
    <p:extLst>
      <p:ext uri="{BB962C8B-B14F-4D97-AF65-F5344CB8AC3E}">
        <p14:creationId xmlns:p14="http://schemas.microsoft.com/office/powerpoint/2010/main" val="39365334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955800"/>
            <a:ext cx="23050500" cy="2870200"/>
          </a:xfrm>
        </p:spPr>
        <p:txBody>
          <a:bodyPr>
            <a:normAutofit fontScale="90000"/>
          </a:bodyPr>
          <a:lstStyle/>
          <a:p>
            <a:r>
              <a:rPr kumimoji="1" lang="en-US" altLang="zh-CN" dirty="0" err="1" smtClean="0"/>
              <a:t>TNet</a:t>
            </a:r>
            <a:r>
              <a:rPr kumimoji="1" lang="en-US" altLang="zh-CN" dirty="0" smtClean="0"/>
              <a:t>: </a:t>
            </a:r>
            <a:r>
              <a:rPr lang="en-US" altLang="zh-CN" sz="8000" dirty="0" smtClean="0"/>
              <a:t>Target-Specific </a:t>
            </a:r>
            <a:r>
              <a:rPr lang="en-US" altLang="zh-CN" sz="8000" b="1" dirty="0"/>
              <a:t>T</a:t>
            </a:r>
            <a:r>
              <a:rPr lang="en-US" altLang="zh-CN" sz="8000" dirty="0"/>
              <a:t>ransformation </a:t>
            </a:r>
            <a:r>
              <a:rPr lang="en-US" altLang="zh-CN" sz="8000" b="1" dirty="0"/>
              <a:t>Net</a:t>
            </a:r>
            <a:r>
              <a:rPr lang="en-US" altLang="zh-CN" sz="8000" dirty="0"/>
              <a:t>works </a:t>
            </a:r>
            <a:r>
              <a:rPr lang="en-US" altLang="zh-CN" dirty="0"/>
              <a:t/>
            </a:r>
            <a:br>
              <a:rPr lang="en-US" altLang="zh-CN" dirty="0"/>
            </a:br>
            <a:r>
              <a:rPr lang="en-US" altLang="zh-CN" dirty="0"/>
              <a:t/>
            </a:r>
            <a:br>
              <a:rPr lang="en-US" altLang="zh-CN" dirty="0"/>
            </a:b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108" y="4199488"/>
            <a:ext cx="13575323" cy="8262707"/>
          </a:xfrm>
          <a:prstGeom prst="rect">
            <a:avLst/>
          </a:prstGeom>
        </p:spPr>
      </p:pic>
    </p:spTree>
    <p:extLst>
      <p:ext uri="{BB962C8B-B14F-4D97-AF65-F5344CB8AC3E}">
        <p14:creationId xmlns:p14="http://schemas.microsoft.com/office/powerpoint/2010/main" val="414221412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182077"/>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Model Description</a:t>
            </a:r>
            <a:r>
              <a:rPr lang="en-US" altLang="zh-CN" dirty="0"/>
              <a:t/>
            </a:r>
            <a:br>
              <a:rPr lang="en-US" altLang="zh-CN" dirty="0"/>
            </a:br>
            <a:r>
              <a:rPr lang="en-US" altLang="zh-CN" dirty="0"/>
              <a:t/>
            </a:r>
            <a:br>
              <a:rPr lang="en-US" altLang="zh-CN" dirty="0"/>
            </a:br>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145" y="5219841"/>
            <a:ext cx="4406372" cy="56456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145" y="6030740"/>
            <a:ext cx="4194898" cy="527929"/>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2145" y="4466492"/>
            <a:ext cx="5763037" cy="608871"/>
          </a:xfrm>
          <a:prstGeom prst="rect">
            <a:avLst/>
          </a:prstGeom>
        </p:spPr>
      </p:pic>
      <p:sp>
        <p:nvSpPr>
          <p:cNvPr id="8" name="TextBox 7"/>
          <p:cNvSpPr txBox="1"/>
          <p:nvPr/>
        </p:nvSpPr>
        <p:spPr>
          <a:xfrm>
            <a:off x="1162145" y="7371560"/>
            <a:ext cx="6733347"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zh-CN" altLang="en-US" sz="3200" dirty="0" smtClean="0"/>
              <a:t>对应的词向量为</a:t>
            </a:r>
            <a:r>
              <a:rPr lang="zh-CN" altLang="en-US" dirty="0" smtClean="0"/>
              <a:t>：</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2145" y="8488803"/>
            <a:ext cx="4194898" cy="654966"/>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9053" y="9331515"/>
            <a:ext cx="4079630" cy="611119"/>
          </a:xfrm>
          <a:prstGeom prst="rect">
            <a:avLst/>
          </a:prstGeom>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2145" y="10932182"/>
            <a:ext cx="1186906" cy="751708"/>
          </a:xfrm>
          <a:prstGeom prst="rect">
            <a:avLst/>
          </a:prstGeom>
        </p:spPr>
      </p:pic>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20499" y="10932182"/>
            <a:ext cx="2108319" cy="669307"/>
          </a:xfrm>
          <a:prstGeom prst="rect">
            <a:avLst/>
          </a:prstGeom>
        </p:spPr>
      </p:pic>
    </p:spTree>
    <p:extLst>
      <p:ext uri="{BB962C8B-B14F-4D97-AF65-F5344CB8AC3E}">
        <p14:creationId xmlns:p14="http://schemas.microsoft.com/office/powerpoint/2010/main" val="1820621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182077"/>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err="1" smtClean="0"/>
              <a:t>BiLSTM</a:t>
            </a:r>
            <a:r>
              <a:rPr lang="en-US" altLang="zh-CN" dirty="0"/>
              <a:t/>
            </a:r>
            <a:br>
              <a:rPr lang="en-US" altLang="zh-CN" dirty="0"/>
            </a:b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792" y="4848886"/>
            <a:ext cx="4596573" cy="65431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6363" y="4809249"/>
            <a:ext cx="2193885" cy="654316"/>
          </a:xfrm>
          <a:prstGeom prst="rect">
            <a:avLst/>
          </a:prstGeom>
        </p:spPr>
      </p:pic>
      <p:sp>
        <p:nvSpPr>
          <p:cNvPr id="10" name="下箭头 9"/>
          <p:cNvSpPr/>
          <p:nvPr/>
        </p:nvSpPr>
        <p:spPr>
          <a:xfrm>
            <a:off x="4519246" y="6031523"/>
            <a:ext cx="611682" cy="1055077"/>
          </a:xfrm>
          <a:prstGeom prst="downArrow">
            <a:avLst/>
          </a:prstGeom>
          <a:blipFill rotWithShape="1">
            <a:blip r:embed="rId6"/>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4200" b="0" i="0" u="none" strike="noStrike" cap="none" spc="0" normalizeH="0" baseline="0">
              <a:ln>
                <a:noFill/>
              </a:ln>
              <a:solidFill>
                <a:srgbClr val="FFFFFF"/>
              </a:solidFill>
              <a:effectLst/>
              <a:uFillTx/>
              <a:latin typeface="Palatino"/>
              <a:ea typeface="Palatino"/>
              <a:cs typeface="Palatino"/>
              <a:sym typeface="Palatino"/>
            </a:endParaRPr>
          </a:p>
        </p:txBody>
      </p:sp>
      <p:sp>
        <p:nvSpPr>
          <p:cNvPr id="12" name="TextBox 11"/>
          <p:cNvSpPr txBox="1"/>
          <p:nvPr/>
        </p:nvSpPr>
        <p:spPr>
          <a:xfrm>
            <a:off x="673100" y="7513743"/>
            <a:ext cx="10603523"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Contextualized word representations</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102" y="8490041"/>
            <a:ext cx="8131652" cy="723171"/>
          </a:xfrm>
          <a:prstGeom prst="rect">
            <a:avLst/>
          </a:prstGeom>
        </p:spPr>
      </p:pic>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100" y="10701688"/>
            <a:ext cx="7232569" cy="734558"/>
          </a:xfrm>
          <a:prstGeom prst="rect">
            <a:avLst/>
          </a:prstGeom>
        </p:spPr>
      </p:pic>
      <p:pic>
        <p:nvPicPr>
          <p:cNvPr id="18" name="图片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189" y="11661079"/>
            <a:ext cx="7340389" cy="836036"/>
          </a:xfrm>
          <a:prstGeom prst="rect">
            <a:avLst/>
          </a:prstGeom>
        </p:spPr>
      </p:pic>
      <p:sp>
        <p:nvSpPr>
          <p:cNvPr id="19" name="TextBox 18"/>
          <p:cNvSpPr txBox="1"/>
          <p:nvPr/>
        </p:nvSpPr>
        <p:spPr>
          <a:xfrm>
            <a:off x="619189" y="4714642"/>
            <a:ext cx="1825073"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input</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Tree>
    <p:extLst>
      <p:ext uri="{BB962C8B-B14F-4D97-AF65-F5344CB8AC3E}">
        <p14:creationId xmlns:p14="http://schemas.microsoft.com/office/powerpoint/2010/main" val="170308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182077"/>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CPT: Context-Preserving Transformation</a:t>
            </a:r>
            <a:r>
              <a:rPr lang="en-US" altLang="zh-CN" dirty="0"/>
              <a:t/>
            </a:r>
            <a:br>
              <a:rPr lang="en-US" altLang="zh-CN" dirty="0"/>
            </a:b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4" name="TextBox 3"/>
          <p:cNvSpPr txBox="1"/>
          <p:nvPr/>
        </p:nvSpPr>
        <p:spPr>
          <a:xfrm>
            <a:off x="949569" y="4573990"/>
            <a:ext cx="10216662"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4200" b="1" i="0" u="none" strike="noStrike" cap="none" spc="0" normalizeH="0" baseline="0" dirty="0" smtClean="0">
                <a:ln>
                  <a:noFill/>
                </a:ln>
                <a:solidFill>
                  <a:srgbClr val="324863"/>
                </a:solidFill>
                <a:effectLst/>
                <a:uFillTx/>
                <a:latin typeface="Palatino"/>
                <a:ea typeface="Palatino"/>
                <a:cs typeface="Palatino"/>
                <a:sym typeface="Palatino"/>
              </a:rPr>
              <a:t>TST</a:t>
            </a:r>
            <a:r>
              <a:rPr kumimoji="0" lang="zh-CN" altLang="en-US" sz="4200" b="1" i="0" u="none" strike="noStrike" cap="none" spc="0" normalizeH="0" baseline="0" dirty="0" smtClean="0">
                <a:ln>
                  <a:noFill/>
                </a:ln>
                <a:solidFill>
                  <a:srgbClr val="324863"/>
                </a:solidFill>
                <a:effectLst/>
                <a:uFillTx/>
                <a:latin typeface="Palatino"/>
                <a:ea typeface="Palatino"/>
                <a:cs typeface="Palatino"/>
                <a:sym typeface="Palatino"/>
              </a:rPr>
              <a:t>：</a:t>
            </a:r>
            <a:r>
              <a:rPr kumimoji="0" lang="en-US" altLang="zh-CN" sz="4200" i="0" u="none" strike="noStrike" cap="none" spc="0" normalizeH="0" baseline="0" dirty="0" smtClean="0">
                <a:ln>
                  <a:noFill/>
                </a:ln>
                <a:solidFill>
                  <a:srgbClr val="324863"/>
                </a:solidFill>
                <a:effectLst/>
                <a:uFillTx/>
                <a:latin typeface="Palatino"/>
                <a:ea typeface="Palatino"/>
                <a:cs typeface="Palatino"/>
                <a:sym typeface="Palatino"/>
              </a:rPr>
              <a:t>Target-Specific</a:t>
            </a:r>
            <a:r>
              <a:rPr kumimoji="0" lang="en-US" altLang="zh-CN" sz="4200" i="0" u="none" strike="noStrike" cap="none" spc="0" normalizeH="0" dirty="0" smtClean="0">
                <a:ln>
                  <a:noFill/>
                </a:ln>
                <a:solidFill>
                  <a:srgbClr val="324863"/>
                </a:solidFill>
                <a:effectLst/>
                <a:uFillTx/>
                <a:latin typeface="Palatino"/>
                <a:ea typeface="Palatino"/>
                <a:cs typeface="Palatino"/>
                <a:sym typeface="Palatino"/>
              </a:rPr>
              <a:t> Transformation</a:t>
            </a:r>
            <a:endParaRPr kumimoji="0" lang="zh-CN" altLang="en-US" sz="420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5" name="TextBox 4"/>
          <p:cNvSpPr txBox="1"/>
          <p:nvPr/>
        </p:nvSpPr>
        <p:spPr>
          <a:xfrm>
            <a:off x="949569" y="7239677"/>
            <a:ext cx="82296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Step1:</a:t>
            </a:r>
            <a:r>
              <a:rPr kumimoji="0" lang="en-US" altLang="zh-CN" sz="4200" b="0" i="0" u="none" strike="noStrike" cap="none" spc="0" normalizeH="0" dirty="0" smtClean="0">
                <a:ln>
                  <a:noFill/>
                </a:ln>
                <a:solidFill>
                  <a:srgbClr val="324863"/>
                </a:solidFill>
                <a:effectLst/>
                <a:uFillTx/>
                <a:latin typeface="Palatino"/>
                <a:ea typeface="Palatino"/>
                <a:cs typeface="Palatino"/>
                <a:sym typeface="Palatino"/>
              </a:rPr>
              <a:t>   another </a:t>
            </a:r>
            <a:r>
              <a:rPr kumimoji="0" lang="en-US" altLang="zh-CN" sz="4200" b="0" i="0" u="none" strike="noStrike" cap="none" spc="0" normalizeH="0" dirty="0" err="1" smtClean="0">
                <a:ln>
                  <a:noFill/>
                </a:ln>
                <a:solidFill>
                  <a:srgbClr val="324863"/>
                </a:solidFill>
                <a:effectLst/>
                <a:uFillTx/>
                <a:latin typeface="Palatino"/>
                <a:ea typeface="Palatino"/>
                <a:cs typeface="Palatino"/>
                <a:sym typeface="Palatino"/>
              </a:rPr>
              <a:t>BiLSTM</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
        <p:nvSpPr>
          <p:cNvPr id="7" name="TextBox 6"/>
          <p:cNvSpPr txBox="1"/>
          <p:nvPr/>
        </p:nvSpPr>
        <p:spPr>
          <a:xfrm>
            <a:off x="949569" y="8628861"/>
            <a:ext cx="109728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Obtain the target word representations:</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936" y="9678455"/>
            <a:ext cx="3468325" cy="766806"/>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5957" y="10616982"/>
            <a:ext cx="8617291" cy="971280"/>
          </a:xfrm>
          <a:prstGeom prst="rect">
            <a:avLst/>
          </a:prstGeom>
        </p:spPr>
      </p:pic>
    </p:spTree>
    <p:extLst>
      <p:ext uri="{BB962C8B-B14F-4D97-AF65-F5344CB8AC3E}">
        <p14:creationId xmlns:p14="http://schemas.microsoft.com/office/powerpoint/2010/main" val="32574884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182077"/>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CPT: Context-Preserving Transformation</a:t>
            </a:r>
            <a:r>
              <a:rPr lang="en-US" altLang="zh-CN" dirty="0"/>
              <a:t/>
            </a:r>
            <a:br>
              <a:rPr lang="en-US" altLang="zh-CN" dirty="0"/>
            </a:b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3" name="TextBox 2"/>
          <p:cNvSpPr txBox="1"/>
          <p:nvPr/>
        </p:nvSpPr>
        <p:spPr>
          <a:xfrm>
            <a:off x="826477" y="4582782"/>
            <a:ext cx="9566031"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Step2: </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计算</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5344" y="4467582"/>
            <a:ext cx="932688" cy="979322"/>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817" y="5681281"/>
            <a:ext cx="5019675" cy="1495425"/>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109" y="9676406"/>
            <a:ext cx="6638925" cy="1609725"/>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111" y="8490035"/>
            <a:ext cx="8570790" cy="1157808"/>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110" y="7462838"/>
            <a:ext cx="9255361" cy="1223963"/>
          </a:xfrm>
          <a:prstGeom prst="rect">
            <a:avLst/>
          </a:prstGeom>
        </p:spPr>
      </p:pic>
    </p:spTree>
    <p:extLst>
      <p:ext uri="{BB962C8B-B14F-4D97-AF65-F5344CB8AC3E}">
        <p14:creationId xmlns:p14="http://schemas.microsoft.com/office/powerpoint/2010/main" val="17785792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0985-53CC-684C-8511-39B105D96FCF}"/>
              </a:ext>
            </a:extLst>
          </p:cNvPr>
          <p:cNvSpPr>
            <a:spLocks noGrp="1"/>
          </p:cNvSpPr>
          <p:nvPr>
            <p:ph type="title"/>
          </p:nvPr>
        </p:nvSpPr>
        <p:spPr>
          <a:xfrm>
            <a:off x="673100" y="1182077"/>
            <a:ext cx="23050500" cy="2870200"/>
          </a:xfrm>
        </p:spPr>
        <p:txBody>
          <a:bodyPr>
            <a:normAutofit fontScale="90000"/>
          </a:bodyPr>
          <a:lstStyle/>
          <a:p>
            <a:r>
              <a:rPr lang="en-US" altLang="zh-CN" dirty="0"/>
              <a:t/>
            </a:r>
            <a:br>
              <a:rPr lang="en-US" altLang="zh-CN" dirty="0"/>
            </a:br>
            <a:r>
              <a:rPr lang="en-US" altLang="zh-CN" dirty="0"/>
              <a:t/>
            </a:r>
            <a:br>
              <a:rPr lang="en-US" altLang="zh-CN" dirty="0"/>
            </a:br>
            <a:r>
              <a:rPr lang="en-US" altLang="zh-CN" dirty="0" smtClean="0"/>
              <a:t>CPT: Context-Preserving Transformation</a:t>
            </a:r>
            <a:r>
              <a:rPr lang="en-US" altLang="zh-CN" dirty="0"/>
              <a:t/>
            </a:r>
            <a:br>
              <a:rPr lang="en-US" altLang="zh-CN" dirty="0"/>
            </a:br>
            <a:r>
              <a:rPr lang="en-US" altLang="zh-CN" dirty="0"/>
              <a:t/>
            </a:r>
            <a:br>
              <a:rPr lang="en-US" altLang="zh-CN" dirty="0"/>
            </a:br>
            <a:endParaRPr kumimoji="1" lang="zh-CN" altLang="en-US" sz="49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400" y="4340165"/>
            <a:ext cx="11658600" cy="7096081"/>
          </a:xfrm>
          <a:prstGeom prst="rect">
            <a:avLst/>
          </a:prstGeom>
        </p:spPr>
      </p:pic>
      <p:sp>
        <p:nvSpPr>
          <p:cNvPr id="3" name="TextBox 2"/>
          <p:cNvSpPr txBox="1"/>
          <p:nvPr/>
        </p:nvSpPr>
        <p:spPr>
          <a:xfrm>
            <a:off x="1125415" y="4681115"/>
            <a:ext cx="3974123"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zh-CN" dirty="0" smtClean="0"/>
              <a:t>Step3: </a:t>
            </a:r>
            <a:r>
              <a:rPr lang="zh-CN" altLang="en-US" dirty="0" smtClean="0"/>
              <a:t>计算</a:t>
            </a: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509" y="4681115"/>
            <a:ext cx="975029" cy="91409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100" y="5748336"/>
            <a:ext cx="5985936" cy="986571"/>
          </a:xfrm>
          <a:prstGeom prst="rect">
            <a:avLst/>
          </a:prstGeom>
        </p:spPr>
      </p:pic>
      <p:sp>
        <p:nvSpPr>
          <p:cNvPr id="7" name="TextBox 6"/>
          <p:cNvSpPr txBox="1"/>
          <p:nvPr/>
        </p:nvSpPr>
        <p:spPr>
          <a:xfrm>
            <a:off x="949567" y="7471310"/>
            <a:ext cx="11289323" cy="46269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rPr>
              <a:t>TST</a:t>
            </a:r>
            <a:r>
              <a:rPr kumimoji="0" lang="zh-CN" altLang="en-US" sz="4200" b="0" i="0" u="none" strike="noStrike" cap="none" spc="0" normalizeH="0" baseline="0" dirty="0" smtClean="0">
                <a:ln>
                  <a:noFill/>
                </a:ln>
                <a:solidFill>
                  <a:srgbClr val="324863"/>
                </a:solidFill>
                <a:effectLst/>
                <a:uFillTx/>
                <a:latin typeface="Palatino"/>
                <a:ea typeface="Palatino"/>
                <a:cs typeface="Palatino"/>
                <a:sym typeface="Palatino"/>
              </a:rPr>
              <a:t>的作用：</a:t>
            </a:r>
            <a:endPar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endParaRPr>
          </a:p>
          <a:p>
            <a:pPr marL="0" marR="0" indent="0" algn="l" defTabSz="825500" rtl="0" fontAlgn="auto" latinLnBrk="0" hangingPunct="0">
              <a:lnSpc>
                <a:spcPct val="100000"/>
              </a:lnSpc>
              <a:spcBef>
                <a:spcPts val="0"/>
              </a:spcBef>
              <a:spcAft>
                <a:spcPts val="0"/>
              </a:spcAft>
              <a:buClrTx/>
              <a:buSzTx/>
              <a:buFontTx/>
              <a:buNone/>
              <a:tabLst/>
            </a:pPr>
            <a:r>
              <a:rPr lang="en-US" altLang="zh-CN" dirty="0" smtClean="0"/>
              <a:t>TST</a:t>
            </a:r>
            <a:r>
              <a:rPr lang="zh-CN" altLang="en-US" dirty="0" smtClean="0"/>
              <a:t>首先基于每个上下文单词的表示，产生不同的目标表示。然后每个上下文单词和与之匹配的目标表示结合，从而得到转换的单词表示。</a:t>
            </a:r>
            <a:endParaRPr kumimoji="0" lang="en-US" altLang="zh-CN" sz="4200" b="0" i="0" u="none" strike="noStrike" cap="none" spc="0" normalizeH="0" baseline="0" dirty="0" smtClean="0">
              <a:ln>
                <a:noFill/>
              </a:ln>
              <a:solidFill>
                <a:srgbClr val="324863"/>
              </a:solidFill>
              <a:effectLst/>
              <a:uFillTx/>
              <a:latin typeface="Palatino"/>
              <a:ea typeface="Palatino"/>
              <a:cs typeface="Palatino"/>
              <a:sym typeface="Palatino"/>
            </a:endParaRPr>
          </a:p>
          <a:p>
            <a:pPr algn="l"/>
            <a:r>
              <a:rPr lang="en-US" altLang="zh-CN" dirty="0"/>
              <a:t/>
            </a:r>
            <a:br>
              <a:rPr lang="en-US" altLang="zh-CN" dirty="0"/>
            </a:br>
            <a:r>
              <a:rPr lang="en-US" altLang="zh-CN" dirty="0"/>
              <a:t/>
            </a:r>
            <a:br>
              <a:rPr lang="en-US" altLang="zh-CN" dirty="0"/>
            </a:br>
            <a:endParaRPr kumimoji="0" lang="zh-CN" altLang="en-US" sz="4200" b="0" i="0" u="none" strike="noStrike" cap="none" spc="0" normalizeH="0" baseline="0" dirty="0">
              <a:ln>
                <a:noFill/>
              </a:ln>
              <a:solidFill>
                <a:srgbClr val="324863"/>
              </a:solidFill>
              <a:effectLst/>
              <a:uFillTx/>
              <a:latin typeface="Palatino"/>
              <a:ea typeface="Palatino"/>
              <a:cs typeface="Palatino"/>
              <a:sym typeface="Palatino"/>
            </a:endParaRPr>
          </a:p>
        </p:txBody>
      </p:sp>
    </p:spTree>
    <p:extLst>
      <p:ext uri="{BB962C8B-B14F-4D97-AF65-F5344CB8AC3E}">
        <p14:creationId xmlns:p14="http://schemas.microsoft.com/office/powerpoint/2010/main" val="16538131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4838</TotalTime>
  <Words>410</Words>
  <Application>Microsoft Office PowerPoint</Application>
  <PresentationFormat>自定义</PresentationFormat>
  <Paragraphs>58</Paragraphs>
  <Slides>18</Slides>
  <Notes>14</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Editorial</vt:lpstr>
      <vt:lpstr>                         Transformation Networks for Target-Oriented Sentiment Classification  Xin Li, Lidong Bing, Wai Lam and Bei Shi Department of Systems Engineering and Engineering Management The Chinese University of Hong Kong, Hong Kong Tencent AI Lab, Shenzhen, China  </vt:lpstr>
      <vt:lpstr>目标和研究现状</vt:lpstr>
      <vt:lpstr>问题</vt:lpstr>
      <vt:lpstr>TNet: Target-Specific Transformation Networks   </vt:lpstr>
      <vt:lpstr>  Model Description  </vt:lpstr>
      <vt:lpstr>  BiLSTM  </vt:lpstr>
      <vt:lpstr>  CPT: Context-Preserving Transformation  </vt:lpstr>
      <vt:lpstr>  CPT: Context-Preserving Transformation  </vt:lpstr>
      <vt:lpstr>  CPT: Context-Preserving Transformation  </vt:lpstr>
      <vt:lpstr>  LossLess Forwarding(LF) and Adaptive Scaling(AS)  </vt:lpstr>
      <vt:lpstr>  LF：Lossless Forwarding </vt:lpstr>
      <vt:lpstr>  AS: Adaptive Scaling </vt:lpstr>
      <vt:lpstr>  Convolutional Feature Extractor </vt:lpstr>
      <vt:lpstr>  Convolutional Feature Extractor </vt:lpstr>
      <vt:lpstr>  Convolutional Feature Extractor </vt:lpstr>
      <vt:lpstr>  Experiments </vt:lpstr>
      <vt:lpstr>  Effect of L </vt:lpstr>
      <vt:lpstr>  Case Study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农村信息化和新农村建设</dc:title>
  <cp:lastModifiedBy>lu</cp:lastModifiedBy>
  <cp:revision>41</cp:revision>
  <dcterms:modified xsi:type="dcterms:W3CDTF">2018-11-22T08:29:21Z</dcterms:modified>
</cp:coreProperties>
</file>