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3"/>
  </p:notesMasterIdLst>
  <p:sldIdLst>
    <p:sldId id="290" r:id="rId2"/>
    <p:sldId id="295" r:id="rId3"/>
    <p:sldId id="351" r:id="rId4"/>
    <p:sldId id="327" r:id="rId5"/>
    <p:sldId id="328" r:id="rId6"/>
    <p:sldId id="325" r:id="rId7"/>
    <p:sldId id="352" r:id="rId8"/>
    <p:sldId id="264" r:id="rId9"/>
    <p:sldId id="265" r:id="rId10"/>
    <p:sldId id="273" r:id="rId11"/>
    <p:sldId id="274" r:id="rId12"/>
    <p:sldId id="276" r:id="rId13"/>
    <p:sldId id="277" r:id="rId14"/>
    <p:sldId id="275" r:id="rId15"/>
    <p:sldId id="278" r:id="rId16"/>
    <p:sldId id="279" r:id="rId17"/>
    <p:sldId id="349" r:id="rId18"/>
    <p:sldId id="350" r:id="rId19"/>
    <p:sldId id="353" r:id="rId20"/>
    <p:sldId id="357" r:id="rId21"/>
    <p:sldId id="365" r:id="rId22"/>
    <p:sldId id="358" r:id="rId23"/>
    <p:sldId id="359" r:id="rId24"/>
    <p:sldId id="360" r:id="rId25"/>
    <p:sldId id="361" r:id="rId26"/>
    <p:sldId id="354" r:id="rId27"/>
    <p:sldId id="284" r:id="rId28"/>
    <p:sldId id="287" r:id="rId29"/>
    <p:sldId id="324" r:id="rId30"/>
    <p:sldId id="305" r:id="rId31"/>
    <p:sldId id="306" r:id="rId32"/>
    <p:sldId id="307" r:id="rId33"/>
    <p:sldId id="308" r:id="rId34"/>
    <p:sldId id="356" r:id="rId35"/>
    <p:sldId id="330" r:id="rId36"/>
    <p:sldId id="311" r:id="rId37"/>
    <p:sldId id="312" r:id="rId38"/>
    <p:sldId id="337" r:id="rId39"/>
    <p:sldId id="338" r:id="rId40"/>
    <p:sldId id="339" r:id="rId41"/>
    <p:sldId id="315" r:id="rId42"/>
    <p:sldId id="316" r:id="rId43"/>
    <p:sldId id="319" r:id="rId44"/>
    <p:sldId id="320" r:id="rId45"/>
    <p:sldId id="362" r:id="rId46"/>
    <p:sldId id="363" r:id="rId47"/>
    <p:sldId id="364" r:id="rId48"/>
    <p:sldId id="355" r:id="rId49"/>
    <p:sldId id="331" r:id="rId50"/>
    <p:sldId id="332" r:id="rId51"/>
    <p:sldId id="335" r:id="rId52"/>
    <p:sldId id="336" r:id="rId53"/>
    <p:sldId id="340" r:id="rId54"/>
    <p:sldId id="334" r:id="rId55"/>
    <p:sldId id="333" r:id="rId56"/>
    <p:sldId id="343" r:id="rId57"/>
    <p:sldId id="344" r:id="rId58"/>
    <p:sldId id="346" r:id="rId59"/>
    <p:sldId id="347" r:id="rId60"/>
    <p:sldId id="323" r:id="rId61"/>
    <p:sldId id="263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D4A"/>
    <a:srgbClr val="15735C"/>
    <a:srgbClr val="9EC5BB"/>
    <a:srgbClr val="C7F5EA"/>
    <a:srgbClr val="219678"/>
    <a:srgbClr val="DCF8F1"/>
    <a:srgbClr val="FFFFFF"/>
    <a:srgbClr val="820393"/>
    <a:srgbClr val="9F04B4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4D706E-C42C-4F8A-A444-C6EF3C9624EA}" v="4" dt="2022-11-29T18:12:00.106"/>
    <p1510:client id="{E146182A-1CA5-4F35-A6CA-B8DD3553106C}" v="1216" dt="2022-11-29T10:44:51.592"/>
    <p1510:client id="{26ECB650-88C4-4370-87DA-884CF4B394C2}" v="194" dt="2022-11-28T14:35:28.344"/>
    <p1510:client id="{653708A9-9691-426F-919E-3AEBD3964D90}" v="7297" dt="2022-11-28T16:55:59.404"/>
    <p1510:client id="{3CBE5AAA-7D49-4D66-AAE9-FB1289896C10}" v="2579" dt="2022-11-28T16:27:18.431"/>
    <p1510:client id="{B81F904B-1278-48BC-9D94-D1D2D6ED7004}" v="4595" dt="2022-11-28T16:30:44.324"/>
    <p1510:client id="{BD4558B3-0543-4E8E-93D8-FF1562068F08}" v="46" dt="2022-11-29T07:41:28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070BA-D981-453C-88FB-90C1C4294356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0136F-68F5-4549-A79C-587D4C4D21D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B1ABB-4B4B-4E9C-9914-101EA4C5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88F121-13A8-4B86-B962-502E3872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6E6BE7-C390-45B2-B7A8-F2C35139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1FDE-17E2-44CE-B91E-579E290F8C10}" type="datetime1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CCAD5-9BFF-4F4D-8B25-7A16CBFC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4FC5A1-4843-4497-A104-1DE66671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96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A5526-E9BF-4EC1-AD69-0D9F545B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9637F1-203D-4F7D-A8BC-231C442AF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1EB9BB-8D0A-42A6-9AD1-2525C503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CA5-E4F8-4D05-A38A-17AB891B71E4}" type="datetime1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DE11BC-3E8F-4C0F-A4D5-5FC49B54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D50371-67EC-419D-B524-D31D5787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74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35310B-C221-450D-B78E-A9933181C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BBB9F5-19E3-4CFB-AC25-9832FBD1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CB4A3-28AA-4655-AD79-28B805D3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5CB01-9679-4468-9FFB-4BA61035B742}" type="datetime1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FDB5F7-96BA-45F1-84C8-050E25C3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B096F-8F53-4B7D-A16B-086A1304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59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67B4C-7480-40E5-BD8A-F471B26B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4A54C2-9903-4B42-A346-2E54482E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F7AFCF-7C7F-47E3-BB71-63426F53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1BB4C-302A-4AE6-8A24-F33083412002}" type="datetime1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757554-F7D7-451E-85EC-4D616C8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0666C7-B6C7-43E1-8FD3-FBCE91E2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13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BA5A6-FE73-47BE-B540-5C131070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4436D-480E-4459-AB21-CB315AE91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7C154E-4FEF-4B4A-B20C-D98977E2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C878-9EF5-4608-9DFF-89116A9E78D1}" type="datetime1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380EF-4125-4DF3-BFBA-CF71C2E7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E5CA3-E614-4752-AD64-16EF7BE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3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B8432-2FF4-4DA7-979D-6B30AF86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66DAB7-9109-4FAC-A655-D40FAF8CD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47F9A5-A13C-425C-88A3-C1ABF8A3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8FB00-4BA9-47AA-BA42-DD740468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E4556-9037-4E1A-BCD6-13C89504CD3C}" type="datetime1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38DB81-CA5B-4654-91C0-6268DE57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7D6EDF-E3E7-4B65-BF44-2952C5AC9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30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7B133-BF6A-49D8-AF8B-F52C11AD6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D92D96-DACF-4AC4-92AC-55E22364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387854-1E48-4BF5-9E7D-2091FF57E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1716D91-D39F-4F8B-AC04-FB8CADECB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D9A5F57-AA46-4112-8945-91A89984E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37E540-9AEF-4D81-AC9C-BEEAA2A2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B043-8F25-4099-AC50-69BFFCEA0C9B}" type="datetime1">
              <a:rPr lang="fr-FR" smtClean="0"/>
              <a:t>01/12/2022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8CCB1A-CC6E-4C0F-90EB-45FD2310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2FC30CE-A595-4184-8EEE-E0AB0E5A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26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95AA9-D3B6-4B78-9E6B-52BB55E0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E946F6-47AE-4E67-9E80-90FA18E3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C9A31-7485-4B71-8742-8209A0F0A3D8}" type="datetime1">
              <a:rPr lang="fr-FR" smtClean="0"/>
              <a:t>01/12/2022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8D9AB0-A4F3-4957-82C2-DCB14DB8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F58F0E-FD22-4B53-9D40-C8627AFC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965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3D8B58-D4EB-4FA0-9D8B-3DC85233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08B5D-03D4-4CEF-B5DB-61263A41344B}" type="datetime1">
              <a:rPr lang="fr-FR" smtClean="0"/>
              <a:t>01/12/2022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B5A6C00-C68A-40EF-8E67-4778C084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CDD9FA-80A4-44BA-A9F3-C2D7AC29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23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FCE57-DA7C-4445-929D-EF9B09F1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7A634-28B8-4DB0-AB0C-4AC38C5C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2616CE5-F9FC-4633-8030-C6B9A725D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A953FF-733F-4DB4-90BC-D8AE5482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53E4-0ACB-4966-A517-AA2B332B58EE}" type="datetime1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EE9775-886D-4C29-A03F-93262F2D9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9B6E14-DBAB-4B16-AE96-D6AECC25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21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710AF-E46D-4EE5-88FE-A4DD5C9D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DD09BA-5A98-4BD9-91C6-E9B4ED414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47261F-943F-4F49-9A11-B4522FC64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01F8A3-93A9-460D-93F5-061871BB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DD7D7-DBA5-4130-8A1B-D2D659CB24BE}" type="datetime1">
              <a:rPr lang="fr-FR" smtClean="0"/>
              <a:t>01/12/2022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8B1E0-FE09-41F0-B2E2-990E37B7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2CA87-89D5-463A-9045-02E33CE5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391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335626-63EA-40E1-B622-E843FDB7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CA3199-7107-4586-BB32-605872B7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AE0F6-A129-45E2-AE49-523660087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0A252-D26B-4D0D-927A-08FAD493402C}" type="datetime1">
              <a:rPr lang="fr-FR" smtClean="0"/>
              <a:t>01/12/2022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080792-2D18-407D-AF15-38CB714E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5A36A2-1A26-43EC-9455-3D3AB54C1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63EC8-413D-449F-AA35-5A4EDC194B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2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lementr.gitpages.huma-num.fr/website/posts/seance2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rtography/cartography.pdf" TargetMode="External"/><Relationship Id="rId2" Type="http://schemas.openxmlformats.org/officeDocument/2006/relationships/hyperlink" Target="https://cran.r-project.org/web/packages/ggplot2/ggplot2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hyperlink" Target="https://stackoverflow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9D87757-7C7D-4B2C-8C78-F59FBA37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044634"/>
            <a:ext cx="6801612" cy="123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solidFill>
                  <a:srgbClr val="125D4A"/>
                </a:solidFill>
                <a:latin typeface="Arial"/>
                <a:cs typeface="Arial"/>
              </a:rPr>
              <a:t>Séance 1 d’introduction</a:t>
            </a:r>
          </a:p>
          <a:p>
            <a:r>
              <a:rPr lang="fr-FR" dirty="0">
                <a:solidFill>
                  <a:srgbClr val="125D4A"/>
                </a:solidFill>
                <a:latin typeface="Arial"/>
                <a:cs typeface="Arial"/>
              </a:rPr>
              <a:t>Groupe </a:t>
            </a:r>
            <a:r>
              <a:rPr lang="fr-FR" dirty="0" err="1">
                <a:solidFill>
                  <a:srgbClr val="125D4A"/>
                </a:solidFill>
                <a:latin typeface="Arial"/>
                <a:cs typeface="Arial"/>
              </a:rPr>
              <a:t>ElementR</a:t>
            </a:r>
            <a:endParaRPr lang="fr-FR" dirty="0">
              <a:solidFill>
                <a:srgbClr val="125D4A"/>
              </a:solidFill>
              <a:latin typeface="Arial"/>
              <a:cs typeface="Arial"/>
            </a:endParaRPr>
          </a:p>
          <a:p>
            <a:r>
              <a:rPr lang="fr-FR" sz="1400" dirty="0">
                <a:solidFill>
                  <a:srgbClr val="125D4A"/>
                </a:solidFill>
                <a:latin typeface="Arial"/>
                <a:cs typeface="Arial"/>
              </a:rPr>
              <a:t>2 décembre 2022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8E580DC-89D3-47E5-BA24-745530503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004" y="879315"/>
            <a:ext cx="1201992" cy="138831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E767054-B8FE-4141-B4BE-74B9D35AA792}"/>
              </a:ext>
            </a:extLst>
          </p:cNvPr>
          <p:cNvSpPr txBox="1"/>
          <p:nvPr/>
        </p:nvSpPr>
        <p:spPr>
          <a:xfrm>
            <a:off x="281574" y="2505670"/>
            <a:ext cx="11577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Initiation au langage R</a:t>
            </a:r>
          </a:p>
        </p:txBody>
      </p:sp>
      <p:pic>
        <p:nvPicPr>
          <p:cNvPr id="2" name="Image 3" descr="Une image contenant texte, périphérique&#10;&#10;Description générée automatiquement">
            <a:extLst>
              <a:ext uri="{FF2B5EF4-FFF2-40B4-BE49-F238E27FC236}">
                <a16:creationId xmlns:a16="http://schemas.microsoft.com/office/drawing/2014/main" id="{F714807E-86CD-B271-5EB7-149B87D88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8" y="5597431"/>
            <a:ext cx="684757" cy="766244"/>
          </a:xfrm>
          <a:prstGeom prst="rect">
            <a:avLst/>
          </a:prstGeom>
        </p:spPr>
      </p:pic>
      <p:pic>
        <p:nvPicPr>
          <p:cNvPr id="4" name="Image 5" descr="Une image contenant texte, montre&#10;&#10;Description générée automatiquement">
            <a:extLst>
              <a:ext uri="{FF2B5EF4-FFF2-40B4-BE49-F238E27FC236}">
                <a16:creationId xmlns:a16="http://schemas.microsoft.com/office/drawing/2014/main" id="{CE13CC26-867D-72F6-84BE-5AE654802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323" y="5722182"/>
            <a:ext cx="940401" cy="643067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2296704F-21E8-05D4-0E63-EE8BDFBC5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9416" y="5977252"/>
            <a:ext cx="1280985" cy="24039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4203C1-F64E-43E4-8AA5-35C03BBF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63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10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CC0C81-794B-49ED-86F5-DC5ACF49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65" y="1820961"/>
            <a:ext cx="8426698" cy="4985552"/>
          </a:xfrm>
          <a:prstGeom prst="rect">
            <a:avLst/>
          </a:prstGeom>
        </p:spPr>
      </p:pic>
      <p:sp>
        <p:nvSpPr>
          <p:cNvPr id="8" name="ZoneTexte 4">
            <a:extLst>
              <a:ext uri="{FF2B5EF4-FFF2-40B4-BE49-F238E27FC236}">
                <a16:creationId xmlns:a16="http://schemas.microsoft.com/office/drawing/2014/main" id="{23C4C065-01BD-4FE4-AC1A-5940359F3795}"/>
              </a:ext>
            </a:extLst>
          </p:cNvPr>
          <p:cNvSpPr txBox="1"/>
          <p:nvPr/>
        </p:nvSpPr>
        <p:spPr>
          <a:xfrm>
            <a:off x="543208" y="1076256"/>
            <a:ext cx="939872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err="1">
                <a:latin typeface="Arial"/>
                <a:cs typeface="Arial"/>
              </a:rPr>
              <a:t>RGui</a:t>
            </a:r>
            <a:r>
              <a:rPr lang="fr-FR">
                <a:latin typeface="Arial"/>
                <a:cs typeface="Arial"/>
              </a:rPr>
              <a:t> est l'interface du logiciel R. </a:t>
            </a:r>
            <a:endParaRPr lang="fr-FR"/>
          </a:p>
          <a:p>
            <a:r>
              <a:rPr lang="fr-FR">
                <a:latin typeface="Arial"/>
                <a:cs typeface="Arial"/>
              </a:rPr>
              <a:t>Elle se présente sous la forme d’une simple invite de commande</a:t>
            </a:r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FD3C35C-7C39-0F32-E66F-63713888783A}"/>
              </a:ext>
            </a:extLst>
          </p:cNvPr>
          <p:cNvSpPr txBox="1"/>
          <p:nvPr/>
        </p:nvSpPr>
        <p:spPr>
          <a:xfrm>
            <a:off x="232367" y="177745"/>
            <a:ext cx="480452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L'interface graphique de R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8F85F5-828E-A738-904E-3A3FCE743316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062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5513B1-BF0E-41AB-9D98-1E8666FDD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5329"/>
            <a:ext cx="4619682" cy="2635529"/>
          </a:xfrm>
          <a:prstGeom prst="rect">
            <a:avLst/>
          </a:prstGeom>
        </p:spPr>
      </p:pic>
      <p:sp>
        <p:nvSpPr>
          <p:cNvPr id="9" name="ZoneTexte 3">
            <a:extLst>
              <a:ext uri="{FF2B5EF4-FFF2-40B4-BE49-F238E27FC236}">
                <a16:creationId xmlns:a16="http://schemas.microsoft.com/office/drawing/2014/main" id="{F7CFD9D5-3EC0-4B10-9C83-3BAA82176E83}"/>
              </a:ext>
            </a:extLst>
          </p:cNvPr>
          <p:cNvSpPr txBox="1"/>
          <p:nvPr/>
        </p:nvSpPr>
        <p:spPr>
          <a:xfrm>
            <a:off x="577122" y="1327715"/>
            <a:ext cx="976152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err="1">
                <a:latin typeface="Arial"/>
                <a:cs typeface="Arial"/>
              </a:rPr>
              <a:t>RStudio</a:t>
            </a:r>
            <a:r>
              <a:rPr lang="fr-FR" sz="2000">
                <a:latin typeface="Arial"/>
                <a:cs typeface="Arial"/>
              </a:rPr>
              <a:t> est un environnement de développement intégré (IDE) dédié à R</a:t>
            </a:r>
          </a:p>
        </p:txBody>
      </p:sp>
      <p:sp>
        <p:nvSpPr>
          <p:cNvPr id="10" name="ZoneTexte 4">
            <a:extLst>
              <a:ext uri="{FF2B5EF4-FFF2-40B4-BE49-F238E27FC236}">
                <a16:creationId xmlns:a16="http://schemas.microsoft.com/office/drawing/2014/main" id="{E580C849-244E-4DDE-9F9C-6616134593BE}"/>
              </a:ext>
            </a:extLst>
          </p:cNvPr>
          <p:cNvSpPr txBox="1"/>
          <p:nvPr/>
        </p:nvSpPr>
        <p:spPr>
          <a:xfrm>
            <a:off x="6237643" y="2437130"/>
            <a:ext cx="5475703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fr-FR">
                <a:latin typeface="Arial"/>
                <a:cs typeface="Arial"/>
              </a:rPr>
              <a:t>Une interface pour R - parmi d’autres - largement populaire car aboutie et conviviale</a:t>
            </a:r>
          </a:p>
          <a:p>
            <a:pPr marL="285750" indent="-285750">
              <a:buFont typeface="Arial"/>
              <a:buChar char="•"/>
            </a:pPr>
            <a:endParaRPr lang="fr-FR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fr-FR">
                <a:latin typeface="Arial"/>
                <a:cs typeface="Arial"/>
              </a:rPr>
              <a:t>Le produit d’une entreprise commerciale avec :</a:t>
            </a:r>
          </a:p>
          <a:p>
            <a:pPr marL="285750" indent="-285750">
              <a:buFont typeface="Arial"/>
              <a:buChar char="•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Une version open source et gratuite (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Desktop /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Server)</a:t>
            </a:r>
          </a:p>
          <a:p>
            <a:pPr marL="742950" lvl="1" indent="-285750">
              <a:buFont typeface="Wingdings"/>
              <a:buChar char="Ø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Une version payante (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Desktop Pro/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Server Pro)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>
              <a:latin typeface="Arial"/>
              <a:cs typeface="Arial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08AA9C4D-7602-4E8D-BB95-4827610F99F1}"/>
              </a:ext>
            </a:extLst>
          </p:cNvPr>
          <p:cNvSpPr txBox="1"/>
          <p:nvPr/>
        </p:nvSpPr>
        <p:spPr>
          <a:xfrm>
            <a:off x="421690" y="5587435"/>
            <a:ext cx="5779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/>
              <a:t>Guide d’installation de RStudio : https://quanti.hypotheses.org/1813#installer-rstudio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1A1AF58-CCA1-2714-14B6-622AF12E5619}"/>
              </a:ext>
            </a:extLst>
          </p:cNvPr>
          <p:cNvSpPr txBox="1"/>
          <p:nvPr/>
        </p:nvSpPr>
        <p:spPr>
          <a:xfrm>
            <a:off x="232367" y="177745"/>
            <a:ext cx="540244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L'interface graphique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6CCB11-1DC9-1DBA-DFD2-2805FF6164F9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83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12</a:t>
            </a:fld>
            <a:endParaRPr lang="en-US"/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EC79BB1C-00F5-441F-B690-4BEBE4CF172C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l’encodage</a:t>
            </a:r>
          </a:p>
        </p:txBody>
      </p:sp>
      <p:pic>
        <p:nvPicPr>
          <p:cNvPr id="2" name="Image 2">
            <a:extLst>
              <a:ext uri="{FF2B5EF4-FFF2-40B4-BE49-F238E27FC236}">
                <a16:creationId xmlns:a16="http://schemas.microsoft.com/office/drawing/2014/main" id="{851ECEDC-9F62-EFF1-F1FF-6ED1BB48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32" y="775962"/>
            <a:ext cx="4576118" cy="4770617"/>
          </a:xfrm>
          <a:prstGeom prst="rect">
            <a:avLst/>
          </a:prstGeo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15E2C588-69C4-14C1-7952-FBC4C168F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022" y="3307465"/>
            <a:ext cx="2743200" cy="25702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3ED8FEC-2A6D-41B8-B09E-7DB3DD0B1110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805425-D9F5-43D9-A772-F1E7E0D1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23" y="653453"/>
            <a:ext cx="10721813" cy="579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7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13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34D303D-01AB-D5DC-B909-DE0FFD7A88F2}"/>
              </a:ext>
            </a:extLst>
          </p:cNvPr>
          <p:cNvSpPr txBox="1"/>
          <p:nvPr/>
        </p:nvSpPr>
        <p:spPr>
          <a:xfrm>
            <a:off x="196310" y="132149"/>
            <a:ext cx="10136509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ne pas enregistrer de .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RData</a:t>
            </a:r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 par défaut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97E6865D-C370-03B5-4A03-CA78F728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32" y="932216"/>
            <a:ext cx="5502875" cy="57143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3BB467-C750-45CD-86A1-F342590B175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C23A7B-4E6A-BF37-8D6E-3C4D8F58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" y="653452"/>
            <a:ext cx="10684867" cy="577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14</a:t>
            </a:fld>
            <a:endParaRPr lang="en-US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9679DA8B-792B-9244-C958-745487ADB28B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la langue</a:t>
            </a:r>
          </a:p>
        </p:txBody>
      </p:sp>
      <p:pic>
        <p:nvPicPr>
          <p:cNvPr id="7" name="Image 7">
            <a:extLst>
              <a:ext uri="{FF2B5EF4-FFF2-40B4-BE49-F238E27FC236}">
                <a16:creationId xmlns:a16="http://schemas.microsoft.com/office/drawing/2014/main" id="{E0F32415-067F-D8CA-C966-7857A740C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44" y="936885"/>
            <a:ext cx="4868213" cy="50700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1A3DEC-FFC6-47F1-BE36-B16214DEEB71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47D701-D4BB-641B-394C-F8DA90822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4" y="653453"/>
            <a:ext cx="10786468" cy="582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15</a:t>
            </a:fld>
            <a:endParaRPr lang="en-US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23FC248B-3B2E-D11A-5DBD-2F29363FDFC1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Paramétrer l’interface : les parenthèses arc-en-ciel</a:t>
            </a: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7978F03A-BDD4-2DCF-C9E1-9499B513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344" y="934850"/>
            <a:ext cx="5651678" cy="58790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5A2E07-4D20-4C94-ACE0-CBDFC7319EFF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147AD9-8395-00FE-9575-65C89A583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3" y="653453"/>
            <a:ext cx="10758759" cy="58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16</a:t>
            </a:fld>
            <a:endParaRPr lang="en-US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7F3776F4-011B-A835-38EB-A277FA8F8E93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Les 4 volets de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fr-FR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CF4936-0830-7AF6-EB48-5C26C558B627}"/>
              </a:ext>
            </a:extLst>
          </p:cNvPr>
          <p:cNvSpPr txBox="1"/>
          <p:nvPr/>
        </p:nvSpPr>
        <p:spPr>
          <a:xfrm>
            <a:off x="3287411" y="2056885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1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497184-197F-247A-3F54-99CAAC5630E8}"/>
              </a:ext>
            </a:extLst>
          </p:cNvPr>
          <p:cNvSpPr txBox="1"/>
          <p:nvPr/>
        </p:nvSpPr>
        <p:spPr>
          <a:xfrm>
            <a:off x="3287411" y="4971020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DD746B5-4F7F-AC4C-7254-EEF9A966E704}"/>
              </a:ext>
            </a:extLst>
          </p:cNvPr>
          <p:cNvSpPr txBox="1"/>
          <p:nvPr/>
        </p:nvSpPr>
        <p:spPr>
          <a:xfrm>
            <a:off x="8837654" y="2149560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3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CBD018-A65B-BF0D-0183-950AE48EC667}"/>
              </a:ext>
            </a:extLst>
          </p:cNvPr>
          <p:cNvSpPr txBox="1"/>
          <p:nvPr/>
        </p:nvSpPr>
        <p:spPr>
          <a:xfrm>
            <a:off x="9074492" y="4651803"/>
            <a:ext cx="347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>
                <a:solidFill>
                  <a:srgbClr val="219678"/>
                </a:solidFill>
                <a:latin typeface="Arial"/>
                <a:cs typeface="Calibri"/>
              </a:rPr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1804E-EECB-47F5-A61F-A6F90F2E6D6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table&#10;&#10;Description générée automatiquement">
            <a:extLst>
              <a:ext uri="{FF2B5EF4-FFF2-40B4-BE49-F238E27FC236}">
                <a16:creationId xmlns:a16="http://schemas.microsoft.com/office/drawing/2014/main" id="{32D216C1-38E1-4AAE-85E7-0D57D1879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3" y="749191"/>
            <a:ext cx="10895857" cy="59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11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5">
            <a:extLst>
              <a:ext uri="{FF2B5EF4-FFF2-40B4-BE49-F238E27FC236}">
                <a16:creationId xmlns:a16="http://schemas.microsoft.com/office/drawing/2014/main" id="{665220FF-4E87-C0D1-2F5D-839C9E78D833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Les 4 volets de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fr-FR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5E002C8-6037-A9FD-3E72-DAF8F5281A1C}"/>
              </a:ext>
            </a:extLst>
          </p:cNvPr>
          <p:cNvSpPr txBox="1"/>
          <p:nvPr/>
        </p:nvSpPr>
        <p:spPr>
          <a:xfrm>
            <a:off x="6337986" y="2110945"/>
            <a:ext cx="5097162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2. La console</a:t>
            </a:r>
            <a:r>
              <a:rPr lang="fr-FR" sz="2000" dirty="0">
                <a:latin typeface="Arial"/>
                <a:cs typeface="Calibri"/>
              </a:rPr>
              <a:t> : c'est l'interpréteur R qui exécute les commandes.</a:t>
            </a:r>
          </a:p>
          <a:p>
            <a:endParaRPr lang="fr-FR" sz="2000" dirty="0">
              <a:latin typeface="Arial"/>
              <a:cs typeface="Calibri"/>
            </a:endParaRPr>
          </a:p>
          <a:p>
            <a:r>
              <a:rPr lang="fr-FR" sz="2000" dirty="0">
                <a:latin typeface="Arial"/>
                <a:cs typeface="Calibri"/>
              </a:rPr>
              <a:t>Il est également possible d'écrire ses commandes directement dans la console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C1B8C8-7E72-D731-C6DB-383B3178794F}"/>
              </a:ext>
            </a:extLst>
          </p:cNvPr>
          <p:cNvSpPr txBox="1"/>
          <p:nvPr/>
        </p:nvSpPr>
        <p:spPr>
          <a:xfrm>
            <a:off x="499419" y="2110946"/>
            <a:ext cx="509716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1. L'éditeur</a:t>
            </a:r>
            <a:r>
              <a:rPr lang="fr-FR" sz="2000" b="1" dirty="0">
                <a:latin typeface="Arial"/>
                <a:cs typeface="Calibri"/>
              </a:rPr>
              <a:t> </a:t>
            </a:r>
            <a:r>
              <a:rPr lang="fr-FR" sz="2000" dirty="0">
                <a:latin typeface="Arial"/>
                <a:cs typeface="Calibri"/>
              </a:rPr>
              <a:t>: zone réservée aux scripts dans lesquels on écrit le code.</a:t>
            </a:r>
          </a:p>
          <a:p>
            <a:endParaRPr lang="fr-FR" sz="2000" dirty="0">
              <a:latin typeface="Arial"/>
              <a:cs typeface="Calibri"/>
            </a:endParaRPr>
          </a:p>
          <a:p>
            <a:r>
              <a:rPr lang="fr-FR" sz="2000" dirty="0">
                <a:latin typeface="Arial"/>
                <a:cs typeface="Calibri"/>
              </a:rPr>
              <a:t>Pour lancer une commande, autrement dit envoyer son code dans la console, on peut soit utiliser le bouton Run, soit utiliser </a:t>
            </a:r>
            <a:r>
              <a:rPr lang="fr-FR" sz="2000" dirty="0" err="1">
                <a:latin typeface="Arial"/>
                <a:cs typeface="Calibri"/>
              </a:rPr>
              <a:t>ctrl+enter</a:t>
            </a:r>
            <a:endParaRPr lang="fr-FR" sz="2000">
              <a:latin typeface="Arial"/>
              <a:cs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64468B3-8449-4C2F-93FC-854DCACB8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17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F1631-030E-45F4-A816-9FA6B79D6C88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44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5">
            <a:extLst>
              <a:ext uri="{FF2B5EF4-FFF2-40B4-BE49-F238E27FC236}">
                <a16:creationId xmlns:a16="http://schemas.microsoft.com/office/drawing/2014/main" id="{665220FF-4E87-C0D1-2F5D-839C9E78D833}"/>
              </a:ext>
            </a:extLst>
          </p:cNvPr>
          <p:cNvSpPr txBox="1"/>
          <p:nvPr/>
        </p:nvSpPr>
        <p:spPr>
          <a:xfrm>
            <a:off x="196310" y="132149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Les 4 volets de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fr-FR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02513D3-622B-6A3F-6DED-693A44C6409A}"/>
              </a:ext>
            </a:extLst>
          </p:cNvPr>
          <p:cNvSpPr txBox="1"/>
          <p:nvPr/>
        </p:nvSpPr>
        <p:spPr>
          <a:xfrm>
            <a:off x="314069" y="1081216"/>
            <a:ext cx="556053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3. onglet </a:t>
            </a:r>
            <a:r>
              <a:rPr lang="fr-FR" sz="2000" b="1" dirty="0" err="1">
                <a:solidFill>
                  <a:srgbClr val="125D4A"/>
                </a:solidFill>
                <a:latin typeface="Arial"/>
                <a:cs typeface="Calibri"/>
              </a:rPr>
              <a:t>Environment</a:t>
            </a:r>
            <a:r>
              <a:rPr lang="fr-FR" sz="2000" b="1" dirty="0">
                <a:latin typeface="Arial"/>
                <a:cs typeface="Calibri"/>
              </a:rPr>
              <a:t> </a:t>
            </a:r>
            <a:r>
              <a:rPr lang="fr-FR" sz="2000" dirty="0">
                <a:latin typeface="Arial"/>
                <a:cs typeface="Calibri"/>
              </a:rPr>
              <a:t>: liste des objets créés dans une session. Permet également d'importer des données au clic bouton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 err="1">
                <a:solidFill>
                  <a:srgbClr val="125D4A"/>
                </a:solidFill>
                <a:latin typeface="Arial"/>
                <a:cs typeface="Arial"/>
              </a:rPr>
              <a:t>History</a:t>
            </a:r>
            <a:r>
              <a:rPr lang="fr-FR" sz="2000" b="1" dirty="0">
                <a:solidFill>
                  <a:srgbClr val="125D4A"/>
                </a:solidFill>
                <a:latin typeface="Arial"/>
                <a:cs typeface="Arial"/>
              </a:rPr>
              <a:t> </a:t>
            </a:r>
            <a:r>
              <a:rPr lang="fr-FR" sz="2000" dirty="0">
                <a:latin typeface="Arial"/>
                <a:cs typeface="Arial"/>
              </a:rPr>
              <a:t>: historique des</a:t>
            </a:r>
            <a:r>
              <a:rPr lang="fr-FR" sz="2000" dirty="0">
                <a:latin typeface="Arial"/>
                <a:cs typeface="Calibri"/>
              </a:rPr>
              <a:t> commandes exécutées depuis le début d'une session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Connections</a:t>
            </a:r>
            <a:r>
              <a:rPr lang="fr-FR" sz="2000" dirty="0">
                <a:latin typeface="Arial"/>
                <a:cs typeface="Calibri"/>
              </a:rPr>
              <a:t> : interface pour se connecter à des bases de données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 err="1">
                <a:solidFill>
                  <a:srgbClr val="125D4A"/>
                </a:solidFill>
                <a:latin typeface="Arial"/>
                <a:cs typeface="Calibri"/>
              </a:rPr>
              <a:t>Tutorials</a:t>
            </a:r>
            <a:r>
              <a:rPr lang="fr-FR" sz="2000" dirty="0">
                <a:latin typeface="Arial"/>
                <a:cs typeface="Calibri"/>
              </a:rPr>
              <a:t> : lancer des tutos du package </a:t>
            </a:r>
            <a:r>
              <a:rPr lang="fr-FR" sz="2000" dirty="0" err="1">
                <a:latin typeface="Arial"/>
                <a:cs typeface="Calibri"/>
              </a:rPr>
              <a:t>learnr</a:t>
            </a:r>
            <a:endParaRPr lang="fr-FR" sz="2000" dirty="0">
              <a:latin typeface="Arial"/>
              <a:cs typeface="Calibri"/>
            </a:endParaRP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dirty="0">
                <a:latin typeface="Arial"/>
                <a:cs typeface="Calibri"/>
              </a:rPr>
              <a:t>A savoir : il est également possible d'associer un projet </a:t>
            </a:r>
            <a:r>
              <a:rPr lang="fr-FR" sz="2000" dirty="0" err="1">
                <a:latin typeface="Arial"/>
                <a:cs typeface="Calibri"/>
              </a:rPr>
              <a:t>RStudio</a:t>
            </a:r>
            <a:r>
              <a:rPr lang="fr-FR" sz="2000" dirty="0">
                <a:latin typeface="Arial"/>
                <a:cs typeface="Calibri"/>
              </a:rPr>
              <a:t> à un projet Git. Dans ce cas, c'est dans ce volet qu'apparait l'onglet dédié au Git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103B1FE-BA7A-8DA2-278F-AA15900627BB}"/>
              </a:ext>
            </a:extLst>
          </p:cNvPr>
          <p:cNvSpPr txBox="1"/>
          <p:nvPr/>
        </p:nvSpPr>
        <p:spPr>
          <a:xfrm>
            <a:off x="6173231" y="1081216"/>
            <a:ext cx="577678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4. onglet Files</a:t>
            </a:r>
            <a:r>
              <a:rPr lang="fr-FR" sz="2000" b="1" dirty="0">
                <a:latin typeface="Arial"/>
                <a:cs typeface="Calibri"/>
              </a:rPr>
              <a:t> </a:t>
            </a:r>
            <a:r>
              <a:rPr lang="fr-FR" sz="2000" dirty="0">
                <a:latin typeface="Arial"/>
                <a:cs typeface="Calibri"/>
              </a:rPr>
              <a:t>: pour naviguer dans les dossiers de son ordinateur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Arial"/>
              </a:rPr>
              <a:t>Plots </a:t>
            </a:r>
            <a:r>
              <a:rPr lang="fr-FR" sz="2000" dirty="0">
                <a:latin typeface="Arial"/>
                <a:cs typeface="Arial"/>
              </a:rPr>
              <a:t>: onglet réservé à l'affichage des sorties graphiques statiques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Packages</a:t>
            </a:r>
            <a:r>
              <a:rPr lang="fr-FR" sz="2000" dirty="0">
                <a:latin typeface="Arial"/>
                <a:cs typeface="Calibri"/>
              </a:rPr>
              <a:t> : liste des packages installés dans R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Help</a:t>
            </a:r>
            <a:r>
              <a:rPr lang="fr-FR" sz="2000" dirty="0">
                <a:latin typeface="Arial"/>
                <a:cs typeface="Calibri"/>
              </a:rPr>
              <a:t> : fiches de documentation sur les packages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r>
              <a:rPr lang="fr-FR" sz="2000" b="1" dirty="0">
                <a:solidFill>
                  <a:srgbClr val="125D4A"/>
                </a:solidFill>
                <a:latin typeface="Arial"/>
                <a:cs typeface="Calibri"/>
              </a:rPr>
              <a:t>Viewer</a:t>
            </a:r>
            <a:r>
              <a:rPr lang="fr-FR" sz="2000" dirty="0">
                <a:latin typeface="Arial"/>
                <a:cs typeface="Calibri"/>
              </a:rPr>
              <a:t> : pour l'affichage de </a:t>
            </a:r>
            <a:r>
              <a:rPr lang="fr-FR" sz="2000" err="1">
                <a:latin typeface="Arial"/>
                <a:cs typeface="Calibri"/>
              </a:rPr>
              <a:t>carto</a:t>
            </a:r>
            <a:r>
              <a:rPr lang="fr-FR" sz="2000" dirty="0">
                <a:latin typeface="Arial"/>
                <a:cs typeface="Calibri"/>
              </a:rPr>
              <a:t>/graphiques interactifs</a:t>
            </a:r>
          </a:p>
          <a:p>
            <a:pPr algn="just"/>
            <a:endParaRPr lang="fr-FR" sz="2000" dirty="0">
              <a:latin typeface="Arial"/>
              <a:cs typeface="Calibri"/>
            </a:endParaRPr>
          </a:p>
          <a:p>
            <a:pPr algn="just"/>
            <a:endParaRPr lang="fr-FR" sz="2000" dirty="0">
              <a:latin typeface="Arial"/>
              <a:cs typeface="Calibri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6F3A70-ED35-41B0-AEF0-EDB8E29D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18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416CB-0D13-4362-B89A-C8C19DFFCDEE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88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03D550-511F-4022-A1A0-A40A90208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80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err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>
              <a:solidFill>
                <a:srgbClr val="15735C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>
              <a:solidFill>
                <a:srgbClr val="15735C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C118298-ECF7-4344-BF0C-0CCA1ED6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559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2724B9F-E3AD-477F-9CBE-297858A95BD2}"/>
              </a:ext>
            </a:extLst>
          </p:cNvPr>
          <p:cNvSpPr txBox="1"/>
          <p:nvPr/>
        </p:nvSpPr>
        <p:spPr>
          <a:xfrm>
            <a:off x="146112" y="148763"/>
            <a:ext cx="105422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Téléchargement du diaporama et du script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5467F4-1AA9-4B5D-86B1-D47AE14A3CB8}"/>
              </a:ext>
            </a:extLst>
          </p:cNvPr>
          <p:cNvSpPr txBox="1"/>
          <p:nvPr/>
        </p:nvSpPr>
        <p:spPr>
          <a:xfrm>
            <a:off x="835870" y="2496464"/>
            <a:ext cx="10670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Vous pouvez accéder au diaporama et au script à partir du lien suivant :</a:t>
            </a:r>
          </a:p>
          <a:p>
            <a:pPr algn="ctr"/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https://elementr.gitpages.huma-num.fr/website/posts/seance2.html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E2616-B5A7-4454-98E6-AB23C27C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20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0E9D94-FA63-489C-8E31-2973B2B3B44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38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BB0BCCB-39C4-4546-9795-B818C4153D65}"/>
              </a:ext>
            </a:extLst>
          </p:cNvPr>
          <p:cNvSpPr txBox="1"/>
          <p:nvPr/>
        </p:nvSpPr>
        <p:spPr>
          <a:xfrm>
            <a:off x="360727" y="889233"/>
            <a:ext cx="106707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R Studio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meilleure organisation de son travail,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meilleure reproductibilité,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meilleure portabilité.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Dans un dossier, mettre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.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Rproj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Les éléments du projet (données,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shapefile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 documentation…)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Projet R Studio est un fichier qui remplace le répertoire par défaut par le dossier où il est situé.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724B9F-E3AD-477F-9CBE-297858A95BD2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Projet R 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58946E6-D906-421E-9197-C81417CEC663}"/>
              </a:ext>
            </a:extLst>
          </p:cNvPr>
          <p:cNvSpPr txBox="1"/>
          <p:nvPr/>
        </p:nvSpPr>
        <p:spPr>
          <a:xfrm>
            <a:off x="92364" y="4562460"/>
            <a:ext cx="5278624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i="1" dirty="0">
                <a:solidFill>
                  <a:srgbClr val="219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Chemin absolu :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Propre à chaque machine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Doit être mis à jour (déplace, renomme…)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C:/Users/Prénom/Desktop/Mon_projet/mon_script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6D2EA6C-EE12-496E-9E7E-319CB425CC1D}"/>
              </a:ext>
            </a:extLst>
          </p:cNvPr>
          <p:cNvSpPr txBox="1"/>
          <p:nvPr/>
        </p:nvSpPr>
        <p:spPr>
          <a:xfrm>
            <a:off x="6683256" y="4562460"/>
            <a:ext cx="550874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i="1" dirty="0">
                <a:solidFill>
                  <a:srgbClr val="219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Chemin relatif :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Est relatif à l’emplacement du fichier .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</a:rPr>
              <a:t>Rproj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</a:rPr>
              <a:t>Se met à jour automatiquement du côté machine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     ./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mon_script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E4CAC58B-6CF4-4A3D-B40A-D22A4066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164" y="2371121"/>
            <a:ext cx="2743200" cy="982980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BB8EEF0-9923-4875-B252-A2FB736AAD6A}"/>
              </a:ext>
            </a:extLst>
          </p:cNvPr>
          <p:cNvSpPr/>
          <p:nvPr/>
        </p:nvSpPr>
        <p:spPr>
          <a:xfrm>
            <a:off x="5552321" y="5188690"/>
            <a:ext cx="1268693" cy="112434"/>
          </a:xfrm>
          <a:prstGeom prst="rightArrow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E35AE8-D4D1-486E-A54D-405E7AB356F7}"/>
              </a:ext>
            </a:extLst>
          </p:cNvPr>
          <p:cNvSpPr/>
          <p:nvPr/>
        </p:nvSpPr>
        <p:spPr>
          <a:xfrm>
            <a:off x="8250164" y="2336736"/>
            <a:ext cx="2914537" cy="982980"/>
          </a:xfrm>
          <a:prstGeom prst="rect">
            <a:avLst/>
          </a:prstGeom>
          <a:noFill/>
          <a:ln w="3810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0812C3-DFE1-4AA7-8BF2-B8FFFE85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21</a:t>
            </a:fld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452773-0BDB-41E3-BCD9-230585F34904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99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1A006BF-070A-4C65-98D1-387F6787F2BE}"/>
              </a:ext>
            </a:extLst>
          </p:cNvPr>
          <p:cNvSpPr txBox="1"/>
          <p:nvPr/>
        </p:nvSpPr>
        <p:spPr>
          <a:xfrm>
            <a:off x="553673" y="1107347"/>
            <a:ext cx="9261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&gt; Nouveau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27A546-096C-4D35-8180-4AD8F8E7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4" y="1896366"/>
            <a:ext cx="4289752" cy="30652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4F5481-4E23-475D-B660-2E5D125E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014" y="1001829"/>
            <a:ext cx="1076325" cy="9334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23D92C-3D91-4B2C-857C-0E70A26A2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322" y="3491826"/>
            <a:ext cx="4077975" cy="291832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31870BC-10DE-44C3-836B-CCA72A41DE4C}"/>
              </a:ext>
            </a:extLst>
          </p:cNvPr>
          <p:cNvSpPr txBox="1"/>
          <p:nvPr/>
        </p:nvSpPr>
        <p:spPr>
          <a:xfrm>
            <a:off x="6386246" y="4683224"/>
            <a:ext cx="2724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Renseigner le chemin d’un dossier déjà existant pour y enregistrer le projet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9731A4-1A36-401E-BF75-CCA237238DAE}"/>
              </a:ext>
            </a:extLst>
          </p:cNvPr>
          <p:cNvSpPr txBox="1"/>
          <p:nvPr/>
        </p:nvSpPr>
        <p:spPr>
          <a:xfrm>
            <a:off x="5847127" y="2021747"/>
            <a:ext cx="3414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 créer un dossier contenant le projet 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E3B4E6F-49E4-4B5D-BF2A-BF4A6E310B54}"/>
              </a:ext>
            </a:extLst>
          </p:cNvPr>
          <p:cNvCxnSpPr/>
          <p:nvPr/>
        </p:nvCxnSpPr>
        <p:spPr>
          <a:xfrm flipV="1">
            <a:off x="4504888" y="2283692"/>
            <a:ext cx="780176" cy="618899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E2A220E-0CFB-4884-B2BE-C4BEF17328EB}"/>
              </a:ext>
            </a:extLst>
          </p:cNvPr>
          <p:cNvCxnSpPr/>
          <p:nvPr/>
        </p:nvCxnSpPr>
        <p:spPr>
          <a:xfrm>
            <a:off x="4513277" y="3565321"/>
            <a:ext cx="813732" cy="713064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049333F-9A66-4DF8-A0A3-0665BB249F19}"/>
              </a:ext>
            </a:extLst>
          </p:cNvPr>
          <p:cNvCxnSpPr>
            <a:cxnSpLocks/>
          </p:cNvCxnSpPr>
          <p:nvPr/>
        </p:nvCxnSpPr>
        <p:spPr>
          <a:xfrm>
            <a:off x="9505296" y="1476679"/>
            <a:ext cx="561493" cy="0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9D411F4D-14DD-4380-8B0A-A36624998AD3}"/>
              </a:ext>
            </a:extLst>
          </p:cNvPr>
          <p:cNvSpPr txBox="1"/>
          <p:nvPr/>
        </p:nvSpPr>
        <p:spPr>
          <a:xfrm>
            <a:off x="9815119" y="1960526"/>
            <a:ext cx="2139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Le dossier est créé sur le bureau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F097EACB-264D-4D8B-A79D-25E9749F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22</a:t>
            </a:fld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39C2A-E750-47B4-8E85-505BA3EBE292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0CCD8C2-909E-457C-84D5-2B221017BEDB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Projet R 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10646DA-13BB-490B-856A-AB0B28619D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321" y="300334"/>
            <a:ext cx="4077975" cy="29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389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BF65A7-280D-AAB5-B1D9-1451FCB5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" y="902495"/>
            <a:ext cx="10163628" cy="5515653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C09AE899-34CB-2000-67BC-4C5848043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1972" y="3808367"/>
            <a:ext cx="2743200" cy="982980"/>
          </a:xfrm>
          <a:prstGeom prst="rect">
            <a:avLst/>
          </a:prstGeom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9FDB3F5-379E-487D-BF0C-3A6606DFE7CF}"/>
              </a:ext>
            </a:extLst>
          </p:cNvPr>
          <p:cNvSpPr/>
          <p:nvPr/>
        </p:nvSpPr>
        <p:spPr>
          <a:xfrm>
            <a:off x="7256791" y="4267748"/>
            <a:ext cx="1921245" cy="155979"/>
          </a:xfrm>
          <a:prstGeom prst="rightArrow">
            <a:avLst/>
          </a:prstGeom>
          <a:solidFill>
            <a:srgbClr val="12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815609-10D3-457C-A498-967E7785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23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DE41CE-2814-4728-8415-6C56B73A01E6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Projet R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D2134-D221-4DB4-AB84-87BB66D3538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4485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DB635BC-2595-41EA-95B7-0DA42EF56921}"/>
              </a:ext>
            </a:extLst>
          </p:cNvPr>
          <p:cNvSpPr txBox="1"/>
          <p:nvPr/>
        </p:nvSpPr>
        <p:spPr>
          <a:xfrm>
            <a:off x="297403" y="834501"/>
            <a:ext cx="11480740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Console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garde rien en mémoire,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exécute le code (affiche les résultats)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Script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d’écriture (écrire, sauvegarder, modifier, partager…) en format .R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peut s’ouvrir ou s’écrire avec un éditeur de texte type bloc-notes.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exécuter le code :         ctrl + entrée ( pomme + entrée sur mac)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		               		-&gt; résultat vient s’afficher dans la console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Une ligne correspond à une commande, on ne peut pas avoir deux commandes différentes sur la même ligne sans provoquer une erreur  : 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Si R détecte que la commande est incomplète, il ira chercher la suite dans la ligne suivante, ou attendra un input dans la console (+ au lieu de &gt;) : </a:t>
            </a: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8">
            <a:extLst>
              <a:ext uri="{FF2B5EF4-FFF2-40B4-BE49-F238E27FC236}">
                <a16:creationId xmlns:a16="http://schemas.microsoft.com/office/drawing/2014/main" id="{C45BAD31-7354-3BBB-052B-B5A9E56C0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49" y="4249240"/>
            <a:ext cx="4212770" cy="1030274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763B7EE7-F8A1-7727-1A17-C572BEE8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939" y="6022674"/>
            <a:ext cx="861332" cy="492124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3E49E508-40A7-38F4-5C8C-8129EBD24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022" y="5910924"/>
            <a:ext cx="762000" cy="74295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753030-902E-17ED-1388-E6D6049FE7AB}"/>
              </a:ext>
            </a:extLst>
          </p:cNvPr>
          <p:cNvCxnSpPr/>
          <p:nvPr/>
        </p:nvCxnSpPr>
        <p:spPr>
          <a:xfrm flipV="1">
            <a:off x="5563472" y="6282399"/>
            <a:ext cx="751114" cy="1814"/>
          </a:xfrm>
          <a:prstGeom prst="straightConnector1">
            <a:avLst/>
          </a:prstGeom>
          <a:ln>
            <a:solidFill>
              <a:srgbClr val="125D4A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0860DA9-092D-44A1-9696-570E1DFCAE61}"/>
              </a:ext>
            </a:extLst>
          </p:cNvPr>
          <p:cNvSpPr/>
          <p:nvPr/>
        </p:nvSpPr>
        <p:spPr>
          <a:xfrm>
            <a:off x="3789750" y="4193657"/>
            <a:ext cx="4212770" cy="1085857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A95BDD-004E-4973-A50F-FB25172323D4}"/>
              </a:ext>
            </a:extLst>
          </p:cNvPr>
          <p:cNvSpPr/>
          <p:nvPr/>
        </p:nvSpPr>
        <p:spPr>
          <a:xfrm>
            <a:off x="4712181" y="5849941"/>
            <a:ext cx="2353810" cy="864916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AB872F-28A3-46BD-95E7-11F2408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24</a:t>
            </a:fld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CC4DF5-70AD-4082-AB98-B92CAAF4FFC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A2FB6D-E536-4DEB-91C3-E2A991CE01C8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script R </a:t>
            </a:r>
          </a:p>
        </p:txBody>
      </p:sp>
    </p:spTree>
    <p:extLst>
      <p:ext uri="{BB962C8B-B14F-4D97-AF65-F5344CB8AC3E}">
        <p14:creationId xmlns:p14="http://schemas.microsoft.com/office/powerpoint/2010/main" val="179275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AAE5BE7-6EEE-44BC-97A6-0E47429E9E20}"/>
              </a:ext>
            </a:extLst>
          </p:cNvPr>
          <p:cNvSpPr txBox="1"/>
          <p:nvPr/>
        </p:nvSpPr>
        <p:spPr>
          <a:xfrm>
            <a:off x="234892" y="836376"/>
            <a:ext cx="1195710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Fichier &gt; Nouveau Fichier &gt; Script R  va créer un nouveau script dans l’éditeur, untitled1 (ou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untitledN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3BE78AC-6C74-4652-8FAA-3D77A83DAB6F}"/>
              </a:ext>
            </a:extLst>
          </p:cNvPr>
          <p:cNvSpPr txBox="1"/>
          <p:nvPr/>
        </p:nvSpPr>
        <p:spPr>
          <a:xfrm>
            <a:off x="234892" y="6056852"/>
            <a:ext cx="1145834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Enregistrer son script : Fichier &gt; Enregistrer sous &gt; et choix de l’emplacement et du nom du script, en .R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774A22-812F-4A5F-A8D7-4AA3647B85D2}"/>
              </a:ext>
            </a:extLst>
          </p:cNvPr>
          <p:cNvSpPr txBox="1"/>
          <p:nvPr/>
        </p:nvSpPr>
        <p:spPr>
          <a:xfrm>
            <a:off x="9199210" y="2138774"/>
            <a:ext cx="2874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Tout ce qui est après un # n’est pas lu par la machine (commentaire)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---- ou #### permet de faire un section et d’organiser son travail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F8A2B04-F86A-63D6-A0A3-CD6963D7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42" y="1214957"/>
            <a:ext cx="8902699" cy="477279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DDC549-06DB-4992-A62F-60D1E8A0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25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EAE0532-BE68-4316-BB53-8130C080DF2F}"/>
              </a:ext>
            </a:extLst>
          </p:cNvPr>
          <p:cNvSpPr txBox="1"/>
          <p:nvPr/>
        </p:nvSpPr>
        <p:spPr>
          <a:xfrm>
            <a:off x="234892" y="222983"/>
            <a:ext cx="376413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Créer un script R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EFF1D8-4AC5-475F-B944-732D4D758222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780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30F9FC-8DED-4608-9DE7-8B55B89D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43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27</a:t>
            </a:fld>
            <a:endParaRPr lang="en-US"/>
          </a:p>
        </p:txBody>
      </p:sp>
      <p:sp>
        <p:nvSpPr>
          <p:cNvPr id="14" name="ZoneTexte 5">
            <a:extLst>
              <a:ext uri="{FF2B5EF4-FFF2-40B4-BE49-F238E27FC236}">
                <a16:creationId xmlns:a16="http://schemas.microsoft.com/office/drawing/2014/main" id="{EC79BB1C-00F5-441F-B690-4BEBE4CF172C}"/>
              </a:ext>
            </a:extLst>
          </p:cNvPr>
          <p:cNvSpPr txBox="1"/>
          <p:nvPr/>
        </p:nvSpPr>
        <p:spPr>
          <a:xfrm>
            <a:off x="421690" y="486318"/>
            <a:ext cx="88184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Manipuler des objets</a:t>
            </a:r>
            <a:endParaRPr lang="fr-FR" sz="2400" b="1">
              <a:solidFill>
                <a:srgbClr val="125D4A"/>
              </a:solidFill>
              <a:latin typeface="Arial"/>
              <a:ea typeface="Source Code Pro" panose="020B0509030403020204" pitchFamily="49" charset="0"/>
              <a:cs typeface="Arial"/>
            </a:endParaRP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65BEF078-186C-4D50-8B6C-7A973215CC0D}"/>
              </a:ext>
            </a:extLst>
          </p:cNvPr>
          <p:cNvSpPr txBox="1"/>
          <p:nvPr/>
        </p:nvSpPr>
        <p:spPr>
          <a:xfrm>
            <a:off x="973166" y="1413996"/>
            <a:ext cx="8954948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latin typeface="Arial"/>
                <a:cs typeface="Arial"/>
              </a:rPr>
              <a:t>Plan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1. Assignation / création d'objet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2. Type d’objet et nature des données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3. Indexation et opérateurs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4. Fonctions de base : structure des données 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5. Fonctions de base : description statistique des variables </a:t>
            </a:r>
          </a:p>
          <a:p>
            <a:endParaRPr lang="fr-FR" sz="2000" dirty="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6. Manipuler un </a:t>
            </a:r>
            <a:r>
              <a:rPr lang="fr-FR" sz="2000" dirty="0" err="1">
                <a:latin typeface="Arial"/>
                <a:cs typeface="Arial"/>
              </a:rPr>
              <a:t>dataframe</a:t>
            </a:r>
            <a:endParaRPr lang="fr-FR" sz="2000" dirty="0">
              <a:latin typeface="Arial"/>
              <a:cs typeface="Arial"/>
            </a:endParaRPr>
          </a:p>
          <a:p>
            <a:endParaRPr lang="fr-FR" sz="2000" dirty="0">
              <a:latin typeface="Arial"/>
              <a:cs typeface="Calibri"/>
            </a:endParaRPr>
          </a:p>
          <a:p>
            <a:endParaRPr lang="fr-FR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974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28</a:t>
            </a:fld>
            <a:endParaRPr lang="en-US"/>
          </a:p>
        </p:txBody>
      </p:sp>
      <p:sp>
        <p:nvSpPr>
          <p:cNvPr id="6" name="ZoneTexte 4">
            <a:extLst>
              <a:ext uri="{FF2B5EF4-FFF2-40B4-BE49-F238E27FC236}">
                <a16:creationId xmlns:a16="http://schemas.microsoft.com/office/drawing/2014/main" id="{E4114E71-8B89-4C93-9CF2-C9967610EDF8}"/>
              </a:ext>
            </a:extLst>
          </p:cNvPr>
          <p:cNvSpPr txBox="1"/>
          <p:nvPr/>
        </p:nvSpPr>
        <p:spPr>
          <a:xfrm>
            <a:off x="497733" y="1150621"/>
            <a:ext cx="689575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latin typeface="Arial"/>
                <a:cs typeface="Arial"/>
              </a:rPr>
              <a:t>L’assignation sert à la création d’un objet dans l’environnement : elle permet de stocker un résultat pour la réutilisation de celui-ci plus tard </a:t>
            </a:r>
            <a:r>
              <a:rPr lang="fr-FR" i="1">
                <a:latin typeface="Arial"/>
                <a:cs typeface="Arial"/>
              </a:rPr>
              <a:t>dans la même session</a:t>
            </a:r>
            <a:r>
              <a:rPr lang="fr-FR">
                <a:latin typeface="Arial"/>
                <a:cs typeface="Arial"/>
              </a:rPr>
              <a:t>. Elle se fait avec l’opérateur </a:t>
            </a:r>
            <a:r>
              <a:rPr lang="fr-FR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&lt;-</a:t>
            </a:r>
            <a:r>
              <a:rPr lang="fr-FR">
                <a:latin typeface="Arial"/>
                <a:cs typeface="Arial"/>
              </a:rPr>
              <a:t>.</a:t>
            </a:r>
          </a:p>
        </p:txBody>
      </p:sp>
      <p:sp>
        <p:nvSpPr>
          <p:cNvPr id="7" name="ZoneTexte 5">
            <a:extLst>
              <a:ext uri="{FF2B5EF4-FFF2-40B4-BE49-F238E27FC236}">
                <a16:creationId xmlns:a16="http://schemas.microsoft.com/office/drawing/2014/main" id="{2FA54CA4-C7D6-4E6A-BC12-F2C49AF54E03}"/>
              </a:ext>
            </a:extLst>
          </p:cNvPr>
          <p:cNvSpPr txBox="1"/>
          <p:nvPr/>
        </p:nvSpPr>
        <p:spPr>
          <a:xfrm>
            <a:off x="9253720" y="901191"/>
            <a:ext cx="259500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>
                <a:latin typeface="Arial"/>
                <a:cs typeface="Arial"/>
              </a:rPr>
              <a:t>Raccourci clavier (Windows/Linux)</a:t>
            </a:r>
          </a:p>
          <a:p>
            <a:pPr algn="r"/>
            <a:r>
              <a:rPr lang="fr-FR" sz="1400">
                <a:latin typeface="Arial"/>
                <a:cs typeface="Arial"/>
              </a:rPr>
              <a:t>Insérer l’opérateur d’assignation : alt+-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6AC2B027-3D02-4F47-8E2E-DB33806F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087" y="2181618"/>
            <a:ext cx="7915075" cy="4279759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241AF6-1EBE-3A38-04A7-E2CEDB9E8911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44B833-C8CD-D2D8-79EA-EC05CCB3942F}"/>
              </a:ext>
            </a:extLst>
          </p:cNvPr>
          <p:cNvSpPr txBox="1"/>
          <p:nvPr/>
        </p:nvSpPr>
        <p:spPr>
          <a:xfrm>
            <a:off x="228692" y="204790"/>
            <a:ext cx="34730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1. Assignation</a:t>
            </a:r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48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ECAF02D-42E1-4607-98FC-F940644A8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41" y="466400"/>
            <a:ext cx="5898718" cy="5925200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28692" y="204790"/>
            <a:ext cx="282435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1. Assignation</a:t>
            </a:r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341918C-1142-4513-890A-0F2F2082EE7F}"/>
              </a:ext>
            </a:extLst>
          </p:cNvPr>
          <p:cNvSpPr txBox="1"/>
          <p:nvPr/>
        </p:nvSpPr>
        <p:spPr>
          <a:xfrm>
            <a:off x="164969" y="1571196"/>
            <a:ext cx="28889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Exercice de manipulation : 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créer un objet simple et observer la console et l’environnement global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7184AE-8066-D348-EE39-0678752B77A5}"/>
              </a:ext>
            </a:extLst>
          </p:cNvPr>
          <p:cNvSpPr txBox="1"/>
          <p:nvPr/>
        </p:nvSpPr>
        <p:spPr>
          <a:xfrm>
            <a:off x="9253720" y="901191"/>
            <a:ext cx="2595006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sz="1400" dirty="0">
                <a:latin typeface="Arial"/>
                <a:cs typeface="Arial"/>
              </a:rPr>
              <a:t>Raccourci clavier (Windows/Linux)</a:t>
            </a:r>
          </a:p>
          <a:p>
            <a:pPr algn="r"/>
            <a:r>
              <a:rPr lang="fr-FR" sz="1400" dirty="0">
                <a:latin typeface="Arial"/>
                <a:cs typeface="Arial"/>
              </a:rPr>
              <a:t>Insérer l’opérateur d’assignation : alt+-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19F0534-589C-4A29-8C4B-7A21D42442BF}"/>
              </a:ext>
            </a:extLst>
          </p:cNvPr>
          <p:cNvSpPr txBox="1"/>
          <p:nvPr/>
        </p:nvSpPr>
        <p:spPr>
          <a:xfrm>
            <a:off x="9866042" y="1786640"/>
            <a:ext cx="198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</a:rPr>
              <a:t>Exécution d’une ligne de code : Ctrl + entrée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E6AD26-7152-4256-970E-4C5B794E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90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 dirty="0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C8DF2F-577F-4E50-8DE1-F2939AD9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26729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4BFEDE6A-DA5A-4A44-8A2F-EF7F61F82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97637"/>
              </p:ext>
            </p:extLst>
          </p:nvPr>
        </p:nvGraphicFramePr>
        <p:xfrm>
          <a:off x="2179274" y="2127238"/>
          <a:ext cx="7833452" cy="291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13090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351006655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Opérateur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Résultat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2+2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0698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soustraction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2-2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2474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2*2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06259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2/2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5687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puissance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2^2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993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%%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modulo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2%%2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061196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%/%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quotient décimal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2%/%2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64510"/>
                  </a:ext>
                </a:extLst>
              </a:tr>
            </a:tbl>
          </a:graphicData>
        </a:graphic>
      </p:graphicFrame>
      <p:sp>
        <p:nvSpPr>
          <p:cNvPr id="3" name="ZoneTexte 5">
            <a:extLst>
              <a:ext uri="{FF2B5EF4-FFF2-40B4-BE49-F238E27FC236}">
                <a16:creationId xmlns:a16="http://schemas.microsoft.com/office/drawing/2014/main" id="{7AD4A80A-9C8E-52E4-B048-7A2817614E1B}"/>
              </a:ext>
            </a:extLst>
          </p:cNvPr>
          <p:cNvSpPr txBox="1"/>
          <p:nvPr/>
        </p:nvSpPr>
        <p:spPr>
          <a:xfrm>
            <a:off x="234892" y="203170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</a:t>
            </a:r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sur</a:t>
            </a:r>
            <a:r>
              <a:rPr lang="fr-FR" sz="24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 les opérateurs arithmétiques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2B07B-A0A9-4F94-A263-1E86DEAB43A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468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31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5EA679-458B-4BE0-B694-6675B8A35532}"/>
              </a:ext>
            </a:extLst>
          </p:cNvPr>
          <p:cNvSpPr txBox="1"/>
          <p:nvPr/>
        </p:nvSpPr>
        <p:spPr>
          <a:xfrm>
            <a:off x="942053" y="1654982"/>
            <a:ext cx="680183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400"/>
              <a:t>Il existe plusieurs types d'objet dans R. Pour cette séance d'initiation, nous en aborderons trois :</a:t>
            </a:r>
          </a:p>
          <a:p>
            <a:endParaRPr lang="fr-FR" sz="240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>
                <a:cs typeface="Calibri"/>
              </a:rPr>
              <a:t>Les vecteurs</a:t>
            </a:r>
          </a:p>
          <a:p>
            <a:pPr marL="800100" lvl="1" indent="-342900">
              <a:buFont typeface="Arial"/>
              <a:buChar char="•"/>
            </a:pPr>
            <a:endParaRPr lang="fr-FR" sz="240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>
                <a:cs typeface="Calibri"/>
              </a:rPr>
              <a:t>Les facteurs</a:t>
            </a:r>
          </a:p>
          <a:p>
            <a:pPr marL="800100" lvl="1" indent="-342900">
              <a:buFont typeface="Arial"/>
              <a:buChar char="•"/>
            </a:pPr>
            <a:endParaRPr lang="fr-FR" sz="2400"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fr-FR" sz="2400">
                <a:cs typeface="Calibri"/>
              </a:rPr>
              <a:t>Les </a:t>
            </a:r>
            <a:r>
              <a:rPr lang="fr-FR" sz="2400" err="1">
                <a:cs typeface="Calibri"/>
              </a:rPr>
              <a:t>dataframes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06FAFB-291A-6BA6-2218-56CB84D7AC52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3F2AEB6-7E56-82AF-937A-E4C497081AA9}"/>
              </a:ext>
            </a:extLst>
          </p:cNvPr>
          <p:cNvSpPr txBox="1"/>
          <p:nvPr/>
        </p:nvSpPr>
        <p:spPr>
          <a:xfrm>
            <a:off x="228692" y="204790"/>
            <a:ext cx="412181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536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984560D-96B8-4891-9292-A988C46949D8}"/>
              </a:ext>
            </a:extLst>
          </p:cNvPr>
          <p:cNvSpPr txBox="1"/>
          <p:nvPr/>
        </p:nvSpPr>
        <p:spPr>
          <a:xfrm>
            <a:off x="632442" y="1259143"/>
            <a:ext cx="944075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latin typeface="Arial"/>
                <a:cs typeface="Arial"/>
              </a:rPr>
              <a:t>Un vecteur est une collection à une dimension d’éléments de même nature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949FFA-C140-49A0-A35B-934DCC001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43" y="2655777"/>
            <a:ext cx="3330229" cy="902914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B30B1C8-BCCB-4D66-AB0E-F649E5D49ECB}"/>
              </a:ext>
            </a:extLst>
          </p:cNvPr>
          <p:cNvSpPr txBox="1"/>
          <p:nvPr/>
        </p:nvSpPr>
        <p:spPr>
          <a:xfrm>
            <a:off x="933878" y="1876770"/>
            <a:ext cx="3333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Les éléments se combinent avec la fonction c()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E6CDDA6-B5A3-4CC0-BEDA-41BFCCDB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415" y="2788097"/>
            <a:ext cx="2402433" cy="49506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FAD6703-5794-40A4-B359-B8A8308F7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451" y="3029391"/>
            <a:ext cx="1642125" cy="4536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B78633-5E03-4EE0-8B98-5C1C365D1A97}"/>
              </a:ext>
            </a:extLst>
          </p:cNvPr>
          <p:cNvSpPr txBox="1"/>
          <p:nvPr/>
        </p:nvSpPr>
        <p:spPr>
          <a:xfrm>
            <a:off x="5746994" y="2029226"/>
            <a:ext cx="29529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/>
              <a:t>Uni-dimensionnel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C50679-DA43-4A74-B529-A1687BF88B25}"/>
              </a:ext>
            </a:extLst>
          </p:cNvPr>
          <p:cNvSpPr txBox="1"/>
          <p:nvPr/>
        </p:nvSpPr>
        <p:spPr>
          <a:xfrm>
            <a:off x="9476356" y="2028831"/>
            <a:ext cx="2952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De même nature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4D8D2-F0FD-24B7-5ABA-37654A37611D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EA0EF67-F97F-277E-DAEE-AD76EA889C77}"/>
              </a:ext>
            </a:extLst>
          </p:cNvPr>
          <p:cNvSpPr txBox="1"/>
          <p:nvPr/>
        </p:nvSpPr>
        <p:spPr>
          <a:xfrm>
            <a:off x="228692" y="204790"/>
            <a:ext cx="64387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 : les vecteurs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883FD4-A5D6-BB64-2F00-23CAF1B51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90" y="4202167"/>
            <a:ext cx="4812956" cy="863230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pic>
        <p:nvPicPr>
          <p:cNvPr id="20" name="Image 20">
            <a:extLst>
              <a:ext uri="{FF2B5EF4-FFF2-40B4-BE49-F238E27FC236}">
                <a16:creationId xmlns:a16="http://schemas.microsoft.com/office/drawing/2014/main" id="{A34FD891-8BD2-6D82-94D7-6C4D16BD16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33" y="4336679"/>
            <a:ext cx="3237470" cy="367671"/>
          </a:xfrm>
          <a:prstGeom prst="rect">
            <a:avLst/>
          </a:prstGeom>
        </p:spPr>
      </p:pic>
      <p:pic>
        <p:nvPicPr>
          <p:cNvPr id="21" name="Image 21">
            <a:extLst>
              <a:ext uri="{FF2B5EF4-FFF2-40B4-BE49-F238E27FC236}">
                <a16:creationId xmlns:a16="http://schemas.microsoft.com/office/drawing/2014/main" id="{AC1D5EEC-C4FA-F57D-75EC-7C990AC7E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029" y="4340311"/>
            <a:ext cx="1856860" cy="453081"/>
          </a:xfrm>
          <a:prstGeom prst="rect">
            <a:avLst/>
          </a:prstGeom>
        </p:spPr>
      </p:pic>
      <p:pic>
        <p:nvPicPr>
          <p:cNvPr id="23" name="Image 23">
            <a:extLst>
              <a:ext uri="{FF2B5EF4-FFF2-40B4-BE49-F238E27FC236}">
                <a16:creationId xmlns:a16="http://schemas.microsoft.com/office/drawing/2014/main" id="{DFA20F23-7C34-DAE7-0B4E-B5A0CE0B06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475" y="5777169"/>
            <a:ext cx="2340318" cy="431714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69D9E66A-CAA3-B021-22C5-1E8ADFA643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18049" y="5679732"/>
            <a:ext cx="1599685" cy="461833"/>
          </a:xfrm>
          <a:prstGeom prst="rect">
            <a:avLst/>
          </a:prstGeom>
        </p:spPr>
      </p:pic>
      <p:pic>
        <p:nvPicPr>
          <p:cNvPr id="25" name="Image 25" descr="Une image contenant texte&#10;&#10;Description générée automatiquement">
            <a:extLst>
              <a:ext uri="{FF2B5EF4-FFF2-40B4-BE49-F238E27FC236}">
                <a16:creationId xmlns:a16="http://schemas.microsoft.com/office/drawing/2014/main" id="{10707CA9-CEB6-E291-327B-33FB868EF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1130" y="5681240"/>
            <a:ext cx="3597875" cy="870708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2404401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592754B2-1BD1-4BA5-A8EF-C898C9602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87748"/>
              </p:ext>
            </p:extLst>
          </p:nvPr>
        </p:nvGraphicFramePr>
        <p:xfrm>
          <a:off x="2127325" y="2368997"/>
          <a:ext cx="7210132" cy="2120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33">
                  <a:extLst>
                    <a:ext uri="{9D8B030D-6E8A-4147-A177-3AD203B41FA5}">
                      <a16:colId xmlns:a16="http://schemas.microsoft.com/office/drawing/2014/main" val="1024900765"/>
                    </a:ext>
                  </a:extLst>
                </a:gridCol>
                <a:gridCol w="1680233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00584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843819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</a:tblGrid>
              <a:tr h="362439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Grand 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24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numeric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nombres entiers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0698"/>
                  </a:ext>
                </a:extLst>
              </a:tr>
              <a:tr h="362439">
                <a:tc vMerge="1"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nombres réels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10,56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24744"/>
                  </a:ext>
                </a:extLst>
              </a:tr>
              <a:tr h="514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Chaîne de charactère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"Hello Word"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56873"/>
                  </a:ext>
                </a:extLst>
              </a:tr>
              <a:tr h="514529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fr-FR" sz="1400" dirty="0" err="1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logical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ou </a:t>
                      </a: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bolean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Vrai/ faux/manquant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TRUE/FALSE/NA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9930"/>
                  </a:ext>
                </a:extLst>
              </a:tr>
            </a:tbl>
          </a:graphicData>
        </a:graphic>
      </p:graphicFrame>
      <p:sp>
        <p:nvSpPr>
          <p:cNvPr id="3" name="ZoneTexte 5">
            <a:extLst>
              <a:ext uri="{FF2B5EF4-FFF2-40B4-BE49-F238E27FC236}">
                <a16:creationId xmlns:a16="http://schemas.microsoft.com/office/drawing/2014/main" id="{34D6C98F-782E-4B8B-42F7-DE9D65B4C44B}"/>
              </a:ext>
            </a:extLst>
          </p:cNvPr>
          <p:cNvSpPr txBox="1"/>
          <p:nvPr/>
        </p:nvSpPr>
        <p:spPr>
          <a:xfrm>
            <a:off x="234892" y="240040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sur la nature des données (non exhaustif)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DE8-2020-4C01-8612-3AABB8A6B9F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13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34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389224D-226B-4EB0-90B7-0120C9910DB3}"/>
              </a:ext>
            </a:extLst>
          </p:cNvPr>
          <p:cNvSpPr txBox="1"/>
          <p:nvPr/>
        </p:nvSpPr>
        <p:spPr>
          <a:xfrm>
            <a:off x="673657" y="1383104"/>
            <a:ext cx="1097901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dirty="0">
                <a:latin typeface="Arial"/>
                <a:cs typeface="Arial"/>
              </a:rPr>
              <a:t>Un facteur est également un vecteur d’éléments mais avec des modalités prédéfinies, les </a:t>
            </a:r>
            <a:r>
              <a:rPr lang="fr-FR" sz="2000" i="1" dirty="0" err="1">
                <a:latin typeface="Arial"/>
                <a:cs typeface="Arial"/>
              </a:rPr>
              <a:t>levels</a:t>
            </a:r>
            <a:endParaRPr lang="fr-FR" sz="2000" i="1" dirty="0"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722C7-815F-AB05-58E7-D8C7D810BF24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BB6CAB-F5B6-A883-0738-09ADDBEF1EF9}"/>
              </a:ext>
            </a:extLst>
          </p:cNvPr>
          <p:cNvSpPr txBox="1"/>
          <p:nvPr/>
        </p:nvSpPr>
        <p:spPr>
          <a:xfrm>
            <a:off x="228692" y="204790"/>
            <a:ext cx="64387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 : les facteurs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10">
            <a:extLst>
              <a:ext uri="{FF2B5EF4-FFF2-40B4-BE49-F238E27FC236}">
                <a16:creationId xmlns:a16="http://schemas.microsoft.com/office/drawing/2014/main" id="{254E2772-EA2C-65A1-37F4-BB76DE4FE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84" y="3443032"/>
            <a:ext cx="6059098" cy="1129817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86FCCB6-D242-EC94-ADB5-67D9009EFF0C}"/>
              </a:ext>
            </a:extLst>
          </p:cNvPr>
          <p:cNvSpPr txBox="1"/>
          <p:nvPr/>
        </p:nvSpPr>
        <p:spPr>
          <a:xfrm>
            <a:off x="923581" y="2700554"/>
            <a:ext cx="3539869" cy="7284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/>
              <a:t>Pour créer un facteur, on utilise la fonction factor()</a:t>
            </a:r>
            <a:endParaRPr lang="fr-FR" sz="2000">
              <a:cs typeface="Calibri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2E547A6-33CF-11A2-42A4-C3EC4E5556D5}"/>
              </a:ext>
            </a:extLst>
          </p:cNvPr>
          <p:cNvSpPr txBox="1"/>
          <p:nvPr/>
        </p:nvSpPr>
        <p:spPr>
          <a:xfrm>
            <a:off x="7760986" y="2525500"/>
            <a:ext cx="232478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cs typeface="Calibri"/>
              </a:rPr>
              <a:t>Le facteur f contient 10 éléments :</a:t>
            </a:r>
          </a:p>
        </p:txBody>
      </p:sp>
      <p:pic>
        <p:nvPicPr>
          <p:cNvPr id="14" name="Image 14">
            <a:extLst>
              <a:ext uri="{FF2B5EF4-FFF2-40B4-BE49-F238E27FC236}">
                <a16:creationId xmlns:a16="http://schemas.microsoft.com/office/drawing/2014/main" id="{BF77A528-8950-92F9-1CD0-D776D90FF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3161" y="3320879"/>
            <a:ext cx="1895732" cy="5766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D814776-2008-BCB8-2111-83C9EB80F2C4}"/>
              </a:ext>
            </a:extLst>
          </p:cNvPr>
          <p:cNvSpPr txBox="1"/>
          <p:nvPr/>
        </p:nvSpPr>
        <p:spPr>
          <a:xfrm>
            <a:off x="7760987" y="4523176"/>
            <a:ext cx="290143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cs typeface="Calibri"/>
              </a:rPr>
              <a:t>Et 2 modalités possibles :</a:t>
            </a:r>
          </a:p>
        </p:txBody>
      </p:sp>
      <p:pic>
        <p:nvPicPr>
          <p:cNvPr id="17" name="Image 17">
            <a:extLst>
              <a:ext uri="{FF2B5EF4-FFF2-40B4-BE49-F238E27FC236}">
                <a16:creationId xmlns:a16="http://schemas.microsoft.com/office/drawing/2014/main" id="{3C4C10C4-6A35-D7FA-F795-D18BDC55A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451" y="5160116"/>
            <a:ext cx="2482420" cy="5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9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9C0F248-786E-4B54-8246-D3F54AF45F7C}"/>
              </a:ext>
            </a:extLst>
          </p:cNvPr>
          <p:cNvSpPr txBox="1"/>
          <p:nvPr/>
        </p:nvSpPr>
        <p:spPr>
          <a:xfrm>
            <a:off x="1082180" y="1199626"/>
            <a:ext cx="10293292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 est un tableau de données à deux dimensions (lignes et colonnes) :</a:t>
            </a: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Arial"/>
                <a:cs typeface="Arial"/>
              </a:rPr>
              <a:t>Chaque colonne (ou variable) est un vecteur nommé : </a:t>
            </a:r>
            <a:br>
              <a:rPr lang="fr-FR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>
                <a:latin typeface="Arial"/>
                <a:cs typeface="Arial"/>
              </a:rPr>
              <a:t>- les données stockées doivent être de même nature ; </a:t>
            </a:r>
            <a:br>
              <a:rPr lang="fr-FR">
                <a:latin typeface="Arial"/>
                <a:cs typeface="Arial"/>
              </a:rPr>
            </a:br>
            <a:r>
              <a:rPr lang="fr-FR">
                <a:latin typeface="Arial"/>
                <a:cs typeface="Arial"/>
              </a:rPr>
              <a:t>- la 1ère ligne correspond aux noms des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Arial"/>
                <a:cs typeface="Arial"/>
              </a:rPr>
              <a:t>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 peut combiner des colonnes de types différents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>
                <a:latin typeface="Arial"/>
                <a:cs typeface="Arial"/>
              </a:rPr>
              <a:t>… mais elles doivent avoir la même longueur (i.e. le même nombre de lignes)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E9B217-2838-4684-BBE0-A37E9954C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10" y="5006846"/>
            <a:ext cx="6211557" cy="970688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FBAAF15-81E6-3FFE-B6B9-E87A4E4D3487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2. Les types d'objets : les </a:t>
            </a:r>
            <a:r>
              <a:rPr lang="fr-FR" sz="2800" b="1" err="1">
                <a:solidFill>
                  <a:srgbClr val="125D4A"/>
                </a:solidFill>
                <a:latin typeface="Arial"/>
                <a:cs typeface="Arial"/>
              </a:rPr>
              <a:t>dataframes</a:t>
            </a:r>
            <a:endParaRPr lang="fr-FR" sz="2800" b="1" err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5C8D353-CAE6-C3C9-9317-019F218530B3}"/>
              </a:ext>
            </a:extLst>
          </p:cNvPr>
          <p:cNvSpPr txBox="1"/>
          <p:nvPr/>
        </p:nvSpPr>
        <p:spPr>
          <a:xfrm>
            <a:off x="2735905" y="4471689"/>
            <a:ext cx="642311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Pour créer 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, on utilise la fonction </a:t>
            </a:r>
            <a:r>
              <a:rPr lang="fr-FR" err="1">
                <a:latin typeface="Arial"/>
                <a:cs typeface="Arial"/>
              </a:rPr>
              <a:t>data.frame</a:t>
            </a:r>
            <a:r>
              <a:rPr lang="fr-FR">
                <a:latin typeface="Arial"/>
                <a:cs typeface="Arial"/>
              </a:rPr>
              <a:t>()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E6ACEA-1733-4F73-B99B-B37D974F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582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36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66116A-202B-4A91-BD7E-3590EB5B792E}"/>
              </a:ext>
            </a:extLst>
          </p:cNvPr>
          <p:cNvSpPr txBox="1"/>
          <p:nvPr/>
        </p:nvSpPr>
        <p:spPr>
          <a:xfrm>
            <a:off x="1098467" y="2275702"/>
            <a:ext cx="5274939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>
                <a:latin typeface="Arial"/>
                <a:cs typeface="Arial"/>
              </a:rPr>
              <a:t>Indexation par position</a:t>
            </a:r>
            <a:r>
              <a:rPr lang="fr-FR" sz="2000" dirty="0">
                <a:latin typeface="Arial"/>
                <a:cs typeface="Arial"/>
              </a:rPr>
              <a:t> : chaque élément est implicitement lié à un index qui correspond à sa position dans le vecteur, v[</a:t>
            </a:r>
            <a:r>
              <a:rPr lang="fr-FR" sz="2000" i="1" dirty="0">
                <a:latin typeface="Arial"/>
                <a:cs typeface="Arial"/>
              </a:rPr>
              <a:t>i</a:t>
            </a:r>
            <a:r>
              <a:rPr lang="fr-FR" sz="2000" dirty="0">
                <a:latin typeface="Arial"/>
                <a:cs typeface="Arial"/>
              </a:rPr>
              <a:t>]</a:t>
            </a:r>
          </a:p>
          <a:p>
            <a:endParaRPr lang="fr-FR" sz="2000">
              <a:latin typeface="Arial"/>
              <a:cs typeface="Arial"/>
            </a:endParaRP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 dirty="0">
                <a:latin typeface="Arial"/>
                <a:cs typeface="Arial"/>
              </a:rPr>
              <a:t>Dans un </a:t>
            </a:r>
            <a:r>
              <a:rPr lang="fr-FR" sz="2000" dirty="0" err="1">
                <a:latin typeface="Arial"/>
                <a:cs typeface="Arial"/>
              </a:rPr>
              <a:t>dataframe</a:t>
            </a:r>
            <a:r>
              <a:rPr lang="fr-FR" sz="2000" dirty="0">
                <a:latin typeface="Arial"/>
                <a:cs typeface="Arial"/>
              </a:rPr>
              <a:t>, on accède à un élément en indiquant sa ligne </a:t>
            </a:r>
            <a:r>
              <a:rPr lang="fr-FR" sz="2000" i="1" dirty="0">
                <a:latin typeface="Arial"/>
                <a:cs typeface="Arial"/>
              </a:rPr>
              <a:t>i</a:t>
            </a:r>
            <a:r>
              <a:rPr lang="fr-FR" sz="2000" dirty="0">
                <a:latin typeface="Arial"/>
                <a:cs typeface="Arial"/>
              </a:rPr>
              <a:t> et sa colonne </a:t>
            </a:r>
            <a:r>
              <a:rPr lang="fr-FR" sz="2000" i="1" dirty="0">
                <a:latin typeface="Arial"/>
                <a:cs typeface="Arial"/>
              </a:rPr>
              <a:t>j</a:t>
            </a:r>
            <a:r>
              <a:rPr lang="fr-FR" sz="2000" dirty="0">
                <a:latin typeface="Arial"/>
                <a:cs typeface="Arial"/>
              </a:rPr>
              <a:t>,  </a:t>
            </a:r>
            <a:r>
              <a:rPr lang="fr-FR" sz="2000" dirty="0" err="1">
                <a:latin typeface="Arial"/>
                <a:cs typeface="Arial"/>
              </a:rPr>
              <a:t>df</a:t>
            </a:r>
            <a:r>
              <a:rPr lang="fr-FR" sz="2000" dirty="0">
                <a:latin typeface="Arial"/>
                <a:cs typeface="Arial"/>
              </a:rPr>
              <a:t>[</a:t>
            </a:r>
            <a:r>
              <a:rPr lang="fr-FR" sz="2000" i="1" dirty="0">
                <a:latin typeface="Arial"/>
                <a:cs typeface="Arial"/>
              </a:rPr>
              <a:t>i</a:t>
            </a:r>
            <a:r>
              <a:rPr lang="fr-FR" sz="2000" dirty="0">
                <a:latin typeface="Arial"/>
                <a:cs typeface="Arial"/>
              </a:rPr>
              <a:t>, </a:t>
            </a:r>
            <a:r>
              <a:rPr lang="fr-FR" sz="2000" i="1" dirty="0">
                <a:latin typeface="Arial"/>
                <a:cs typeface="Arial"/>
              </a:rPr>
              <a:t>j</a:t>
            </a:r>
            <a:r>
              <a:rPr lang="fr-FR" sz="2000" dirty="0">
                <a:latin typeface="Arial"/>
                <a:cs typeface="Arial"/>
              </a:rPr>
              <a:t>]</a:t>
            </a:r>
          </a:p>
          <a:p>
            <a:endParaRPr lang="fr-FR" sz="2000">
              <a:latin typeface="Arial"/>
              <a:cs typeface="Arial"/>
            </a:endParaRPr>
          </a:p>
          <a:p>
            <a:endParaRPr lang="fr-FR" sz="2000">
              <a:latin typeface="Arial"/>
              <a:cs typeface="Arial"/>
            </a:endParaRPr>
          </a:p>
          <a:p>
            <a:r>
              <a:rPr lang="fr-FR" sz="2000" b="1" dirty="0">
                <a:latin typeface="Arial"/>
                <a:cs typeface="Arial"/>
              </a:rPr>
              <a:t>Indexation par condition</a:t>
            </a:r>
            <a:r>
              <a:rPr lang="fr-FR" sz="2000" dirty="0">
                <a:latin typeface="Arial"/>
                <a:cs typeface="Arial"/>
              </a:rPr>
              <a:t> : il est possible d'atteindre les éléments d'un vecteur en utilisant une condition. Si celle-ci est remplie, le ou les éléments sont renvoyés.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458ECB0-7328-486A-9802-920146CC9442}"/>
              </a:ext>
            </a:extLst>
          </p:cNvPr>
          <p:cNvSpPr txBox="1"/>
          <p:nvPr/>
        </p:nvSpPr>
        <p:spPr>
          <a:xfrm>
            <a:off x="539536" y="1132996"/>
            <a:ext cx="736081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latin typeface="Arial"/>
                <a:cs typeface="Arial"/>
              </a:rPr>
              <a:t>L'indexation permet d'intervenir dans un vecteur pour transformer, extraire, supprimer ou ajouter des éléments 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FC6F13-9C68-90E0-B2DF-7CE5AB4ECED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E21D60-49B7-DF8B-7A03-CB715839A4FF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13">
            <a:extLst>
              <a:ext uri="{FF2B5EF4-FFF2-40B4-BE49-F238E27FC236}">
                <a16:creationId xmlns:a16="http://schemas.microsoft.com/office/drawing/2014/main" id="{44D4317D-06E3-2AB6-22E9-426CCEB36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41" y="2522451"/>
            <a:ext cx="1706777" cy="608312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1ED183F8-9F53-77C5-4CC7-ECD2F8AD2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24" y="5267839"/>
            <a:ext cx="2615769" cy="657481"/>
          </a:xfrm>
          <a:prstGeom prst="rect">
            <a:avLst/>
          </a:prstGeom>
        </p:spPr>
      </p:pic>
      <p:pic>
        <p:nvPicPr>
          <p:cNvPr id="15" name="Image 15">
            <a:extLst>
              <a:ext uri="{FF2B5EF4-FFF2-40B4-BE49-F238E27FC236}">
                <a16:creationId xmlns:a16="http://schemas.microsoft.com/office/drawing/2014/main" id="{7F947347-DA50-708F-D658-494E47A8E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024" y="3822227"/>
            <a:ext cx="1412789" cy="60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16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37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position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sur des vecteurs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2" y="142375"/>
            <a:ext cx="5241367" cy="6571463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4226903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position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sur un </a:t>
            </a:r>
            <a:r>
              <a:rPr lang="fr-FR" err="1">
                <a:latin typeface="Arial"/>
                <a:cs typeface="Arial"/>
              </a:rPr>
              <a:t>dataframe</a:t>
            </a:r>
            <a:r>
              <a:rPr lang="fr-FR">
                <a:latin typeface="Arial"/>
                <a:cs typeface="Arial"/>
              </a:rPr>
              <a:t>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12" y="777792"/>
            <a:ext cx="5241367" cy="5300628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410993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39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condition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avec une seule condition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76" y="170251"/>
            <a:ext cx="5476882" cy="6567194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8227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08098" y="204790"/>
            <a:ext cx="893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collecte à la valorisation sans R …</a:t>
            </a:r>
          </a:p>
          <a:p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FDB886-7F88-4454-AD01-532591F920CB}"/>
              </a:ext>
            </a:extLst>
          </p:cNvPr>
          <p:cNvSpPr/>
          <p:nvPr/>
        </p:nvSpPr>
        <p:spPr>
          <a:xfrm>
            <a:off x="1118368" y="1431641"/>
            <a:ext cx="9530392" cy="3608442"/>
          </a:xfrm>
          <a:prstGeom prst="roundRect">
            <a:avLst/>
          </a:prstGeom>
          <a:solidFill>
            <a:srgbClr val="DCF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B7743-6AE1-4647-A910-B48E2F3EBBC8}"/>
              </a:ext>
            </a:extLst>
          </p:cNvPr>
          <p:cNvSpPr/>
          <p:nvPr/>
        </p:nvSpPr>
        <p:spPr>
          <a:xfrm>
            <a:off x="890538" y="2118165"/>
            <a:ext cx="10418618" cy="740352"/>
          </a:xfrm>
          <a:prstGeom prst="rightArrow">
            <a:avLst/>
          </a:prstGeom>
          <a:solidFill>
            <a:srgbClr val="A6EC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E3F709A-E938-4581-949F-01AF4CE33DA6}"/>
              </a:ext>
            </a:extLst>
          </p:cNvPr>
          <p:cNvSpPr/>
          <p:nvPr/>
        </p:nvSpPr>
        <p:spPr>
          <a:xfrm>
            <a:off x="1490780" y="1698904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Collecte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FC6DDB9-43B6-457B-9453-1559B1304D16}"/>
              </a:ext>
            </a:extLst>
          </p:cNvPr>
          <p:cNvSpPr/>
          <p:nvPr/>
        </p:nvSpPr>
        <p:spPr>
          <a:xfrm>
            <a:off x="3776306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Nettoyage/</a:t>
            </a:r>
          </a:p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Manipulation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DFCA2ED-413B-4732-B822-09D5E79C4BBF}"/>
              </a:ext>
            </a:extLst>
          </p:cNvPr>
          <p:cNvSpPr/>
          <p:nvPr/>
        </p:nvSpPr>
        <p:spPr>
          <a:xfrm>
            <a:off x="6061832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Analyses / Visualisations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D1095-A1FF-4A3C-8E10-C86EC00BF97B}"/>
              </a:ext>
            </a:extLst>
          </p:cNvPr>
          <p:cNvSpPr/>
          <p:nvPr/>
        </p:nvSpPr>
        <p:spPr>
          <a:xfrm>
            <a:off x="8347359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Valorisation / Publication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2FA31F-B63C-405F-BC04-16E664318FB0}"/>
              </a:ext>
            </a:extLst>
          </p:cNvPr>
          <p:cNvSpPr txBox="1"/>
          <p:nvPr/>
        </p:nvSpPr>
        <p:spPr>
          <a:xfrm>
            <a:off x="1501495" y="3285756"/>
            <a:ext cx="1753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Navigateurs Web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E49E7F-CDD4-4016-89E4-D240AC56D38F}"/>
              </a:ext>
            </a:extLst>
          </p:cNvPr>
          <p:cNvSpPr txBox="1"/>
          <p:nvPr/>
        </p:nvSpPr>
        <p:spPr>
          <a:xfrm>
            <a:off x="4298923" y="3285756"/>
            <a:ext cx="7296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423D57-EC84-4A56-BDB4-606044342EC5}"/>
              </a:ext>
            </a:extLst>
          </p:cNvPr>
          <p:cNvSpPr txBox="1"/>
          <p:nvPr/>
        </p:nvSpPr>
        <p:spPr>
          <a:xfrm>
            <a:off x="6549183" y="3285756"/>
            <a:ext cx="8002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SAS 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QGIS </a:t>
            </a:r>
          </a:p>
          <a:p>
            <a:pPr algn="ctr"/>
            <a:r>
              <a:rPr lang="fr-FR" sz="1600" i="1" err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ArcGis</a:t>
            </a:r>
            <a:endParaRPr lang="fr-FR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 err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Magrit</a:t>
            </a:r>
            <a:endParaRPr lang="fr-FR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471517-5DA0-4EA1-9CB8-CDDF9B331045}"/>
              </a:ext>
            </a:extLst>
          </p:cNvPr>
          <p:cNvSpPr txBox="1"/>
          <p:nvPr/>
        </p:nvSpPr>
        <p:spPr>
          <a:xfrm>
            <a:off x="8588457" y="3285756"/>
            <a:ext cx="12927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 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Suite Adobe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85CC85-5D7E-489A-AEF8-28662D228744}"/>
              </a:ext>
            </a:extLst>
          </p:cNvPr>
          <p:cNvSpPr txBox="1"/>
          <p:nvPr/>
        </p:nvSpPr>
        <p:spPr>
          <a:xfrm rot="16200000">
            <a:off x="9741941" y="3801659"/>
            <a:ext cx="2090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>
                <a:latin typeface="Arial" panose="020B0604020202020204" pitchFamily="34" charset="0"/>
                <a:cs typeface="Arial" panose="020B0604020202020204" pitchFamily="34" charset="0"/>
              </a:rPr>
              <a:t>D’après Giraud, Lambert (2014)</a:t>
            </a:r>
            <a:endParaRPr lang="en-US" sz="10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roix 16">
            <a:extLst>
              <a:ext uri="{FF2B5EF4-FFF2-40B4-BE49-F238E27FC236}">
                <a16:creationId xmlns:a16="http://schemas.microsoft.com/office/drawing/2014/main" id="{9DC9EE7E-2652-4277-B902-1277F9EE7A5A}"/>
              </a:ext>
            </a:extLst>
          </p:cNvPr>
          <p:cNvSpPr/>
          <p:nvPr/>
        </p:nvSpPr>
        <p:spPr>
          <a:xfrm rot="2825823">
            <a:off x="3272535" y="2247030"/>
            <a:ext cx="496938" cy="482623"/>
          </a:xfrm>
          <a:prstGeom prst="plus">
            <a:avLst>
              <a:gd name="adj" fmla="val 41162"/>
            </a:avLst>
          </a:prstGeom>
          <a:solidFill>
            <a:srgbClr val="9E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B1D80C81-0718-4D8B-8769-300CAE97189A}"/>
              </a:ext>
            </a:extLst>
          </p:cNvPr>
          <p:cNvSpPr/>
          <p:nvPr/>
        </p:nvSpPr>
        <p:spPr>
          <a:xfrm rot="2825823">
            <a:off x="5565999" y="2242734"/>
            <a:ext cx="496938" cy="482623"/>
          </a:xfrm>
          <a:prstGeom prst="plus">
            <a:avLst>
              <a:gd name="adj" fmla="val 41162"/>
            </a:avLst>
          </a:prstGeom>
          <a:solidFill>
            <a:srgbClr val="9E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ix 18">
            <a:extLst>
              <a:ext uri="{FF2B5EF4-FFF2-40B4-BE49-F238E27FC236}">
                <a16:creationId xmlns:a16="http://schemas.microsoft.com/office/drawing/2014/main" id="{21BFC7A9-897B-4678-A3DE-6BED3FD481EC}"/>
              </a:ext>
            </a:extLst>
          </p:cNvPr>
          <p:cNvSpPr/>
          <p:nvPr/>
        </p:nvSpPr>
        <p:spPr>
          <a:xfrm rot="2825823">
            <a:off x="7835592" y="2242735"/>
            <a:ext cx="496938" cy="482623"/>
          </a:xfrm>
          <a:prstGeom prst="plus">
            <a:avLst>
              <a:gd name="adj" fmla="val 41162"/>
            </a:avLst>
          </a:prstGeom>
          <a:solidFill>
            <a:srgbClr val="9E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8C3E86-620B-4BBB-A220-E8F0C36B3165}"/>
              </a:ext>
            </a:extLst>
          </p:cNvPr>
          <p:cNvSpPr txBox="1"/>
          <p:nvPr/>
        </p:nvSpPr>
        <p:spPr>
          <a:xfrm>
            <a:off x="690771" y="5451543"/>
            <a:ext cx="9973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Utilisation de </a:t>
            </a:r>
            <a:r>
              <a:rPr lang="fr-FR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différents outils </a:t>
            </a:r>
            <a:r>
              <a:rPr lang="fr-FR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effectuer l’intégralité de la chaine d’analyses de données</a:t>
            </a:r>
            <a:endParaRPr lang="en-US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Pas de 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transparence et </a:t>
            </a:r>
            <a:r>
              <a:rPr lang="en-US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reproductibilité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n-US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traitement</a:t>
            </a:r>
            <a:r>
              <a:rPr 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B3BB73D-A7BD-4500-9B8F-1C06D055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4622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AE437B-BED2-6769-E368-39992B5261CA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00DE8A-1CE6-D2FB-6A5F-140EAD119AFC}"/>
              </a:ext>
            </a:extLst>
          </p:cNvPr>
          <p:cNvSpPr txBox="1"/>
          <p:nvPr/>
        </p:nvSpPr>
        <p:spPr>
          <a:xfrm>
            <a:off x="228692" y="204790"/>
            <a:ext cx="710803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3. L'indexation par condition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892C83-E8B1-40B4-C3AA-DD4604927642}"/>
              </a:ext>
            </a:extLst>
          </p:cNvPr>
          <p:cNvSpPr txBox="1"/>
          <p:nvPr/>
        </p:nvSpPr>
        <p:spPr>
          <a:xfrm>
            <a:off x="164969" y="1571196"/>
            <a:ext cx="3177273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>
                <a:latin typeface="Arial"/>
                <a:cs typeface="Arial"/>
              </a:rPr>
              <a:t>Exercice de manipulation avec une double condition : 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>
                <a:latin typeface="Arial"/>
                <a:cs typeface="Arial"/>
              </a:rPr>
              <a:t>Reproduire le code ci-contre et observer les résultats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D762E3CA-2F4D-4920-BAEA-D48C61DB8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576" y="1478579"/>
            <a:ext cx="5476882" cy="3950537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35319325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2586B9D6-2F8D-4C53-93DB-EF3F7A1CD500}"/>
              </a:ext>
            </a:extLst>
          </p:cNvPr>
          <p:cNvGraphicFramePr>
            <a:graphicFrameLocks noGrp="1"/>
          </p:cNvGraphicFramePr>
          <p:nvPr/>
        </p:nvGraphicFramePr>
        <p:xfrm>
          <a:off x="2336292" y="2495485"/>
          <a:ext cx="7833452" cy="2919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13090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351006655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Opérateur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Résultat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identique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1==2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0698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strictement inférieur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1&lt;2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02474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strictement supérieur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1&gt;1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1006259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inférieur ou égal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2&lt;=5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5687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supérieur ou égal à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1&gt;=1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993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différent de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1!=2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512180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%in%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présent dans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4 %in% c(1, 2, 3)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50742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033AB144-5C86-4BE2-80E2-E4D82DF83A8B}"/>
              </a:ext>
            </a:extLst>
          </p:cNvPr>
          <p:cNvSpPr txBox="1"/>
          <p:nvPr/>
        </p:nvSpPr>
        <p:spPr>
          <a:xfrm>
            <a:off x="7015285" y="1440493"/>
            <a:ext cx="31782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>
                <a:latin typeface="Arial"/>
                <a:cs typeface="Arial"/>
              </a:rPr>
              <a:t>Est-ce qu’une proposition est vraie ou fausse ?</a:t>
            </a:r>
            <a:endParaRPr lang="fr-FR"/>
          </a:p>
        </p:txBody>
      </p:sp>
      <p:sp>
        <p:nvSpPr>
          <p:cNvPr id="3" name="ZoneTexte 5">
            <a:extLst>
              <a:ext uri="{FF2B5EF4-FFF2-40B4-BE49-F238E27FC236}">
                <a16:creationId xmlns:a16="http://schemas.microsoft.com/office/drawing/2014/main" id="{77A5DF13-2C4B-9F23-68B1-557FFC93BF85}"/>
              </a:ext>
            </a:extLst>
          </p:cNvPr>
          <p:cNvSpPr txBox="1"/>
          <p:nvPr/>
        </p:nvSpPr>
        <p:spPr>
          <a:xfrm>
            <a:off x="234892" y="261601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sur les opérateurs logiques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D4F4F-66FF-4145-897F-5D509ABEB4BD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504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2F9E4A68-0820-4541-8A20-9DB10D44C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213797"/>
              </p:ext>
            </p:extLst>
          </p:nvPr>
        </p:nvGraphicFramePr>
        <p:xfrm>
          <a:off x="2010460" y="2160941"/>
          <a:ext cx="7833452" cy="4020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91">
                  <a:extLst>
                    <a:ext uri="{9D8B030D-6E8A-4147-A177-3AD203B41FA5}">
                      <a16:colId xmlns:a16="http://schemas.microsoft.com/office/drawing/2014/main" val="2773726498"/>
                    </a:ext>
                  </a:extLst>
                </a:gridCol>
                <a:gridCol w="2130907">
                  <a:extLst>
                    <a:ext uri="{9D8B030D-6E8A-4147-A177-3AD203B41FA5}">
                      <a16:colId xmlns:a16="http://schemas.microsoft.com/office/drawing/2014/main" val="318474210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222873679"/>
                    </a:ext>
                  </a:extLst>
                </a:gridCol>
                <a:gridCol w="1958777">
                  <a:extLst>
                    <a:ext uri="{9D8B030D-6E8A-4147-A177-3AD203B41FA5}">
                      <a16:colId xmlns:a16="http://schemas.microsoft.com/office/drawing/2014/main" val="3510066558"/>
                    </a:ext>
                  </a:extLst>
                </a:gridCol>
              </a:tblGrid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Opérateur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Exemple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Résultat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099713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1&lt;2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&amp; 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2&gt;1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224635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ou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1&gt;2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2&gt;1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188031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ou exclusif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xor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1&lt;2, 2&gt;1)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128602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311517"/>
                  </a:ext>
                </a:extLst>
              </a:tr>
              <a:tr h="370902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is.na()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manquant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>
                          <a:solidFill>
                            <a:schemeClr val="tx1"/>
                          </a:solidFill>
                        </a:rPr>
                        <a:t>is.na(c(1, 2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, NA</a:t>
                      </a:r>
                      <a:r>
                        <a:rPr lang="pl-PL" sz="140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 </a:t>
                      </a:r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FALSE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 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36341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is.null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nul (vide)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is.null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(c())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160364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isTRUE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vrai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isTRUE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(FALSE)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284159"/>
                  </a:ext>
                </a:extLst>
              </a:tr>
              <a:tr h="364997"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isFALSE</a:t>
                      </a:r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est faux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err="1">
                          <a:solidFill>
                            <a:schemeClr val="tx1"/>
                          </a:solidFill>
                        </a:rPr>
                        <a:t>isFALSE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(FALSE)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220670"/>
                  </a:ext>
                </a:extLst>
              </a:tr>
              <a:tr h="364997"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l’inverse de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!(</a:t>
                      </a:r>
                      <a:r>
                        <a:rPr lang="fr-FR" sz="1400">
                          <a:solidFill>
                            <a:schemeClr val="accent6"/>
                          </a:solidFill>
                        </a:rPr>
                        <a:t>is.na(NA)</a:t>
                      </a:r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25935"/>
                  </a:ext>
                </a:extLst>
              </a:tr>
              <a:tr h="364997">
                <a:tc vMerge="1"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!</a:t>
                      </a:r>
                      <a:r>
                        <a:rPr lang="fr-FR" sz="1400">
                          <a:solidFill>
                            <a:srgbClr val="FF0000"/>
                          </a:solidFill>
                        </a:rPr>
                        <a:t>4 %in% c(1, 2, 3)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solidFill>
                            <a:schemeClr val="tx1"/>
                          </a:solidFill>
                        </a:rPr>
                        <a:t>TRUE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74348"/>
                  </a:ext>
                </a:extLst>
              </a:tr>
            </a:tbl>
          </a:graphicData>
        </a:graphic>
      </p:graphicFrame>
      <p:sp>
        <p:nvSpPr>
          <p:cNvPr id="3" name="ZoneTexte 5">
            <a:extLst>
              <a:ext uri="{FF2B5EF4-FFF2-40B4-BE49-F238E27FC236}">
                <a16:creationId xmlns:a16="http://schemas.microsoft.com/office/drawing/2014/main" id="{D15C6144-E46A-F0E0-6E5A-B8BE7AF2A7D6}"/>
              </a:ext>
            </a:extLst>
          </p:cNvPr>
          <p:cNvSpPr txBox="1"/>
          <p:nvPr/>
        </p:nvSpPr>
        <p:spPr>
          <a:xfrm>
            <a:off x="234892" y="247774"/>
            <a:ext cx="881845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Mémo sur les opérateurs logiques (2)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E24FD5-6705-301F-DBB3-3567C7B2907C}"/>
              </a:ext>
            </a:extLst>
          </p:cNvPr>
          <p:cNvSpPr txBox="1"/>
          <p:nvPr/>
        </p:nvSpPr>
        <p:spPr>
          <a:xfrm>
            <a:off x="6757853" y="1234547"/>
            <a:ext cx="31782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>
                <a:latin typeface="Arial"/>
                <a:cs typeface="Arial"/>
              </a:rPr>
              <a:t>Est-ce qu’une proposition est vraie ou fausse ?</a:t>
            </a:r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AD285A-7480-4BAB-8193-19ED35B93964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922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1A96902B-F0CF-FFCE-B982-6F9DB6C2F75A}"/>
              </a:ext>
            </a:extLst>
          </p:cNvPr>
          <p:cNvSpPr txBox="1"/>
          <p:nvPr/>
        </p:nvSpPr>
        <p:spPr>
          <a:xfrm>
            <a:off x="6302386" y="2414346"/>
            <a:ext cx="4730679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err="1"/>
              <a:t>length</a:t>
            </a:r>
            <a:r>
              <a:rPr lang="fr-FR" sz="2000" b="1"/>
              <a:t>() </a:t>
            </a:r>
            <a:r>
              <a:rPr lang="fr-FR" sz="2000"/>
              <a:t>: renvoie la longueur de l’objet (n éléments d’un vecteur ; n colonne d’un </a:t>
            </a:r>
            <a:r>
              <a:rPr lang="fr-FR" sz="2000" err="1"/>
              <a:t>df</a:t>
            </a:r>
            <a:r>
              <a:rPr lang="fr-FR" sz="2000"/>
              <a:t>)</a:t>
            </a:r>
            <a:endParaRPr lang="fr-FR" sz="2000">
              <a:cs typeface="Calibri"/>
            </a:endParaRPr>
          </a:p>
          <a:p>
            <a:endParaRPr lang="fr-FR" sz="2000"/>
          </a:p>
          <a:p>
            <a:r>
              <a:rPr lang="fr-FR" sz="2000" b="1" err="1"/>
              <a:t>nrow</a:t>
            </a:r>
            <a:r>
              <a:rPr lang="fr-FR" sz="2000" b="1"/>
              <a:t>()</a:t>
            </a:r>
            <a:r>
              <a:rPr lang="fr-FR" sz="2000"/>
              <a:t> : renvoie le nombre de ligne d’un </a:t>
            </a:r>
            <a:r>
              <a:rPr lang="fr-FR" sz="2000" err="1"/>
              <a:t>df</a:t>
            </a:r>
            <a:endParaRPr lang="fr-FR" sz="2000"/>
          </a:p>
          <a:p>
            <a:endParaRPr lang="fr-FR" sz="2000">
              <a:cs typeface="Calibri" panose="020F0502020204030204"/>
            </a:endParaRPr>
          </a:p>
          <a:p>
            <a:endParaRPr lang="fr-FR" sz="2000"/>
          </a:p>
          <a:p>
            <a:endParaRPr lang="fr-FR" sz="2000"/>
          </a:p>
          <a:p>
            <a:r>
              <a:rPr lang="fr-FR" sz="2000" b="1" err="1"/>
              <a:t>print</a:t>
            </a:r>
            <a:r>
              <a:rPr lang="fr-FR" sz="2000" b="1"/>
              <a:t>()</a:t>
            </a:r>
            <a:r>
              <a:rPr lang="fr-FR" sz="2000"/>
              <a:t> : renvoie le contenu d’un objet</a:t>
            </a:r>
            <a:endParaRPr lang="fr-FR" sz="2000">
              <a:cs typeface="Calibri"/>
            </a:endParaRPr>
          </a:p>
          <a:p>
            <a:endParaRPr lang="fr-FR" sz="2000"/>
          </a:p>
          <a:p>
            <a:r>
              <a:rPr lang="fr-FR" sz="2000" b="1" err="1"/>
              <a:t>View</a:t>
            </a:r>
            <a:r>
              <a:rPr lang="fr-FR" sz="2000" b="1"/>
              <a:t>() </a:t>
            </a:r>
            <a:r>
              <a:rPr lang="fr-FR" sz="2000"/>
              <a:t>: affiche l’objet dans le volet « édition source »</a:t>
            </a:r>
            <a:endParaRPr lang="fr-FR" sz="2000">
              <a:cs typeface="Calibr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43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53334D1-E09F-45D8-87FD-EFCE800DF969}"/>
              </a:ext>
            </a:extLst>
          </p:cNvPr>
          <p:cNvSpPr txBox="1"/>
          <p:nvPr/>
        </p:nvSpPr>
        <p:spPr>
          <a:xfrm>
            <a:off x="448542" y="1288322"/>
            <a:ext cx="867698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>
                <a:latin typeface="Arial"/>
                <a:cs typeface="Arial"/>
              </a:rPr>
              <a:t>Fonctions de base pour explorer </a:t>
            </a:r>
            <a:endParaRPr lang="fr-FR"/>
          </a:p>
          <a:p>
            <a:r>
              <a:rPr lang="fr-FR" sz="2000">
                <a:latin typeface="Arial"/>
                <a:cs typeface="Arial"/>
              </a:rPr>
              <a:t>la structure et le contenu de ses données :</a:t>
            </a:r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3E4C64B-D17A-4E86-951E-8BDFDD79A0F7}"/>
              </a:ext>
            </a:extLst>
          </p:cNvPr>
          <p:cNvSpPr txBox="1"/>
          <p:nvPr/>
        </p:nvSpPr>
        <p:spPr>
          <a:xfrm>
            <a:off x="659467" y="2414346"/>
            <a:ext cx="4988112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000" b="1" dirty="0"/>
              <a:t>class()</a:t>
            </a:r>
            <a:r>
              <a:rPr lang="fr-FR" sz="2000" dirty="0"/>
              <a:t> : renvoie le type d’objet (</a:t>
            </a:r>
            <a:r>
              <a:rPr lang="fr-FR" sz="2000" dirty="0" err="1"/>
              <a:t>numeric</a:t>
            </a:r>
            <a:r>
              <a:rPr lang="fr-FR" sz="2000" dirty="0"/>
              <a:t>, </a:t>
            </a:r>
            <a:r>
              <a:rPr lang="fr-FR" sz="2000" dirty="0" err="1"/>
              <a:t>character</a:t>
            </a:r>
            <a:r>
              <a:rPr lang="fr-FR" sz="2000" dirty="0"/>
              <a:t>…)</a:t>
            </a:r>
            <a:endParaRPr lang="fr-FR" dirty="0"/>
          </a:p>
          <a:p>
            <a:endParaRPr lang="fr-FR" sz="2000"/>
          </a:p>
          <a:p>
            <a:r>
              <a:rPr lang="fr-FR" sz="2000" b="1" dirty="0" err="1"/>
              <a:t>str</a:t>
            </a:r>
            <a:r>
              <a:rPr lang="fr-FR" sz="2000" b="1" dirty="0"/>
              <a:t>()</a:t>
            </a:r>
            <a:r>
              <a:rPr lang="fr-FR" sz="2000" dirty="0"/>
              <a:t> : renvoie la structure (type d’objet, contenu, nature des variables)</a:t>
            </a:r>
            <a:endParaRPr lang="fr-FR" sz="2000" dirty="0">
              <a:cs typeface="Calibri"/>
            </a:endParaRPr>
          </a:p>
          <a:p>
            <a:endParaRPr lang="fr-FR" sz="2000"/>
          </a:p>
          <a:p>
            <a:endParaRPr lang="fr-FR" sz="2000"/>
          </a:p>
          <a:p>
            <a:endParaRPr lang="fr-FR" sz="2000"/>
          </a:p>
          <a:p>
            <a:endParaRPr lang="fr-FR" sz="2000">
              <a:ea typeface="+mn-lt"/>
              <a:cs typeface="+mn-lt"/>
            </a:endParaRPr>
          </a:p>
          <a:p>
            <a:r>
              <a:rPr lang="fr-FR" sz="2000" b="1" dirty="0" err="1">
                <a:ea typeface="+mn-lt"/>
                <a:cs typeface="+mn-lt"/>
              </a:rPr>
              <a:t>dim</a:t>
            </a:r>
            <a:r>
              <a:rPr lang="fr-FR" sz="2000" b="1" dirty="0">
                <a:ea typeface="+mn-lt"/>
                <a:cs typeface="+mn-lt"/>
              </a:rPr>
              <a:t>()</a:t>
            </a:r>
            <a:r>
              <a:rPr lang="fr-FR" sz="2000" dirty="0">
                <a:ea typeface="+mn-lt"/>
                <a:cs typeface="+mn-lt"/>
              </a:rPr>
              <a:t> : renvoie la dimension d’un </a:t>
            </a:r>
            <a:r>
              <a:rPr lang="fr-FR" sz="2000" dirty="0" err="1">
                <a:ea typeface="+mn-lt"/>
                <a:cs typeface="+mn-lt"/>
              </a:rPr>
              <a:t>df</a:t>
            </a:r>
            <a:r>
              <a:rPr lang="fr-FR" sz="2000" dirty="0">
                <a:ea typeface="+mn-lt"/>
                <a:cs typeface="+mn-lt"/>
              </a:rPr>
              <a:t> (n ligne et n colonne)</a:t>
            </a:r>
            <a:endParaRPr lang="fr-FR" dirty="0">
              <a:cs typeface="Calibri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C0032A9-B25A-4178-BAC2-22EA0C2FBF0F}"/>
              </a:ext>
            </a:extLst>
          </p:cNvPr>
          <p:cNvSpPr txBox="1"/>
          <p:nvPr/>
        </p:nvSpPr>
        <p:spPr>
          <a:xfrm>
            <a:off x="9623655" y="865865"/>
            <a:ext cx="222729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1600" dirty="0"/>
              <a:t>Obtenir des infos sur une fonction chargée dans la session, ex : </a:t>
            </a:r>
          </a:p>
          <a:p>
            <a:pPr algn="r"/>
            <a:r>
              <a:rPr lang="fr-FR" sz="1600" dirty="0"/>
              <a:t>?</a:t>
            </a:r>
            <a:r>
              <a:rPr lang="fr-FR" sz="1600" dirty="0" err="1"/>
              <a:t>length</a:t>
            </a:r>
            <a:endParaRPr lang="fr-F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4360B-2BC3-3720-15B3-BCFB0120E80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E97784-87DA-7686-D648-D9222CC00C35}"/>
              </a:ext>
            </a:extLst>
          </p:cNvPr>
          <p:cNvSpPr txBox="1"/>
          <p:nvPr/>
        </p:nvSpPr>
        <p:spPr>
          <a:xfrm>
            <a:off x="228692" y="204790"/>
            <a:ext cx="808627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/>
                <a:cs typeface="Arial"/>
              </a:rPr>
              <a:t>4. Fonctions de base : structure des données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C343873-7410-6D56-D8DD-0B7FC208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103" y="4148917"/>
            <a:ext cx="3731740" cy="835868"/>
          </a:xfrm>
          <a:prstGeom prst="rect">
            <a:avLst/>
          </a:prstGeom>
        </p:spPr>
      </p:pic>
      <p:pic>
        <p:nvPicPr>
          <p:cNvPr id="13" name="Image 13">
            <a:extLst>
              <a:ext uri="{FF2B5EF4-FFF2-40B4-BE49-F238E27FC236}">
                <a16:creationId xmlns:a16="http://schemas.microsoft.com/office/drawing/2014/main" id="{CEBB4F51-533D-CFBA-1301-6181BD41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987" y="5974364"/>
            <a:ext cx="1143000" cy="428625"/>
          </a:xfrm>
          <a:prstGeom prst="rect">
            <a:avLst/>
          </a:prstGeom>
        </p:spPr>
      </p:pic>
      <p:pic>
        <p:nvPicPr>
          <p:cNvPr id="14" name="Image 14">
            <a:extLst>
              <a:ext uri="{FF2B5EF4-FFF2-40B4-BE49-F238E27FC236}">
                <a16:creationId xmlns:a16="http://schemas.microsoft.com/office/drawing/2014/main" id="{C4C8337A-8CBF-FAA9-71C3-5184283F5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38" y="3778722"/>
            <a:ext cx="1204784" cy="38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943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44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C5A76DB-68BD-49B2-9735-4722C8F04C3A}"/>
              </a:ext>
            </a:extLst>
          </p:cNvPr>
          <p:cNvSpPr txBox="1"/>
          <p:nvPr/>
        </p:nvSpPr>
        <p:spPr>
          <a:xfrm>
            <a:off x="469137" y="1205944"/>
            <a:ext cx="8007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Fonctions de base pour explorer et décrire des données quantitatives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097BC7-7A32-4B8A-880A-4706264B8D47}"/>
              </a:ext>
            </a:extLst>
          </p:cNvPr>
          <p:cNvSpPr txBox="1"/>
          <p:nvPr/>
        </p:nvSpPr>
        <p:spPr>
          <a:xfrm>
            <a:off x="1091953" y="2095130"/>
            <a:ext cx="4774102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b="1" err="1"/>
              <a:t>summary</a:t>
            </a:r>
            <a:r>
              <a:rPr lang="fr-FR" b="1"/>
              <a:t>()</a:t>
            </a:r>
            <a:r>
              <a:rPr lang="fr-FR"/>
              <a:t> : renvoie résumé stat d’un vecteur</a:t>
            </a:r>
          </a:p>
          <a:p>
            <a:endParaRPr lang="fr-FR">
              <a:cs typeface="Calibri"/>
            </a:endParaRPr>
          </a:p>
          <a:p>
            <a:endParaRPr lang="fr-FR">
              <a:cs typeface="Calibri"/>
            </a:endParaRPr>
          </a:p>
          <a:p>
            <a:endParaRPr lang="fr-FR"/>
          </a:p>
          <a:p>
            <a:r>
              <a:rPr lang="fr-FR" b="1"/>
              <a:t>min()</a:t>
            </a:r>
            <a:r>
              <a:rPr lang="fr-FR"/>
              <a:t> : minimum </a:t>
            </a:r>
          </a:p>
          <a:p>
            <a:endParaRPr lang="fr-FR"/>
          </a:p>
          <a:p>
            <a:r>
              <a:rPr lang="fr-FR" b="1"/>
              <a:t>max()</a:t>
            </a:r>
            <a:r>
              <a:rPr lang="fr-FR"/>
              <a:t> : maximum </a:t>
            </a:r>
            <a:endParaRPr lang="fr-FR">
              <a:cs typeface="Calibri"/>
            </a:endParaRPr>
          </a:p>
          <a:p>
            <a:endParaRPr lang="fr-FR"/>
          </a:p>
          <a:p>
            <a:r>
              <a:rPr lang="fr-FR" b="1" err="1"/>
              <a:t>mean</a:t>
            </a:r>
            <a:r>
              <a:rPr lang="fr-FR" b="1"/>
              <a:t>()</a:t>
            </a:r>
            <a:r>
              <a:rPr lang="fr-FR"/>
              <a:t> : moyenne</a:t>
            </a:r>
            <a:endParaRPr lang="fr-FR">
              <a:cs typeface="Calibri"/>
            </a:endParaRPr>
          </a:p>
          <a:p>
            <a:endParaRPr lang="fr-FR"/>
          </a:p>
          <a:p>
            <a:r>
              <a:rPr lang="fr-FR" b="1" err="1"/>
              <a:t>median</a:t>
            </a:r>
            <a:r>
              <a:rPr lang="fr-FR" b="1"/>
              <a:t>()</a:t>
            </a:r>
            <a:r>
              <a:rPr lang="fr-FR"/>
              <a:t> : médiane</a:t>
            </a:r>
            <a:endParaRPr lang="fr-FR"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71B150-6995-9A30-73D4-CDB59A45DB0B}"/>
              </a:ext>
            </a:extLst>
          </p:cNvPr>
          <p:cNvSpPr txBox="1"/>
          <p:nvPr/>
        </p:nvSpPr>
        <p:spPr>
          <a:xfrm>
            <a:off x="228692" y="204790"/>
            <a:ext cx="877619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Arial"/>
              </a:rPr>
              <a:t>5. Fonctions de base : description des variables</a:t>
            </a:r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67F1D-6EF7-E8B9-74C9-4C6A27FDDD5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055977-3E2A-AE5B-A96F-71D020411E8C}"/>
              </a:ext>
            </a:extLst>
          </p:cNvPr>
          <p:cNvSpPr txBox="1"/>
          <p:nvPr/>
        </p:nvSpPr>
        <p:spPr>
          <a:xfrm>
            <a:off x="9623655" y="865865"/>
            <a:ext cx="222729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sz="1600"/>
              <a:t>Obtenir des infos sur une fonction chargée dans la session, ex : </a:t>
            </a:r>
          </a:p>
          <a:p>
            <a:pPr algn="r"/>
            <a:r>
              <a:rPr lang="fr-FR" sz="1600"/>
              <a:t>?IQR</a:t>
            </a:r>
            <a:endParaRPr lang="fr-FR" sz="1600">
              <a:cs typeface="Calibri"/>
            </a:endParaRPr>
          </a:p>
        </p:txBody>
      </p:sp>
      <p:pic>
        <p:nvPicPr>
          <p:cNvPr id="11" name="Image 1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2ADA35-5A7F-B0ED-5773-9EA5853E4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159" y="2513911"/>
            <a:ext cx="4147850" cy="517333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0CC9C75-0CCA-1B8A-9FCB-75415D71B048}"/>
              </a:ext>
            </a:extLst>
          </p:cNvPr>
          <p:cNvSpPr txBox="1"/>
          <p:nvPr/>
        </p:nvSpPr>
        <p:spPr>
          <a:xfrm>
            <a:off x="6417325" y="2093204"/>
            <a:ext cx="432412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err="1">
                <a:ea typeface="+mn-lt"/>
                <a:cs typeface="+mn-lt"/>
              </a:rPr>
              <a:t>sd</a:t>
            </a:r>
            <a:r>
              <a:rPr lang="fr-FR" b="1">
                <a:ea typeface="+mn-lt"/>
                <a:cs typeface="+mn-lt"/>
              </a:rPr>
              <a:t>()</a:t>
            </a:r>
            <a:r>
              <a:rPr lang="fr-FR">
                <a:ea typeface="+mn-lt"/>
                <a:cs typeface="+mn-lt"/>
              </a:rPr>
              <a:t> : écart-type</a:t>
            </a: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IQR()</a:t>
            </a:r>
            <a:r>
              <a:rPr lang="fr-FR">
                <a:ea typeface="+mn-lt"/>
                <a:cs typeface="+mn-lt"/>
              </a:rPr>
              <a:t> : intervalle interquartile</a:t>
            </a:r>
          </a:p>
          <a:p>
            <a:endParaRPr lang="fr-FR">
              <a:ea typeface="+mn-lt"/>
              <a:cs typeface="+mn-lt"/>
            </a:endParaRPr>
          </a:p>
          <a:p>
            <a:r>
              <a:rPr lang="fr-FR" b="1">
                <a:ea typeface="+mn-lt"/>
                <a:cs typeface="+mn-lt"/>
              </a:rPr>
              <a:t>quantile()</a:t>
            </a:r>
            <a:r>
              <a:rPr lang="fr-FR">
                <a:ea typeface="+mn-lt"/>
                <a:cs typeface="+mn-lt"/>
              </a:rPr>
              <a:t> : quantile</a:t>
            </a:r>
          </a:p>
          <a:p>
            <a:pPr algn="l"/>
            <a:endParaRPr lang="fr-FR">
              <a:cs typeface="Calibri"/>
            </a:endParaRPr>
          </a:p>
          <a:p>
            <a:endParaRPr lang="fr-FR">
              <a:cs typeface="Calibri"/>
            </a:endParaRPr>
          </a:p>
        </p:txBody>
      </p:sp>
      <p:pic>
        <p:nvPicPr>
          <p:cNvPr id="16" name="Image 1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5BE951-8203-0F58-E939-4299B08F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496" y="3692145"/>
            <a:ext cx="3082887" cy="685565"/>
          </a:xfrm>
          <a:prstGeom prst="rect">
            <a:avLst/>
          </a:prstGeom>
        </p:spPr>
      </p:pic>
      <p:pic>
        <p:nvPicPr>
          <p:cNvPr id="17" name="Image 1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4BF17F1-2557-0FE6-2F04-4EC71479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497" y="4698983"/>
            <a:ext cx="4891489" cy="5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71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E61C86-EFB8-3CB1-04DD-66E24C67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83" y="148369"/>
            <a:ext cx="10334172" cy="636135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6. Manipuler un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cs typeface="Calibri Light"/>
              </a:rPr>
              <a:t>dataframe</a:t>
            </a:r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 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990DD4-BE98-95EE-61DB-32FFE59A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85" y="908251"/>
            <a:ext cx="10987315" cy="20497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Pour voir les 10 premières/dernières lignes de son tableau : </a:t>
            </a:r>
            <a:r>
              <a:rPr lang="fr-FR" sz="1800" dirty="0" err="1">
                <a:latin typeface="Arial"/>
                <a:cs typeface="Arial"/>
              </a:rPr>
              <a:t>head</a:t>
            </a:r>
            <a:r>
              <a:rPr lang="fr-FR" sz="1800" dirty="0">
                <a:latin typeface="Arial"/>
                <a:cs typeface="Arial"/>
              </a:rPr>
              <a:t>() / </a:t>
            </a:r>
            <a:r>
              <a:rPr lang="fr-FR" sz="1800" dirty="0" err="1">
                <a:latin typeface="Arial"/>
                <a:cs typeface="Arial"/>
              </a:rPr>
              <a:t>tail</a:t>
            </a:r>
            <a:r>
              <a:rPr lang="fr-FR" sz="1800" dirty="0">
                <a:latin typeface="Arial"/>
                <a:cs typeface="Arial"/>
              </a:rPr>
              <a:t>() 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>
                <a:latin typeface="Arial"/>
                <a:cs typeface="Calibri" panose="020F0502020204030204"/>
              </a:rPr>
              <a:t>Pour l'ouvrir et le manipuler : </a:t>
            </a:r>
            <a:r>
              <a:rPr lang="fr-FR" sz="1800" dirty="0" err="1">
                <a:latin typeface="Arial"/>
                <a:cs typeface="Calibri" panose="020F0502020204030204"/>
              </a:rPr>
              <a:t>view</a:t>
            </a:r>
            <a:r>
              <a:rPr lang="fr-FR" sz="1800" dirty="0">
                <a:latin typeface="Arial"/>
                <a:cs typeface="Calibri" panose="020F0502020204030204"/>
              </a:rPr>
              <a:t>() (ou cliquer sur son nom dans l'environnement)</a:t>
            </a: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Arial"/>
              </a:rPr>
              <a:t>Un tableau a deux dimensions : </a:t>
            </a:r>
            <a:r>
              <a:rPr lang="fr-FR" sz="1800" dirty="0" err="1">
                <a:latin typeface="Arial"/>
                <a:ea typeface="+mn-lt"/>
                <a:cs typeface="Arial"/>
              </a:rPr>
              <a:t>df</a:t>
            </a:r>
            <a:r>
              <a:rPr lang="fr-FR" sz="1800" dirty="0">
                <a:latin typeface="Arial"/>
                <a:ea typeface="+mn-lt"/>
                <a:cs typeface="Arial"/>
              </a:rPr>
              <a:t>[Ligne, Colonne] :</a:t>
            </a: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  <a:p>
            <a:endParaRPr lang="fr-FR" sz="1800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 panose="020F0502020204030204"/>
            </a:endParaRPr>
          </a:p>
        </p:txBody>
      </p:sp>
      <p:pic>
        <p:nvPicPr>
          <p:cNvPr id="8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4E089166-E9BC-B51D-DCB8-97D14E2DF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42" y="4267803"/>
            <a:ext cx="2743200" cy="1007533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34D7F362-66AB-7509-6BAE-2F953BC32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10" y="5416752"/>
            <a:ext cx="1400175" cy="74295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9A00724-DC84-ACBF-EEBD-BAA29AA306DD}"/>
              </a:ext>
            </a:extLst>
          </p:cNvPr>
          <p:cNvSpPr txBox="1"/>
          <p:nvPr/>
        </p:nvSpPr>
        <p:spPr>
          <a:xfrm>
            <a:off x="8989785" y="5548476"/>
            <a:ext cx="2884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Ligne et colonne : [L,C]</a:t>
            </a:r>
            <a:endParaRPr lang="fr-FR" dirty="0"/>
          </a:p>
        </p:txBody>
      </p:sp>
      <p:pic>
        <p:nvPicPr>
          <p:cNvPr id="12" name="Image 1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0F5FAC-ACAB-9B37-9902-5D7E5E218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0749" y="5444052"/>
            <a:ext cx="2258786" cy="94751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EDFEA7B-7593-1824-84B3-EF6CA9353A5E}"/>
              </a:ext>
            </a:extLst>
          </p:cNvPr>
          <p:cNvSpPr txBox="1"/>
          <p:nvPr/>
        </p:nvSpPr>
        <p:spPr>
          <a:xfrm>
            <a:off x="4676564" y="6435889"/>
            <a:ext cx="2838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Sélection multiple avec c()</a:t>
            </a:r>
            <a:endParaRPr lang="fr-FR" dirty="0"/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2EAC04-1644-BBCF-62FE-29EFE02FE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758" y="3274610"/>
            <a:ext cx="2743200" cy="62057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13709BC-FC17-BF34-E809-2892D5446948}"/>
              </a:ext>
            </a:extLst>
          </p:cNvPr>
          <p:cNvSpPr txBox="1"/>
          <p:nvPr/>
        </p:nvSpPr>
        <p:spPr>
          <a:xfrm>
            <a:off x="131999" y="3468810"/>
            <a:ext cx="25667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Double crochet : colonne</a:t>
            </a:r>
            <a:endParaRPr lang="fr-FR" dirty="0"/>
          </a:p>
        </p:txBody>
      </p:sp>
      <p:pic>
        <p:nvPicPr>
          <p:cNvPr id="17" name="Image 17" descr="Une image contenant table&#10;&#10;Description générée automatiquement">
            <a:extLst>
              <a:ext uri="{FF2B5EF4-FFF2-40B4-BE49-F238E27FC236}">
                <a16:creationId xmlns:a16="http://schemas.microsoft.com/office/drawing/2014/main" id="{D846FCC1-D0ED-70E4-E2CC-71BA44E32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074" y="5177928"/>
            <a:ext cx="1371600" cy="1266825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EF2A75D-76EF-29AD-A06A-76CBB812A675}"/>
              </a:ext>
            </a:extLst>
          </p:cNvPr>
          <p:cNvSpPr txBox="1"/>
          <p:nvPr/>
        </p:nvSpPr>
        <p:spPr>
          <a:xfrm>
            <a:off x="816201" y="5633685"/>
            <a:ext cx="2902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Nom de la colonne</a:t>
            </a:r>
            <a:endParaRPr lang="fr-FR" dirty="0"/>
          </a:p>
        </p:txBody>
      </p:sp>
      <p:pic>
        <p:nvPicPr>
          <p:cNvPr id="19" name="Image 19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3E9459-0705-6705-FAEF-5FC80581F3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6208" y="2939559"/>
            <a:ext cx="2498272" cy="83275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FA567CFB-5044-CECD-71BE-7C6398D61C8C}"/>
              </a:ext>
            </a:extLst>
          </p:cNvPr>
          <p:cNvSpPr txBox="1"/>
          <p:nvPr/>
        </p:nvSpPr>
        <p:spPr>
          <a:xfrm>
            <a:off x="9352643" y="3955141"/>
            <a:ext cx="2004331" cy="3438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/>
          </a:p>
        </p:txBody>
      </p:sp>
      <p:pic>
        <p:nvPicPr>
          <p:cNvPr id="21" name="Image 21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21C2BA-BC45-911C-70C5-C6673599E3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6341" y="4289347"/>
            <a:ext cx="2035629" cy="78147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69D8CC1-FC5B-44D4-984D-AF5370F4FF91}"/>
              </a:ext>
            </a:extLst>
          </p:cNvPr>
          <p:cNvSpPr txBox="1"/>
          <p:nvPr/>
        </p:nvSpPr>
        <p:spPr>
          <a:xfrm>
            <a:off x="8881384" y="3153775"/>
            <a:ext cx="3310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Ligne : [L,]</a:t>
            </a:r>
          </a:p>
        </p:txBody>
      </p:sp>
      <p:pic>
        <p:nvPicPr>
          <p:cNvPr id="23" name="Image 2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8EF06B-8686-BE2F-E064-76F938472E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15378" y="4298948"/>
            <a:ext cx="2743200" cy="58585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D4E12D84-ED07-403D-1339-B3FE26002519}"/>
              </a:ext>
            </a:extLst>
          </p:cNvPr>
          <p:cNvSpPr txBox="1"/>
          <p:nvPr/>
        </p:nvSpPr>
        <p:spPr>
          <a:xfrm>
            <a:off x="0" y="4402238"/>
            <a:ext cx="22674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Colonne : [,C]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7F33EE-BAA0-EF79-7290-0E236AEAF1A2}"/>
              </a:ext>
            </a:extLst>
          </p:cNvPr>
          <p:cNvSpPr txBox="1"/>
          <p:nvPr/>
        </p:nvSpPr>
        <p:spPr>
          <a:xfrm>
            <a:off x="9855872" y="4361719"/>
            <a:ext cx="18414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Sélection multiple avec c()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EA0071-F73C-43AB-B346-F831BF19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45</a:t>
            </a:fld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D4D8BF-09E8-4B44-8F68-2DDDD1C5274C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45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0A9EC-FB91-0F98-1C3C-8DDED3EC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72037"/>
            <a:ext cx="9853387" cy="581707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6. Manipuler un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cs typeface="Calibri Light"/>
              </a:rPr>
              <a:t>dataframe</a:t>
            </a:r>
            <a:endParaRPr lang="fr-FR" sz="2800" b="1" dirty="0">
              <a:solidFill>
                <a:srgbClr val="125D4A"/>
              </a:solidFill>
              <a:latin typeface="Arial"/>
              <a:cs typeface="Calibri Ligh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EBB855-D53B-A6A5-B189-132D9E7E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43" y="818697"/>
            <a:ext cx="10814957" cy="5802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+mn-lt"/>
              </a:rPr>
              <a:t>Pour ajouter  une ligne, on crée une liste que l'on lie à notre </a:t>
            </a:r>
            <a:r>
              <a:rPr lang="fr-FR" sz="1800" dirty="0" err="1">
                <a:latin typeface="Arial"/>
                <a:ea typeface="+mn-lt"/>
                <a:cs typeface="+mn-lt"/>
              </a:rPr>
              <a:t>df</a:t>
            </a:r>
            <a:r>
              <a:rPr lang="fr-FR" sz="1800" dirty="0">
                <a:latin typeface="Arial"/>
                <a:ea typeface="+mn-lt"/>
                <a:cs typeface="+mn-lt"/>
              </a:rPr>
              <a:t> avec </a:t>
            </a:r>
            <a:r>
              <a:rPr lang="fr-FR" sz="1800" dirty="0" err="1">
                <a:latin typeface="Arial"/>
                <a:ea typeface="+mn-lt"/>
                <a:cs typeface="+mn-lt"/>
              </a:rPr>
              <a:t>rbind</a:t>
            </a:r>
            <a:r>
              <a:rPr lang="fr-FR" sz="1800" dirty="0">
                <a:latin typeface="Arial"/>
                <a:ea typeface="+mn-lt"/>
                <a:cs typeface="+mn-lt"/>
              </a:rPr>
              <a:t>()</a:t>
            </a: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+mn-lt"/>
              </a:rPr>
              <a:t>Pour ajouter une colonne, </a:t>
            </a:r>
            <a:r>
              <a:rPr lang="fr-FR" sz="1800" dirty="0" err="1">
                <a:latin typeface="Arial"/>
                <a:ea typeface="+mn-lt"/>
                <a:cs typeface="+mn-lt"/>
              </a:rPr>
              <a:t>cbind</a:t>
            </a:r>
            <a:r>
              <a:rPr lang="fr-FR" sz="1800" dirty="0">
                <a:latin typeface="Arial"/>
                <a:ea typeface="+mn-lt"/>
                <a:cs typeface="+mn-lt"/>
              </a:rPr>
              <a:t>() suit la même logique </a:t>
            </a: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ea typeface="+mn-lt"/>
                <a:cs typeface="Arial"/>
              </a:rPr>
              <a:t>                     Le $ permet aussi d'accéder aux colonnes</a:t>
            </a:r>
          </a:p>
          <a:p>
            <a:pPr marL="0" indent="0">
              <a:buNone/>
            </a:pPr>
            <a:endParaRPr lang="fr-FR" sz="1800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Calibri"/>
              </a:rPr>
              <a:t>Par défaut, le nom des lignes sont un numéro, on y accède par </a:t>
            </a:r>
            <a:r>
              <a:rPr lang="fr-FR" sz="1800" dirty="0" err="1">
                <a:latin typeface="Arial"/>
                <a:cs typeface="Calibri"/>
              </a:rPr>
              <a:t>row.names</a:t>
            </a:r>
            <a:r>
              <a:rPr lang="fr-FR" sz="1800" dirty="0">
                <a:latin typeface="Arial"/>
                <a:cs typeface="Calibri"/>
              </a:rPr>
              <a:t>()  </a:t>
            </a:r>
          </a:p>
          <a:p>
            <a:pPr marL="0" indent="0">
              <a:buNone/>
            </a:pPr>
            <a:endParaRPr lang="fr-FR" sz="1800" dirty="0">
              <a:latin typeface="Arial"/>
              <a:cs typeface="Calibri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Calibri"/>
              </a:rPr>
              <a:t>On peut facilement créer une colonne identifiant en prenant le nom des lignes</a:t>
            </a:r>
            <a:r>
              <a:rPr lang="fr-FR" dirty="0">
                <a:latin typeface="Arial"/>
                <a:cs typeface="Calibri"/>
              </a:rPr>
              <a:t>  </a:t>
            </a:r>
            <a:endParaRPr lang="fr-FR" dirty="0"/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fr-FR" sz="1800" dirty="0">
                <a:latin typeface="Arial"/>
                <a:cs typeface="Arial"/>
              </a:rPr>
              <a:t>Le nom des colonnes peut être manipulé avec la fonction </a:t>
            </a:r>
            <a:r>
              <a:rPr lang="fr-FR" sz="1800" dirty="0" err="1">
                <a:latin typeface="Arial"/>
                <a:cs typeface="Arial"/>
              </a:rPr>
              <a:t>names</a:t>
            </a:r>
            <a:r>
              <a:rPr lang="fr-FR" sz="1800" dirty="0">
                <a:latin typeface="Arial"/>
                <a:cs typeface="Arial"/>
              </a:rPr>
              <a:t>() </a:t>
            </a:r>
            <a:endParaRPr lang="fr-FR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fr-FR" sz="1800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dirty="0">
              <a:latin typeface="Arial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endParaRPr lang="fr-FR" dirty="0">
              <a:latin typeface="Arial"/>
              <a:cs typeface="Calibri"/>
            </a:endParaRPr>
          </a:p>
          <a:p>
            <a:pPr marL="0" indent="0">
              <a:buNone/>
            </a:pPr>
            <a:endParaRPr lang="fr-FR" dirty="0">
              <a:latin typeface="Arial"/>
              <a:cs typeface="Calibri"/>
            </a:endParaRPr>
          </a:p>
        </p:txBody>
      </p:sp>
      <p:pic>
        <p:nvPicPr>
          <p:cNvPr id="8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DAD06D-E238-8093-7B97-202B3C34A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87" y="1906737"/>
            <a:ext cx="2670629" cy="1193952"/>
          </a:xfrm>
          <a:prstGeom prst="rect">
            <a:avLst/>
          </a:prstGeom>
        </p:spPr>
      </p:pic>
      <p:pic>
        <p:nvPicPr>
          <p:cNvPr id="9" name="Image 9">
            <a:extLst>
              <a:ext uri="{FF2B5EF4-FFF2-40B4-BE49-F238E27FC236}">
                <a16:creationId xmlns:a16="http://schemas.microsoft.com/office/drawing/2014/main" id="{51BE22C0-347F-B2C3-CCF8-5CF3AF1FF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0" y="3088198"/>
            <a:ext cx="2743200" cy="264319"/>
          </a:xfrm>
          <a:prstGeom prst="rect">
            <a:avLst/>
          </a:prstGeom>
        </p:spPr>
      </p:pic>
      <p:pic>
        <p:nvPicPr>
          <p:cNvPr id="10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858CFB57-7951-06BD-E93B-33223D893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970" y="4283804"/>
            <a:ext cx="2743200" cy="1138822"/>
          </a:xfrm>
          <a:prstGeom prst="rect">
            <a:avLst/>
          </a:prstGeom>
        </p:spPr>
      </p:pic>
      <p:pic>
        <p:nvPicPr>
          <p:cNvPr id="11" name="Image 11" descr="Une image contenant texte&#10;&#10;Description générée automatiquement">
            <a:extLst>
              <a:ext uri="{FF2B5EF4-FFF2-40B4-BE49-F238E27FC236}">
                <a16:creationId xmlns:a16="http://schemas.microsoft.com/office/drawing/2014/main" id="{155D6E60-B955-C5DB-8BBB-F0E0E817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6676" y="3575504"/>
            <a:ext cx="2124075" cy="704850"/>
          </a:xfrm>
          <a:prstGeom prst="rect">
            <a:avLst/>
          </a:prstGeom>
        </p:spPr>
      </p:pic>
      <p:pic>
        <p:nvPicPr>
          <p:cNvPr id="12" name="Image 12" descr="Une image contenant table&#10;&#10;Description générée automatiquement">
            <a:extLst>
              <a:ext uri="{FF2B5EF4-FFF2-40B4-BE49-F238E27FC236}">
                <a16:creationId xmlns:a16="http://schemas.microsoft.com/office/drawing/2014/main" id="{B7009691-1E9D-4B81-74DF-DC5EB9F5DA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614" y="5517217"/>
            <a:ext cx="2979057" cy="10214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F59F7F-3E82-4A52-8E9B-1475BA57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46</a:t>
            </a:fld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578B0-4C73-49E0-9DC8-B80C2023C925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F2F9A5-935A-DB10-F9F8-2E54366BC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5543" y="627783"/>
            <a:ext cx="2579915" cy="127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776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107358-0249-DEB4-7B22-010BB7B52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486" y="827768"/>
            <a:ext cx="10987314" cy="5349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sz="1800">
              <a:cs typeface="Calibri"/>
            </a:endParaRPr>
          </a:p>
          <a:p>
            <a:pPr marL="0" indent="0">
              <a:buNone/>
            </a:pPr>
            <a:endParaRPr lang="fr-FR" sz="1800">
              <a:cs typeface="Calibri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1FA941D-3E0B-E648-647E-598BC293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92" y="179047"/>
            <a:ext cx="9853387" cy="581707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cs typeface="Calibri Light"/>
              </a:rPr>
              <a:t>6. Manipuler un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cs typeface="Calibri Light"/>
              </a:rPr>
              <a:t>dataframe</a:t>
            </a:r>
            <a:endParaRPr lang="fr-FR" sz="2800" b="1" dirty="0">
              <a:solidFill>
                <a:srgbClr val="125D4A"/>
              </a:solidFill>
              <a:latin typeface="Arial"/>
              <a:cs typeface="Calibri Ligh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18F1F7F-8740-7B99-2675-72D557060B2A}"/>
              </a:ext>
            </a:extLst>
          </p:cNvPr>
          <p:cNvSpPr txBox="1"/>
          <p:nvPr/>
        </p:nvSpPr>
        <p:spPr>
          <a:xfrm>
            <a:off x="462642" y="1006928"/>
            <a:ext cx="105137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fr-FR" dirty="0"/>
          </a:p>
          <a:p>
            <a:endParaRPr lang="fr-FR" dirty="0">
              <a:cs typeface="Calibri"/>
            </a:endParaRPr>
          </a:p>
          <a:p>
            <a:r>
              <a:rPr lang="fr-FR" dirty="0">
                <a:cs typeface="Calibri"/>
              </a:rPr>
              <a:t>On peut faire des opérations sur les colonnes numériques </a:t>
            </a:r>
            <a:endParaRPr lang="fr-FR" dirty="0"/>
          </a:p>
          <a:p>
            <a:endParaRPr lang="fr-FR" dirty="0">
              <a:cs typeface="Calibri"/>
            </a:endParaRPr>
          </a:p>
        </p:txBody>
      </p:sp>
      <p:pic>
        <p:nvPicPr>
          <p:cNvPr id="15" name="Image 15" descr="Une image contenant texte&#10;&#10;Description générée automatiquement">
            <a:extLst>
              <a:ext uri="{FF2B5EF4-FFF2-40B4-BE49-F238E27FC236}">
                <a16:creationId xmlns:a16="http://schemas.microsoft.com/office/drawing/2014/main" id="{ECD60F84-7FD8-EF61-9A21-59CF19C8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186" y="1605452"/>
            <a:ext cx="2706915" cy="1052669"/>
          </a:xfrm>
          <a:prstGeom prst="rect">
            <a:avLst/>
          </a:prstGeom>
        </p:spPr>
      </p:pic>
      <p:pic>
        <p:nvPicPr>
          <p:cNvPr id="16" name="Image 16" descr="Une image contenant table&#10;&#10;Description générée automatiquement">
            <a:extLst>
              <a:ext uri="{FF2B5EF4-FFF2-40B4-BE49-F238E27FC236}">
                <a16:creationId xmlns:a16="http://schemas.microsoft.com/office/drawing/2014/main" id="{7F61A0F5-E9DF-0BE9-A133-C532C332D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687" y="2996418"/>
            <a:ext cx="2743200" cy="86516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5CED702-328C-C81F-DE84-19B1CD830A28}"/>
              </a:ext>
            </a:extLst>
          </p:cNvPr>
          <p:cNvSpPr txBox="1"/>
          <p:nvPr/>
        </p:nvSpPr>
        <p:spPr>
          <a:xfrm>
            <a:off x="462642" y="3274786"/>
            <a:ext cx="70847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Calibri"/>
              </a:rPr>
              <a:t>La fonction </a:t>
            </a:r>
            <a:r>
              <a:rPr lang="fr-FR" err="1">
                <a:cs typeface="Calibri"/>
              </a:rPr>
              <a:t>order</a:t>
            </a:r>
            <a:r>
              <a:rPr lang="fr-FR">
                <a:cs typeface="Calibri"/>
              </a:rPr>
              <a:t>() trie l'ensemble du tableau selon la colonne voulue  </a:t>
            </a:r>
            <a:endParaRPr lang="fr-FR"/>
          </a:p>
        </p:txBody>
      </p:sp>
      <p:pic>
        <p:nvPicPr>
          <p:cNvPr id="18" name="Image 18" descr="Une image contenant table&#10;&#10;Description générée automatiquement">
            <a:extLst>
              <a:ext uri="{FF2B5EF4-FFF2-40B4-BE49-F238E27FC236}">
                <a16:creationId xmlns:a16="http://schemas.microsoft.com/office/drawing/2014/main" id="{C9286BB5-074C-11D6-C6D1-97F1B74F5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14" y="4594508"/>
            <a:ext cx="2743200" cy="107984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26199381-B76C-6AD1-C0C7-71F399A5675E}"/>
              </a:ext>
            </a:extLst>
          </p:cNvPr>
          <p:cNvSpPr txBox="1"/>
          <p:nvPr/>
        </p:nvSpPr>
        <p:spPr>
          <a:xfrm>
            <a:off x="471713" y="4952999"/>
            <a:ext cx="64134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La sélection permet aussi de réorganiser l'ordre des colonnes  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3EA70F-BD4B-42CD-A115-B8F675E8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47</a:t>
            </a:fld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899CD4-A4D4-47E4-B7DA-181116313EAE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8CBB2CF-D341-7D97-AF4F-0A98EA86E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675780"/>
            <a:ext cx="2743200" cy="95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2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rgbClr val="125D4A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FBF82A-8322-4B1B-B206-3BA50228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00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459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C’est quoi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E6E568-C43D-437E-A287-329EA5EAEDBB}"/>
              </a:ext>
            </a:extLst>
          </p:cNvPr>
          <p:cNvSpPr txBox="1"/>
          <p:nvPr/>
        </p:nvSpPr>
        <p:spPr>
          <a:xfrm>
            <a:off x="1162363" y="1570744"/>
            <a:ext cx="3474951" cy="2031325"/>
          </a:xfrm>
          <a:prstGeom prst="rect">
            <a:avLst/>
          </a:prstGeom>
          <a:solidFill>
            <a:srgbClr val="DCF8F1"/>
          </a:solidFill>
        </p:spPr>
        <p:txBody>
          <a:bodyPr wrap="square" rtlCol="0">
            <a:spAutoFit/>
          </a:bodyPr>
          <a:lstStyle/>
          <a:p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mean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, </a:t>
            </a: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() ou encore </a:t>
            </a: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() sont des fonctions incluses dans la base du langage R. </a:t>
            </a:r>
          </a:p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</a:rPr>
              <a:t>Elle font parties des 7 packages standards installés et chargés automatiquement dans R.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56891C-64F6-4934-9A53-643066738F5A}"/>
              </a:ext>
            </a:extLst>
          </p:cNvPr>
          <p:cNvSpPr txBox="1"/>
          <p:nvPr/>
        </p:nvSpPr>
        <p:spPr>
          <a:xfrm>
            <a:off x="1898110" y="1048546"/>
            <a:ext cx="1241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 base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0940AA-7EDA-4892-ABB4-4390CE1B6160}"/>
              </a:ext>
            </a:extLst>
          </p:cNvPr>
          <p:cNvSpPr txBox="1"/>
          <p:nvPr/>
        </p:nvSpPr>
        <p:spPr>
          <a:xfrm>
            <a:off x="7035281" y="1048545"/>
            <a:ext cx="3379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Packages à ajouter</a:t>
            </a:r>
            <a:endParaRPr 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6F96E1-EB88-4314-BF70-FB9656F8CD38}"/>
              </a:ext>
            </a:extLst>
          </p:cNvPr>
          <p:cNvSpPr txBox="1"/>
          <p:nvPr/>
        </p:nvSpPr>
        <p:spPr>
          <a:xfrm>
            <a:off x="1120559" y="3662602"/>
            <a:ext cx="36863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Installer R suffit pour utiliser les fonctions des packages :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base </a:t>
            </a: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utils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stats</a:t>
            </a: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grDevices</a:t>
            </a:r>
            <a:endParaRPr lang="fr-FR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Graphics</a:t>
            </a: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methods</a:t>
            </a:r>
            <a:endParaRPr lang="fr-FR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fr-FR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datasets</a:t>
            </a:r>
            <a:endParaRPr lang="fr-FR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66A6D0-C525-4ED1-A71C-54FC5BF6583A}"/>
              </a:ext>
            </a:extLst>
          </p:cNvPr>
          <p:cNvSpPr txBox="1"/>
          <p:nvPr/>
        </p:nvSpPr>
        <p:spPr>
          <a:xfrm>
            <a:off x="6867330" y="1570743"/>
            <a:ext cx="3834882" cy="1754326"/>
          </a:xfrm>
          <a:prstGeom prst="rect">
            <a:avLst/>
          </a:prstGeom>
          <a:solidFill>
            <a:srgbClr val="DCF8F1"/>
          </a:solidFill>
        </p:spPr>
        <p:txBody>
          <a:bodyPr wrap="square" rtlCol="0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nombreuses fonctions ont été développées par la communauté R. Elles sont regroupées dans différents packages que l’on peut installer et charger dans R en fonction des besoins.</a:t>
            </a:r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roix 3">
            <a:extLst>
              <a:ext uri="{FF2B5EF4-FFF2-40B4-BE49-F238E27FC236}">
                <a16:creationId xmlns:a16="http://schemas.microsoft.com/office/drawing/2014/main" id="{CD83BD60-26E7-423A-9582-803956117040}"/>
              </a:ext>
            </a:extLst>
          </p:cNvPr>
          <p:cNvSpPr/>
          <p:nvPr/>
        </p:nvSpPr>
        <p:spPr>
          <a:xfrm>
            <a:off x="5295122" y="2076061"/>
            <a:ext cx="914400" cy="914400"/>
          </a:xfrm>
          <a:prstGeom prst="plus">
            <a:avLst>
              <a:gd name="adj" fmla="val 40306"/>
            </a:avLst>
          </a:prstGeom>
          <a:solidFill>
            <a:srgbClr val="12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A330282-A74C-43E8-BC37-7ABDBDC7783D}"/>
              </a:ext>
            </a:extLst>
          </p:cNvPr>
          <p:cNvSpPr txBox="1"/>
          <p:nvPr/>
        </p:nvSpPr>
        <p:spPr>
          <a:xfrm>
            <a:off x="6867330" y="3429000"/>
            <a:ext cx="32470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Il faut installer et charger ces packages dans R pour pouvoir utiliser ces fonctions. Par exemple les packages :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mapsf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-ggplot2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openxlsx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questionR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palmerpenguins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-…</a:t>
            </a:r>
          </a:p>
          <a:p>
            <a:pPr marL="285750" indent="-285750">
              <a:buFontTx/>
              <a:buChar char="-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C0EB00-49C5-4C1E-AEB1-F1ADFBA5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10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08098" y="204790"/>
            <a:ext cx="8935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collecte à la valorisation avec R …</a:t>
            </a:r>
          </a:p>
          <a:p>
            <a:endParaRPr lang="fr-FR" sz="28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2FDB886-7F88-4454-AD01-532591F920CB}"/>
              </a:ext>
            </a:extLst>
          </p:cNvPr>
          <p:cNvSpPr/>
          <p:nvPr/>
        </p:nvSpPr>
        <p:spPr>
          <a:xfrm>
            <a:off x="1118368" y="1431641"/>
            <a:ext cx="9530392" cy="3608442"/>
          </a:xfrm>
          <a:prstGeom prst="roundRect">
            <a:avLst/>
          </a:prstGeom>
          <a:solidFill>
            <a:srgbClr val="DCF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DAEB7743-6AE1-4647-A910-B48E2F3EBBC8}"/>
              </a:ext>
            </a:extLst>
          </p:cNvPr>
          <p:cNvSpPr/>
          <p:nvPr/>
        </p:nvSpPr>
        <p:spPr>
          <a:xfrm>
            <a:off x="890538" y="2118165"/>
            <a:ext cx="10418618" cy="740352"/>
          </a:xfrm>
          <a:prstGeom prst="rightArrow">
            <a:avLst/>
          </a:prstGeom>
          <a:solidFill>
            <a:srgbClr val="A6EC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E3F709A-E938-4581-949F-01AF4CE33DA6}"/>
              </a:ext>
            </a:extLst>
          </p:cNvPr>
          <p:cNvSpPr/>
          <p:nvPr/>
        </p:nvSpPr>
        <p:spPr>
          <a:xfrm>
            <a:off x="1490780" y="1698904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Collecte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FC6DDB9-43B6-457B-9453-1559B1304D16}"/>
              </a:ext>
            </a:extLst>
          </p:cNvPr>
          <p:cNvSpPr/>
          <p:nvPr/>
        </p:nvSpPr>
        <p:spPr>
          <a:xfrm>
            <a:off x="3776306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Nettoyage/</a:t>
            </a:r>
          </a:p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Manipulation des données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DFCA2ED-413B-4732-B822-09D5E79C4BBF}"/>
              </a:ext>
            </a:extLst>
          </p:cNvPr>
          <p:cNvSpPr/>
          <p:nvPr/>
        </p:nvSpPr>
        <p:spPr>
          <a:xfrm>
            <a:off x="6061832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Analyses / Visualisations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D6D1095-A1FF-4A3C-8E10-C86EC00BF97B}"/>
              </a:ext>
            </a:extLst>
          </p:cNvPr>
          <p:cNvSpPr/>
          <p:nvPr/>
        </p:nvSpPr>
        <p:spPr>
          <a:xfrm>
            <a:off x="8347359" y="1701937"/>
            <a:ext cx="1774923" cy="149307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latin typeface="Arial" panose="020B0604020202020204" pitchFamily="34" charset="0"/>
                <a:cs typeface="Arial" panose="020B0604020202020204" pitchFamily="34" charset="0"/>
              </a:rPr>
              <a:t>Valorisation / Publication</a:t>
            </a: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2FA31F-B63C-405F-BC04-16E664318FB0}"/>
              </a:ext>
            </a:extLst>
          </p:cNvPr>
          <p:cNvSpPr txBox="1"/>
          <p:nvPr/>
        </p:nvSpPr>
        <p:spPr>
          <a:xfrm>
            <a:off x="1501495" y="3285756"/>
            <a:ext cx="1753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Navigateurs Web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EE49E7F-CDD4-4016-89E4-D240AC56D38F}"/>
              </a:ext>
            </a:extLst>
          </p:cNvPr>
          <p:cNvSpPr txBox="1"/>
          <p:nvPr/>
        </p:nvSpPr>
        <p:spPr>
          <a:xfrm>
            <a:off x="4497696" y="32857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423D57-EC84-4A56-BDB4-606044342EC5}"/>
              </a:ext>
            </a:extLst>
          </p:cNvPr>
          <p:cNvSpPr txBox="1"/>
          <p:nvPr/>
        </p:nvSpPr>
        <p:spPr>
          <a:xfrm>
            <a:off x="6783222" y="32857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6471517-5DA0-4EA1-9CB8-CDDF9B331045}"/>
              </a:ext>
            </a:extLst>
          </p:cNvPr>
          <p:cNvSpPr txBox="1"/>
          <p:nvPr/>
        </p:nvSpPr>
        <p:spPr>
          <a:xfrm>
            <a:off x="9068749" y="32857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600" i="1">
                <a:solidFill>
                  <a:srgbClr val="157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1600" i="1">
              <a:solidFill>
                <a:srgbClr val="1573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F85CC85-5D7E-489A-AEF8-28662D228744}"/>
              </a:ext>
            </a:extLst>
          </p:cNvPr>
          <p:cNvSpPr txBox="1"/>
          <p:nvPr/>
        </p:nvSpPr>
        <p:spPr>
          <a:xfrm rot="16200000">
            <a:off x="9741941" y="3801659"/>
            <a:ext cx="20906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>
                <a:latin typeface="Arial" panose="020B0604020202020204" pitchFamily="34" charset="0"/>
                <a:cs typeface="Arial" panose="020B0604020202020204" pitchFamily="34" charset="0"/>
              </a:rPr>
              <a:t>D’après Giraud, Lambert (2014)</a:t>
            </a:r>
            <a:endParaRPr lang="en-US" sz="10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8C3E86-620B-4BBB-A220-E8F0C36B3165}"/>
              </a:ext>
            </a:extLst>
          </p:cNvPr>
          <p:cNvSpPr txBox="1"/>
          <p:nvPr/>
        </p:nvSpPr>
        <p:spPr>
          <a:xfrm>
            <a:off x="690771" y="5451543"/>
            <a:ext cx="946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fr-FR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Utilisation d’</a:t>
            </a:r>
            <a:r>
              <a:rPr lang="fr-FR" b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un seul outil </a:t>
            </a:r>
            <a:r>
              <a:rPr lang="fr-FR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pour effectuer l’intégralité de la chaine d’analyses de données</a:t>
            </a:r>
            <a:endParaRPr lang="en-US" i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</a:t>
            </a:r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ransparence et </a:t>
            </a:r>
            <a:r>
              <a:rPr lang="en-US" b="1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b="1" i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eproductibilité</a:t>
            </a:r>
            <a:r>
              <a:rPr lang="en-US" b="1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n-US" i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chaîne</a:t>
            </a:r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i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traitement</a:t>
            </a:r>
            <a:r>
              <a:rPr lang="en-US" i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3E66CEE-6D77-45D4-BCDD-21C03DF31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22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 CRAN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7F3CAD3-7B7F-474D-A2E6-438BC93E468B}"/>
              </a:ext>
            </a:extLst>
          </p:cNvPr>
          <p:cNvSpPr txBox="1"/>
          <p:nvPr/>
        </p:nvSpPr>
        <p:spPr>
          <a:xfrm>
            <a:off x="585860" y="1283242"/>
            <a:ext cx="11086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CRAN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réseau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serveurs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à travers le monde qui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stockent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des versions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identiques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à jour du code et de la documentation de R.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 y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retrouve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exemple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logiciel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R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des packages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déposés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par les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développeurs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la documentation sur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packages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CDA6001-2B3D-4E22-8167-E2A7474E2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630734"/>
            <a:ext cx="6155871" cy="2629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FBD6817A-AB56-4927-A6BF-76F1228E266D}"/>
              </a:ext>
            </a:extLst>
          </p:cNvPr>
          <p:cNvSpPr txBox="1"/>
          <p:nvPr/>
        </p:nvSpPr>
        <p:spPr>
          <a:xfrm>
            <a:off x="436206" y="5720913"/>
            <a:ext cx="1150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Depuis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RStudio, nous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allons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pouvoir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aller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chercher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” les packages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disponibles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sur le CRAN pour les installer.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43C591-ED91-4B8B-AD4B-B4E3740F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40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installe-t-on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A7F0E4-D775-4B1C-A654-97AF08AB6734}"/>
              </a:ext>
            </a:extLst>
          </p:cNvPr>
          <p:cNvSpPr txBox="1"/>
          <p:nvPr/>
        </p:nvSpPr>
        <p:spPr>
          <a:xfrm>
            <a:off x="2638162" y="1177153"/>
            <a:ext cx="691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b="1" baseline="30000"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 solution : Depuis la fenêtre de chargement des packages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BB242C6-2B82-41D7-AF5C-4DEDE608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0" y="2083755"/>
            <a:ext cx="5846462" cy="4083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97589A-C4AE-4502-9688-C6A84CFE9E7D}"/>
              </a:ext>
            </a:extLst>
          </p:cNvPr>
          <p:cNvSpPr/>
          <p:nvPr/>
        </p:nvSpPr>
        <p:spPr>
          <a:xfrm>
            <a:off x="419220" y="2269208"/>
            <a:ext cx="485191" cy="197811"/>
          </a:xfrm>
          <a:prstGeom prst="rect">
            <a:avLst/>
          </a:prstGeom>
          <a:noFill/>
          <a:ln w="28575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66B7956-C414-44F4-A8AF-30C741660206}"/>
              </a:ext>
            </a:extLst>
          </p:cNvPr>
          <p:cNvSpPr/>
          <p:nvPr/>
        </p:nvSpPr>
        <p:spPr>
          <a:xfrm>
            <a:off x="6765996" y="3643579"/>
            <a:ext cx="522515" cy="220841"/>
          </a:xfrm>
          <a:prstGeom prst="rightArrow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D8BB16-E671-4FD8-98FF-C784451D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51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8E26606-3BE1-4848-8719-3DAB9ACC0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0" y="2310079"/>
            <a:ext cx="36385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15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installe-t-on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A7F0E4-D775-4B1C-A654-97AF08AB6734}"/>
              </a:ext>
            </a:extLst>
          </p:cNvPr>
          <p:cNvSpPr txBox="1"/>
          <p:nvPr/>
        </p:nvSpPr>
        <p:spPr>
          <a:xfrm>
            <a:off x="4718424" y="182363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b="1" baseline="30000">
                <a:latin typeface="Arial" panose="020B0604020202020204" pitchFamily="34" charset="0"/>
                <a:cs typeface="Arial" panose="020B0604020202020204" pitchFamily="34" charset="0"/>
              </a:rPr>
              <a:t>nde</a:t>
            </a:r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 solution : En code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Est égal à 13">
            <a:extLst>
              <a:ext uri="{FF2B5EF4-FFF2-40B4-BE49-F238E27FC236}">
                <a16:creationId xmlns:a16="http://schemas.microsoft.com/office/drawing/2014/main" id="{407EFD9E-C4C2-4AE9-88EF-F7B3F1CEE24F}"/>
              </a:ext>
            </a:extLst>
          </p:cNvPr>
          <p:cNvSpPr/>
          <p:nvPr/>
        </p:nvSpPr>
        <p:spPr>
          <a:xfrm>
            <a:off x="5587068" y="3599069"/>
            <a:ext cx="914400" cy="914400"/>
          </a:xfrm>
          <a:prstGeom prst="mathEqual">
            <a:avLst>
              <a:gd name="adj1" fmla="val 13316"/>
              <a:gd name="adj2" fmla="val 9719"/>
            </a:avLst>
          </a:prstGeom>
          <a:solidFill>
            <a:srgbClr val="125D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5A6D055-2594-4DE3-8CB2-B69F17FE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52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AABAB312-AAF2-4EFA-BB68-0ABBE33C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52" y="2722784"/>
            <a:ext cx="7367632" cy="647704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C5D0BEE-B0BF-48C3-B273-B40A19CC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452" y="4689380"/>
            <a:ext cx="7367632" cy="348077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27645146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Quels sont les packages installés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1D74597-F306-4D60-BD08-426C93BAB5DB}"/>
              </a:ext>
            </a:extLst>
          </p:cNvPr>
          <p:cNvSpPr txBox="1"/>
          <p:nvPr/>
        </p:nvSpPr>
        <p:spPr>
          <a:xfrm>
            <a:off x="8461320" y="126112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En ligne de code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36DC7BE-CA21-4ED2-A23B-C4DB205D53E6}"/>
              </a:ext>
            </a:extLst>
          </p:cNvPr>
          <p:cNvSpPr txBox="1"/>
          <p:nvPr/>
        </p:nvSpPr>
        <p:spPr>
          <a:xfrm>
            <a:off x="830069" y="1261128"/>
            <a:ext cx="388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rial" panose="020B0604020202020204" pitchFamily="34" charset="0"/>
                <a:cs typeface="Arial" panose="020B0604020202020204" pitchFamily="34" charset="0"/>
              </a:rPr>
              <a:t>Depuis la fenêtre de chargement des packages 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2DDDFC0-9FB7-4CC6-9B70-50823E41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0" y="2006210"/>
            <a:ext cx="5487057" cy="383273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A1C8448-D6A0-42ED-9C6F-F66AFA0263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374" r="74592" b="4123"/>
          <a:stretch/>
        </p:blipFill>
        <p:spPr>
          <a:xfrm>
            <a:off x="6653221" y="2177363"/>
            <a:ext cx="5414863" cy="1828333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B6C2177-A32A-4787-9125-49A74A655B55}"/>
              </a:ext>
            </a:extLst>
          </p:cNvPr>
          <p:cNvCxnSpPr>
            <a:cxnSpLocks/>
          </p:cNvCxnSpPr>
          <p:nvPr/>
        </p:nvCxnSpPr>
        <p:spPr>
          <a:xfrm>
            <a:off x="6372810" y="1630460"/>
            <a:ext cx="0" cy="4544459"/>
          </a:xfrm>
          <a:prstGeom prst="line">
            <a:avLst/>
          </a:prstGeom>
          <a:ln w="19050">
            <a:solidFill>
              <a:srgbClr val="125D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4F4C538-7B41-461C-A089-941502352529}"/>
              </a:ext>
            </a:extLst>
          </p:cNvPr>
          <p:cNvSpPr/>
          <p:nvPr/>
        </p:nvSpPr>
        <p:spPr>
          <a:xfrm>
            <a:off x="428549" y="2481943"/>
            <a:ext cx="1045686" cy="3732244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79D585-CF8F-4641-BCE9-3E9E4A5BE913}"/>
              </a:ext>
            </a:extLst>
          </p:cNvPr>
          <p:cNvSpPr txBox="1"/>
          <p:nvPr/>
        </p:nvSpPr>
        <p:spPr>
          <a:xfrm>
            <a:off x="331163" y="5919328"/>
            <a:ext cx="1240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</a:t>
            </a:r>
            <a:endParaRPr lang="en-US" sz="14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176B7D-AFEC-4A15-856D-F323418D8CF0}"/>
              </a:ext>
            </a:extLst>
          </p:cNvPr>
          <p:cNvSpPr/>
          <p:nvPr/>
        </p:nvSpPr>
        <p:spPr>
          <a:xfrm>
            <a:off x="1761343" y="2481943"/>
            <a:ext cx="2362789" cy="3732244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0739F1-242F-4148-BBE1-6E11F18CDA55}"/>
              </a:ext>
            </a:extLst>
          </p:cNvPr>
          <p:cNvSpPr txBox="1"/>
          <p:nvPr/>
        </p:nvSpPr>
        <p:spPr>
          <a:xfrm>
            <a:off x="2191215" y="5890379"/>
            <a:ext cx="1503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14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586640-1BEF-4952-AD6D-8417D87DFA92}"/>
              </a:ext>
            </a:extLst>
          </p:cNvPr>
          <p:cNvSpPr/>
          <p:nvPr/>
        </p:nvSpPr>
        <p:spPr>
          <a:xfrm>
            <a:off x="4304856" y="2481943"/>
            <a:ext cx="1181874" cy="3732244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30EB978-ED72-4DA5-803B-0B5BB0611B12}"/>
              </a:ext>
            </a:extLst>
          </p:cNvPr>
          <p:cNvSpPr txBox="1"/>
          <p:nvPr/>
        </p:nvSpPr>
        <p:spPr>
          <a:xfrm>
            <a:off x="4355255" y="5890379"/>
            <a:ext cx="1075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en-US" sz="1400" b="1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0B7C6EF-9D82-4602-AC1A-14F25C95BFB3}"/>
              </a:ext>
            </a:extLst>
          </p:cNvPr>
          <p:cNvSpPr txBox="1"/>
          <p:nvPr/>
        </p:nvSpPr>
        <p:spPr>
          <a:xfrm>
            <a:off x="6694145" y="4657611"/>
            <a:ext cx="5100897" cy="1323439"/>
          </a:xfrm>
          <a:prstGeom prst="rect">
            <a:avLst/>
          </a:prstGeom>
          <a:solidFill>
            <a:srgbClr val="DCF8F1"/>
          </a:solidFill>
        </p:spPr>
        <p:txBody>
          <a:bodyPr wrap="square" rtlCol="0">
            <a:spAutoFit/>
          </a:bodyPr>
          <a:lstStyle/>
          <a:p>
            <a:r>
              <a:rPr lang="fr-FR" sz="1600">
                <a:latin typeface="Arial" panose="020B0604020202020204" pitchFamily="34" charset="0"/>
                <a:cs typeface="Arial" panose="020B0604020202020204" pitchFamily="34" charset="0"/>
              </a:rPr>
              <a:t>Pensez à mettre à jour vos packages régulièrement. Via le bouton Update de la fenêtre de chargement vous pouvez vérifier si des mises à jour sont disponibles. La mise à jour se fait de la même manière que l’installation.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E8440596-FEB6-4930-9B46-0910A766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6831" r="94780" b="31127"/>
          <a:stretch/>
        </p:blipFill>
        <p:spPr>
          <a:xfrm>
            <a:off x="7605427" y="1668082"/>
            <a:ext cx="3510450" cy="386243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1110FB-3801-4EA3-B91F-A7B7B0B8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9254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3" y="275698"/>
            <a:ext cx="10555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Installation et chargement : c’est quoi la différence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FC5F14-4B08-4EF3-9D02-0A25C3C0BF93}"/>
              </a:ext>
            </a:extLst>
          </p:cNvPr>
          <p:cNvSpPr txBox="1"/>
          <p:nvPr/>
        </p:nvSpPr>
        <p:spPr>
          <a:xfrm>
            <a:off x="384474" y="1209762"/>
            <a:ext cx="113195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’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quoi la difference entre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charger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Installer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télécharger le package sur internet, puis installation sur l’ordinateur (dans un dossier connu de 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Charger : indiquer à R le(s) package(s) que l’on souhaite utiliser dans la session en cours.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Il n’est pas nécessaire d’installer le package à chaque fois MAIS il est obligatoire de charger le package dès qu’on lance une nouvelle session de R (lorsque l’on ouvre le logiciel).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90CDF5-9A2C-4B09-87FD-5F27B0482D43}"/>
              </a:ext>
            </a:extLst>
          </p:cNvPr>
          <p:cNvSpPr txBox="1"/>
          <p:nvPr/>
        </p:nvSpPr>
        <p:spPr>
          <a:xfrm>
            <a:off x="309537" y="3909419"/>
            <a:ext cx="11319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Exemple : Nous avons installé le package « ggplot2 », ce package contient les fonctions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ggplot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et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geom_col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que l’on souhaite utiliser pour faire un graphique à partir du tableau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df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crée précédemment. Peut-on utiliser cette fonction ?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7D5791-3369-4C52-B25F-EDEC472A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324" y="5224082"/>
            <a:ext cx="4448175" cy="371475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739D1D2B-B58E-4EC2-BE44-9B7D22DB70B1}"/>
              </a:ext>
            </a:extLst>
          </p:cNvPr>
          <p:cNvSpPr txBox="1"/>
          <p:nvPr/>
        </p:nvSpPr>
        <p:spPr>
          <a:xfrm>
            <a:off x="5917819" y="5253061"/>
            <a:ext cx="46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NON il faut charger le package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D6F5DD-96E8-4410-B90A-42EDA742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923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charge-t-on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A611CB-5C6F-4107-9385-185854BE151D}"/>
              </a:ext>
            </a:extLst>
          </p:cNvPr>
          <p:cNvSpPr txBox="1"/>
          <p:nvPr/>
        </p:nvSpPr>
        <p:spPr>
          <a:xfrm>
            <a:off x="1297154" y="1181843"/>
            <a:ext cx="9918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fr-F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ère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solution : Depuis la fenêtre de chargement des packages </a:t>
            </a:r>
          </a:p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en cliquant sur la case à gauche (fortement déconseillé pour la reproductibilité du code)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3E09D2-8C36-4511-81A6-0263BB80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22" y="1978522"/>
            <a:ext cx="5877217" cy="40657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6E7CA3-66C1-43FC-B87C-7EE13F5E3693}"/>
              </a:ext>
            </a:extLst>
          </p:cNvPr>
          <p:cNvSpPr/>
          <p:nvPr/>
        </p:nvSpPr>
        <p:spPr>
          <a:xfrm>
            <a:off x="504921" y="3564294"/>
            <a:ext cx="297511" cy="186612"/>
          </a:xfrm>
          <a:prstGeom prst="rect">
            <a:avLst/>
          </a:prstGeom>
          <a:noFill/>
          <a:ln w="19050"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5E17819-6262-4B92-B6AF-E5EBE69C5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028" y="3276061"/>
            <a:ext cx="1623653" cy="488841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AC8E3D80-2F97-4C8C-B86C-A0736881C84D}"/>
              </a:ext>
            </a:extLst>
          </p:cNvPr>
          <p:cNvSpPr/>
          <p:nvPr/>
        </p:nvSpPr>
        <p:spPr>
          <a:xfrm>
            <a:off x="7111229" y="3410060"/>
            <a:ext cx="522515" cy="220841"/>
          </a:xfrm>
          <a:prstGeom prst="rightArrow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5A53B5D-B143-40AD-B490-6A96CC12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220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Comment charge-t-on un package 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A611CB-5C6F-4107-9385-185854BE151D}"/>
              </a:ext>
            </a:extLst>
          </p:cNvPr>
          <p:cNvSpPr txBox="1"/>
          <p:nvPr/>
        </p:nvSpPr>
        <p:spPr>
          <a:xfrm>
            <a:off x="4732458" y="1978418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solution : en code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2CC8712-6BFA-4D8B-86BE-18651FE0A347}"/>
              </a:ext>
            </a:extLst>
          </p:cNvPr>
          <p:cNvSpPr txBox="1"/>
          <p:nvPr/>
        </p:nvSpPr>
        <p:spPr>
          <a:xfrm>
            <a:off x="4738069" y="3821781"/>
            <a:ext cx="2710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</a:p>
          <a:p>
            <a:pPr algn="ctr"/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Pour plusieurs packages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E11AF50-481E-4A37-9AFE-F39685C8EBD6}"/>
              </a:ext>
            </a:extLst>
          </p:cNvPr>
          <p:cNvSpPr txBox="1"/>
          <p:nvPr/>
        </p:nvSpPr>
        <p:spPr>
          <a:xfrm>
            <a:off x="5494688" y="24115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Un par un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6F535C0-8E46-44B9-96FD-E1393476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E327CC-6587-4E99-A6A6-0AF519C6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581" y="2889894"/>
            <a:ext cx="2820277" cy="818384"/>
          </a:xfrm>
          <a:prstGeom prst="rect">
            <a:avLst/>
          </a:prstGeom>
          <a:ln w="28575">
            <a:solidFill>
              <a:srgbClr val="15735C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37C514A-BEF9-48EF-AB48-F14F8B165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814" y="4999746"/>
            <a:ext cx="8536371" cy="365125"/>
          </a:xfrm>
          <a:prstGeom prst="rect">
            <a:avLst/>
          </a:prstGeom>
          <a:ln w="28575">
            <a:solidFill>
              <a:srgbClr val="15735C"/>
            </a:solidFill>
          </a:ln>
        </p:spPr>
      </p:pic>
    </p:spTree>
    <p:extLst>
      <p:ext uri="{BB962C8B-B14F-4D97-AF65-F5344CB8AC3E}">
        <p14:creationId xmlns:p14="http://schemas.microsoft.com/office/powerpoint/2010/main" val="2494789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8931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Exemple : Utilisation d’un package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EE166D-8D6C-4DFF-9901-177A60A3FF98}"/>
              </a:ext>
            </a:extLst>
          </p:cNvPr>
          <p:cNvSpPr txBox="1"/>
          <p:nvPr/>
        </p:nvSpPr>
        <p:spPr>
          <a:xfrm>
            <a:off x="427945" y="1203541"/>
            <a:ext cx="11319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Sur l’exemple précédent, il était impossible d’utiliser les fonctions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ggplot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et </a:t>
            </a:r>
            <a:r>
              <a:rPr lang="fr-FR" i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geom_col</a:t>
            </a:r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() du package ggplot2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F82954-94BE-4AC8-B364-66A89D1F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3" y="1916963"/>
            <a:ext cx="4448175" cy="371475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164CD4-08F0-4FDF-AFEC-F916659BFE8A}"/>
              </a:ext>
            </a:extLst>
          </p:cNvPr>
          <p:cNvSpPr txBox="1"/>
          <p:nvPr/>
        </p:nvSpPr>
        <p:spPr>
          <a:xfrm>
            <a:off x="5451288" y="1916963"/>
            <a:ext cx="46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Erreur précédente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816DB2D-3496-4A51-A3C7-1CC92A31B684}"/>
              </a:ext>
            </a:extLst>
          </p:cNvPr>
          <p:cNvSpPr txBox="1"/>
          <p:nvPr/>
        </p:nvSpPr>
        <p:spPr>
          <a:xfrm>
            <a:off x="384474" y="2942145"/>
            <a:ext cx="11319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Après chargement, le code s’exécute sans erreur :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115EC02-33FC-4566-ADF8-7973CDC5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12" y="3927535"/>
            <a:ext cx="4067175" cy="742950"/>
          </a:xfrm>
          <a:prstGeom prst="rect">
            <a:avLst/>
          </a:prstGeom>
          <a:ln w="19050">
            <a:solidFill>
              <a:srgbClr val="125D4A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9EFCF29-549B-429C-9D20-7839D5D4887D}"/>
              </a:ext>
            </a:extLst>
          </p:cNvPr>
          <p:cNvSpPr txBox="1"/>
          <p:nvPr/>
        </p:nvSpPr>
        <p:spPr>
          <a:xfrm>
            <a:off x="4977688" y="4080616"/>
            <a:ext cx="465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Résultat du code :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A2E1D8F-23EF-4F90-B535-BE115BECC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719" y="3261382"/>
            <a:ext cx="4000687" cy="278288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B9F231-0CDC-4C9D-8964-BD69998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133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1057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Trouver de l’aide pour utiliser un package : le CRAN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ABA44DD-1493-4285-BEC6-6B21CFE3C2C6}"/>
              </a:ext>
            </a:extLst>
          </p:cNvPr>
          <p:cNvSpPr txBox="1"/>
          <p:nvPr/>
        </p:nvSpPr>
        <p:spPr>
          <a:xfrm>
            <a:off x="403613" y="1369904"/>
            <a:ext cx="587711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 le CRAN 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possible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trouver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documentation complete du package.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exemple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Pour ggplot2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https://cran.r-project.org/web/packages/ggplot2/ggplot2.pdf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Pour cartography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https://cran.r-project.org/web/packages/cartography/cartography.pdf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Sur le forum Stack Overflow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https://stackoverflow.com/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trouver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l’aide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fonction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precise il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possible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le package chargé):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Via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ligne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code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d’utiliser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fenêtre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“Help” dans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Rstudio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Un bon package </a:t>
            </a:r>
            <a:r>
              <a:rPr lang="en-US" b="1" dirty="0" err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est</a:t>
            </a:r>
            <a:r>
              <a:rPr lang="en-US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un package </a:t>
            </a:r>
            <a:r>
              <a:rPr lang="en-US" b="1" dirty="0" err="1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documenté</a:t>
            </a:r>
            <a:r>
              <a:rPr lang="en-US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321443-DC8A-406C-A71F-9BC56A5A1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6827" y="2176690"/>
            <a:ext cx="5534198" cy="386757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25118-C7D9-4ACE-9D6B-600F8A13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897707-44FE-4ECF-8D40-A80777736F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1925" y="5010114"/>
            <a:ext cx="819150" cy="228600"/>
          </a:xfrm>
          <a:prstGeom prst="rect">
            <a:avLst/>
          </a:prstGeom>
          <a:ln w="28575">
            <a:solidFill>
              <a:srgbClr val="125D4A"/>
            </a:solidFill>
          </a:ln>
        </p:spPr>
      </p:pic>
    </p:spTree>
    <p:extLst>
      <p:ext uri="{BB962C8B-B14F-4D97-AF65-F5344CB8AC3E}">
        <p14:creationId xmlns:p14="http://schemas.microsoft.com/office/powerpoint/2010/main" val="3936245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839D371-2FD7-4712-BE6B-BF80CEF4C3A3}"/>
              </a:ext>
            </a:extLst>
          </p:cNvPr>
          <p:cNvSpPr txBox="1"/>
          <p:nvPr/>
        </p:nvSpPr>
        <p:spPr>
          <a:xfrm>
            <a:off x="212494" y="275698"/>
            <a:ext cx="1057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Trouver de l’aide pour utiliser un package : les </a:t>
            </a:r>
            <a:r>
              <a:rPr lang="fr-FR" sz="2800" b="1" err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cheat</a:t>
            </a:r>
            <a:r>
              <a:rPr lang="fr-FR" sz="2800" b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 </a:t>
            </a:r>
            <a:r>
              <a:rPr lang="fr-FR" sz="2800" b="1" err="1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sheets</a:t>
            </a:r>
            <a:endParaRPr lang="fr-FR" sz="2800" b="1">
              <a:solidFill>
                <a:srgbClr val="125D4A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78D9CC-3BD3-40EF-A9EA-C35239BA7FF3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4FC9D9-1373-4E2F-96A2-22E1545F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89" y="2287814"/>
            <a:ext cx="5179752" cy="399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FF516718-9CA7-4587-A0B0-FF01C8E50DE5}"/>
              </a:ext>
            </a:extLst>
          </p:cNvPr>
          <p:cNvSpPr txBox="1"/>
          <p:nvPr/>
        </p:nvSpPr>
        <p:spPr>
          <a:xfrm>
            <a:off x="511920" y="1344187"/>
            <a:ext cx="10806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Les </a:t>
            </a:r>
            <a:r>
              <a:rPr lang="fr-FR" i="1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cheat</a:t>
            </a:r>
            <a:r>
              <a:rPr lang="fr-FR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fr-FR" i="1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sheets</a:t>
            </a:r>
            <a:r>
              <a:rPr lang="fr-FR" i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  </a:t>
            </a:r>
            <a:r>
              <a:rPr lang="fr-FR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ou feuilles de triche offrent une synthèse des fonctions disponibles dans un package.</a:t>
            </a:r>
            <a:endParaRPr lang="fr-FR" i="1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626998E-4A38-44C3-AD29-7A8B20A9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59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8A1E60-A98D-47B9-B558-73EA70D0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197" y="2198255"/>
            <a:ext cx="5263429" cy="4066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99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B4E0AE-16E7-467F-9525-DBFDB25DAE87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74D78F-4A6A-4CF1-BCBE-FA0953D8DB58}"/>
              </a:ext>
            </a:extLst>
          </p:cNvPr>
          <p:cNvSpPr txBox="1"/>
          <p:nvPr/>
        </p:nvSpPr>
        <p:spPr>
          <a:xfrm>
            <a:off x="208098" y="204790"/>
            <a:ext cx="118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Exemple : Production de diaporamas à partir de questionnaires </a:t>
            </a:r>
          </a:p>
          <a:p>
            <a:endParaRPr lang="fr-FR" sz="2800" b="1" dirty="0">
              <a:solidFill>
                <a:srgbClr val="125D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A70176D-0219-49D3-86EE-DAC2C5C2B11B}"/>
              </a:ext>
            </a:extLst>
          </p:cNvPr>
          <p:cNvSpPr/>
          <p:nvPr/>
        </p:nvSpPr>
        <p:spPr>
          <a:xfrm rot="5400000">
            <a:off x="184311" y="4241134"/>
            <a:ext cx="3837393" cy="430983"/>
          </a:xfrm>
          <a:prstGeom prst="rightArrow">
            <a:avLst/>
          </a:prstGeom>
          <a:solidFill>
            <a:srgbClr val="A6ECD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9D6BAE-67D4-43DD-B130-5E3FD0BD3229}"/>
              </a:ext>
            </a:extLst>
          </p:cNvPr>
          <p:cNvSpPr/>
          <p:nvPr/>
        </p:nvSpPr>
        <p:spPr>
          <a:xfrm>
            <a:off x="548418" y="2664546"/>
            <a:ext cx="3109181" cy="51062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Import des résultats du questionnaire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3C92378-D793-40E9-B4B9-7032181D72AE}"/>
              </a:ext>
            </a:extLst>
          </p:cNvPr>
          <p:cNvSpPr/>
          <p:nvPr/>
        </p:nvSpPr>
        <p:spPr>
          <a:xfrm>
            <a:off x="534070" y="3537048"/>
            <a:ext cx="3109181" cy="51062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Nettoyage des tableaux + Manipulation des données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0ADDC49-4746-4928-A99C-257981627F9E}"/>
              </a:ext>
            </a:extLst>
          </p:cNvPr>
          <p:cNvSpPr/>
          <p:nvPr/>
        </p:nvSpPr>
        <p:spPr>
          <a:xfrm>
            <a:off x="548421" y="5406915"/>
            <a:ext cx="3109181" cy="531353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Production de diaporama finalisé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A438B70-9CA3-4084-AACE-5EF1A775446E}"/>
              </a:ext>
            </a:extLst>
          </p:cNvPr>
          <p:cNvSpPr/>
          <p:nvPr/>
        </p:nvSpPr>
        <p:spPr>
          <a:xfrm>
            <a:off x="548420" y="4409550"/>
            <a:ext cx="3109181" cy="679686"/>
          </a:xfrm>
          <a:prstGeom prst="roundRect">
            <a:avLst/>
          </a:prstGeom>
          <a:solidFill>
            <a:srgbClr val="157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Sélection des indicateurs et des représentations (</a:t>
            </a:r>
            <a:r>
              <a:rPr lang="fr-FR" sz="1400" b="1" err="1">
                <a:latin typeface="Arial" panose="020B0604020202020204" pitchFamily="34" charset="0"/>
                <a:cs typeface="Arial" panose="020B0604020202020204" pitchFamily="34" charset="0"/>
              </a:rPr>
              <a:t>carto</a:t>
            </a:r>
            <a:r>
              <a:rPr lang="fr-FR" sz="1400" b="1">
                <a:latin typeface="Arial" panose="020B0604020202020204" pitchFamily="34" charset="0"/>
                <a:cs typeface="Arial" panose="020B0604020202020204" pitchFamily="34" charset="0"/>
              </a:rPr>
              <a:t>)graphiques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B94634C-4B7D-44DA-BE5A-2EAEF28A9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"/>
          <a:stretch/>
        </p:blipFill>
        <p:spPr>
          <a:xfrm>
            <a:off x="4602971" y="1549608"/>
            <a:ext cx="3143861" cy="219790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5CE2916-B795-43D7-87F2-F4A336864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322" y="3959214"/>
            <a:ext cx="3205510" cy="22601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5AC3340-15D0-4EA0-A33C-93AC517B38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90" t="1227" r="1949" b="1410"/>
          <a:stretch/>
        </p:blipFill>
        <p:spPr>
          <a:xfrm>
            <a:off x="8144239" y="1549608"/>
            <a:ext cx="3143861" cy="22269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1444515-5E89-465D-ADA5-A0B2FFE99685}"/>
              </a:ext>
            </a:extLst>
          </p:cNvPr>
          <p:cNvSpPr txBox="1"/>
          <p:nvPr/>
        </p:nvSpPr>
        <p:spPr>
          <a:xfrm>
            <a:off x="5208107" y="1062638"/>
            <a:ext cx="6173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Extraits de slides obtenus pour l’une des structures (sur 50 slides)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1B1F11-C7CE-4894-A29D-0BEA285B3270}"/>
              </a:ext>
            </a:extLst>
          </p:cNvPr>
          <p:cNvSpPr txBox="1"/>
          <p:nvPr/>
        </p:nvSpPr>
        <p:spPr>
          <a:xfrm>
            <a:off x="8211295" y="3959214"/>
            <a:ext cx="3205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Pourquoi utiliser R dans cet exemple?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Lisibilité du traitement </a:t>
            </a:r>
            <a:r>
              <a:rPr lang="fr-FR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Effectuer la chaîne de traitement de l’import des données au diaporama dans un seul outil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Gain de temps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Production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automatisée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d’un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diaporama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général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et un par structure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soit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30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diaporamas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B86A14-A75B-484C-994A-FCA058C93D65}"/>
              </a:ext>
            </a:extLst>
          </p:cNvPr>
          <p:cNvSpPr txBox="1"/>
          <p:nvPr/>
        </p:nvSpPr>
        <p:spPr>
          <a:xfrm>
            <a:off x="365526" y="1061040"/>
            <a:ext cx="4235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Contexte : La conférence des financeurs de la prévention de la perte d'autonomie (CFPPA) réalise, tous les ans, un questionnaire auprès des bénéficiaires des structures qu’elle finance.</a:t>
            </a:r>
          </a:p>
          <a:p>
            <a:r>
              <a:rPr lang="fr-FR" sz="1300" i="1" dirty="0">
                <a:latin typeface="Arial" panose="020B0604020202020204" pitchFamily="34" charset="0"/>
                <a:cs typeface="Arial" panose="020B0604020202020204" pitchFamily="34" charset="0"/>
              </a:rPr>
              <a:t>Objectif : Produire une synthèse générale des résultats du questionnaire et une par structure tous les ans.</a:t>
            </a:r>
            <a:endParaRPr lang="en-US" sz="13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54B682C-324A-4CB3-AA71-083DB2A18DDE}"/>
              </a:ext>
            </a:extLst>
          </p:cNvPr>
          <p:cNvSpPr txBox="1"/>
          <p:nvPr/>
        </p:nvSpPr>
        <p:spPr>
          <a:xfrm rot="16200000">
            <a:off x="10639991" y="2955644"/>
            <a:ext cx="1553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i="1">
                <a:latin typeface="Arial" panose="020B0604020202020204" pitchFamily="34" charset="0"/>
                <a:cs typeface="Arial" panose="020B0604020202020204" pitchFamily="34" charset="0"/>
              </a:rPr>
              <a:t>Source : AGATE, 2021</a:t>
            </a:r>
            <a:endParaRPr lang="en-US" sz="105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B726852B-3A80-48FA-B8B9-D30A1D85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936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925846" y="2967335"/>
            <a:ext cx="2340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125D4A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Bonus</a:t>
            </a:r>
            <a:endParaRPr lang="en-US" sz="5400" b="1" dirty="0">
              <a:solidFill>
                <a:srgbClr val="125D4A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65A1BE-F795-4482-81A4-5DC7BB64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748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2190848-BDD6-4413-BD54-7354AA1C0E28}"/>
              </a:ext>
            </a:extLst>
          </p:cNvPr>
          <p:cNvSpPr txBox="1"/>
          <p:nvPr/>
        </p:nvSpPr>
        <p:spPr>
          <a:xfrm>
            <a:off x="584019" y="1555535"/>
            <a:ext cx="5341308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sa version R installée :</a:t>
            </a:r>
          </a:p>
          <a:p>
            <a:endParaRPr lang="fr-FR">
              <a:latin typeface="Arial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À l’ouverture de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dans la console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Avec la commande </a:t>
            </a:r>
            <a:r>
              <a:rPr lang="fr-FR" err="1">
                <a:latin typeface="Arial"/>
                <a:cs typeface="Arial"/>
              </a:rPr>
              <a:t>R.version</a:t>
            </a:r>
            <a:r>
              <a:rPr lang="fr-FR">
                <a:latin typeface="Arial"/>
                <a:cs typeface="Arial"/>
              </a:rPr>
              <a:t>()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Clic bouton : Tools&gt;General&gt;Basic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1D3C6D9-D047-4778-A171-5E12A4C3AD2F}"/>
              </a:ext>
            </a:extLst>
          </p:cNvPr>
          <p:cNvSpPr txBox="1"/>
          <p:nvPr/>
        </p:nvSpPr>
        <p:spPr>
          <a:xfrm>
            <a:off x="584019" y="3537164"/>
            <a:ext cx="572313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sa version </a:t>
            </a:r>
            <a:r>
              <a:rPr lang="fr-FR" err="1">
                <a:latin typeface="Arial"/>
                <a:cs typeface="Arial"/>
              </a:rPr>
              <a:t>Rstudio</a:t>
            </a:r>
            <a:r>
              <a:rPr lang="fr-FR">
                <a:latin typeface="Arial"/>
                <a:cs typeface="Arial"/>
              </a:rPr>
              <a:t> installée :</a:t>
            </a:r>
            <a:endParaRPr lang="fr-FR">
              <a:cs typeface="Calibri" panose="020F0502020204030204"/>
            </a:endParaRPr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Avec la commande </a:t>
            </a:r>
            <a:r>
              <a:rPr lang="fr-FR" err="1">
                <a:latin typeface="Arial"/>
                <a:cs typeface="Arial"/>
              </a:rPr>
              <a:t>rstudioapi</a:t>
            </a:r>
            <a:r>
              <a:rPr lang="fr-FR">
                <a:latin typeface="Arial"/>
                <a:cs typeface="Arial"/>
              </a:rPr>
              <a:t>::</a:t>
            </a:r>
            <a:r>
              <a:rPr lang="fr-FR" err="1">
                <a:latin typeface="Arial"/>
                <a:cs typeface="Arial"/>
              </a:rPr>
              <a:t>versionInfo</a:t>
            </a:r>
            <a:r>
              <a:rPr lang="fr-FR">
                <a:latin typeface="Arial"/>
                <a:cs typeface="Arial"/>
              </a:rPr>
              <a:t>()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Clic bouton : Help&gt;About </a:t>
            </a:r>
            <a:r>
              <a:rPr lang="fr-FR" err="1">
                <a:latin typeface="Arial"/>
                <a:cs typeface="Arial"/>
              </a:rPr>
              <a:t>RStudio</a:t>
            </a:r>
            <a:endParaRPr lang="fr-FR">
              <a:latin typeface="Arial"/>
              <a:cs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19CE315-4ECA-43D9-A217-0BAF41735409}"/>
              </a:ext>
            </a:extLst>
          </p:cNvPr>
          <p:cNvSpPr txBox="1"/>
          <p:nvPr/>
        </p:nvSpPr>
        <p:spPr>
          <a:xfrm>
            <a:off x="6386236" y="1554662"/>
            <a:ext cx="5405966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les versions de packages installées :</a:t>
            </a:r>
            <a:endParaRPr lang="fr-FR"/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Dans le volet en bas à droite, onglet Packages</a:t>
            </a: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Clic bouton : Tools&gt;Check for Packages Updates…</a:t>
            </a:r>
            <a:endParaRPr lang="fr-FR">
              <a:latin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latin typeface="Arial"/>
                <a:cs typeface="Arial"/>
              </a:rPr>
              <a:t>Avec la commande </a:t>
            </a:r>
            <a:r>
              <a:rPr lang="fr-FR" err="1">
                <a:ea typeface="+mn-lt"/>
                <a:cs typeface="+mn-lt"/>
              </a:rPr>
              <a:t>installed.packages</a:t>
            </a:r>
            <a:r>
              <a:rPr lang="fr-FR">
                <a:ea typeface="+mn-lt"/>
                <a:cs typeface="+mn-lt"/>
              </a:rPr>
              <a:t>()</a:t>
            </a:r>
            <a:endParaRPr lang="fr-FR">
              <a:latin typeface="Arial"/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3930EDD-6717-42EA-AFF1-FD0B8B9BFEED}"/>
              </a:ext>
            </a:extLst>
          </p:cNvPr>
          <p:cNvSpPr txBox="1"/>
          <p:nvPr/>
        </p:nvSpPr>
        <p:spPr>
          <a:xfrm>
            <a:off x="583394" y="5278150"/>
            <a:ext cx="480003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Arial"/>
              </a:rPr>
              <a:t>Connaître les versions R et packages chargées dans sa session :</a:t>
            </a:r>
            <a:endParaRPr lang="fr-FR"/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fr-FR" err="1">
                <a:latin typeface="Arial"/>
                <a:cs typeface="Arial"/>
              </a:rPr>
              <a:t>sessionInfo</a:t>
            </a:r>
            <a:r>
              <a:rPr lang="fr-FR">
                <a:latin typeface="Arial"/>
                <a:cs typeface="Arial"/>
              </a:rPr>
              <a:t>()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AF7EEFD5-A8F9-5DA8-DB95-F441FE2F7066}"/>
              </a:ext>
            </a:extLst>
          </p:cNvPr>
          <p:cNvSpPr txBox="1"/>
          <p:nvPr/>
        </p:nvSpPr>
        <p:spPr>
          <a:xfrm>
            <a:off x="196310" y="132149"/>
            <a:ext cx="88184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Obtenir des informations sur les versions utilisées</a:t>
            </a:r>
            <a:endParaRPr lang="fr-FR" dirty="0">
              <a:solidFill>
                <a:srgbClr val="125D4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F9D3840-EC5A-5AB0-7645-B0DD19D5E181}"/>
              </a:ext>
            </a:extLst>
          </p:cNvPr>
          <p:cNvSpPr txBox="1"/>
          <p:nvPr/>
        </p:nvSpPr>
        <p:spPr>
          <a:xfrm>
            <a:off x="6389782" y="4305758"/>
            <a:ext cx="52330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fr-FR">
                <a:latin typeface="Arial"/>
                <a:cs typeface="Calibri"/>
              </a:rPr>
              <a:t>Guide de mise à jour de R et de </a:t>
            </a:r>
            <a:r>
              <a:rPr lang="fr-FR" err="1">
                <a:latin typeface="Arial"/>
                <a:cs typeface="Calibri"/>
              </a:rPr>
              <a:t>RStudio</a:t>
            </a:r>
            <a:r>
              <a:rPr lang="fr-FR">
                <a:latin typeface="Arial"/>
                <a:cs typeface="Calibri"/>
              </a:rPr>
              <a:t> :</a:t>
            </a:r>
          </a:p>
          <a:p>
            <a:pPr marL="285750" indent="-285750">
              <a:buFont typeface="Wingdings"/>
              <a:buChar char="v"/>
            </a:pPr>
            <a:endParaRPr lang="fr-FR">
              <a:latin typeface="Arial"/>
              <a:cs typeface="Calibri"/>
            </a:endParaRPr>
          </a:p>
          <a:p>
            <a:pPr marL="742950" lvl="1" indent="-285750">
              <a:buFont typeface="Wingdings"/>
              <a:buChar char="Ø"/>
            </a:pPr>
            <a:r>
              <a:rPr lang="fr-FR">
                <a:ea typeface="+mn-lt"/>
                <a:cs typeface="+mn-lt"/>
              </a:rPr>
              <a:t>https://delladata.fr/tutoriel-mise-a-jour-de-r/</a:t>
            </a:r>
            <a:endParaRPr lang="fr-FR">
              <a:latin typeface="Arial"/>
              <a:cs typeface="Calibri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86B5A5-B478-4E5A-9683-F53A983B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9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F05BF405-3766-4828-BBF5-F27ED1538A96}"/>
              </a:ext>
            </a:extLst>
          </p:cNvPr>
          <p:cNvSpPr txBox="1"/>
          <p:nvPr/>
        </p:nvSpPr>
        <p:spPr>
          <a:xfrm>
            <a:off x="4711749" y="865677"/>
            <a:ext cx="4469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Qu’est-ce qu’on peut faire avec R ?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74340B5-7AC5-4299-9317-1D7F724A5844}"/>
              </a:ext>
            </a:extLst>
          </p:cNvPr>
          <p:cNvSpPr txBox="1"/>
          <p:nvPr/>
        </p:nvSpPr>
        <p:spPr>
          <a:xfrm>
            <a:off x="4711749" y="1969548"/>
            <a:ext cx="492314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 et </a:t>
            </a:r>
            <a:r>
              <a:rPr lang="fr-FR" sz="2000" b="1" dirty="0" err="1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RStudio</a:t>
            </a:r>
            <a:r>
              <a:rPr lang="fr-FR" sz="2000" b="1" dirty="0">
                <a:solidFill>
                  <a:srgbClr val="15735C"/>
                </a:solidFill>
                <a:latin typeface="Arial"/>
                <a:ea typeface="Source Code Pro"/>
                <a:cs typeface="Arial"/>
              </a:rPr>
              <a:t> : c’est quoi la différence ?</a:t>
            </a:r>
            <a:endParaRPr lang="en-US" sz="2000" b="1" dirty="0">
              <a:solidFill>
                <a:srgbClr val="15735C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7BA7CD-D2FA-4A04-8338-C5682385A1A7}"/>
              </a:ext>
            </a:extLst>
          </p:cNvPr>
          <p:cNvSpPr txBox="1"/>
          <p:nvPr/>
        </p:nvSpPr>
        <p:spPr>
          <a:xfrm>
            <a:off x="4711749" y="3073419"/>
            <a:ext cx="34724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Créer un projet et un script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61B5FF-0BE1-4AE2-AD4C-CBF93E1496BB}"/>
              </a:ext>
            </a:extLst>
          </p:cNvPr>
          <p:cNvSpPr txBox="1"/>
          <p:nvPr/>
        </p:nvSpPr>
        <p:spPr>
          <a:xfrm>
            <a:off x="4711749" y="4177290"/>
            <a:ext cx="7103227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/>
                <a:ea typeface="Source Code Pro"/>
                <a:cs typeface="Arial"/>
              </a:rPr>
              <a:t>Manipuler des objets : assignation, indexation, fonctions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2EC9829-C763-416B-B289-B89674079BAA}"/>
              </a:ext>
            </a:extLst>
          </p:cNvPr>
          <p:cNvSpPr txBox="1"/>
          <p:nvPr/>
        </p:nvSpPr>
        <p:spPr>
          <a:xfrm>
            <a:off x="4711749" y="5281160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Les packages</a:t>
            </a:r>
            <a:endParaRPr lang="en-US" sz="2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EE18975-FEA1-4D10-8AB6-B539E05473E6}"/>
              </a:ext>
            </a:extLst>
          </p:cNvPr>
          <p:cNvCxnSpPr>
            <a:cxnSpLocks/>
          </p:cNvCxnSpPr>
          <p:nvPr/>
        </p:nvCxnSpPr>
        <p:spPr>
          <a:xfrm>
            <a:off x="4282038" y="975560"/>
            <a:ext cx="0" cy="4594816"/>
          </a:xfrm>
          <a:prstGeom prst="line">
            <a:avLst/>
          </a:prstGeom>
          <a:ln w="38100">
            <a:solidFill>
              <a:srgbClr val="1573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6816C06-8B2B-4880-8AB3-49B439810C54}"/>
              </a:ext>
            </a:extLst>
          </p:cNvPr>
          <p:cNvSpPr txBox="1"/>
          <p:nvPr/>
        </p:nvSpPr>
        <p:spPr>
          <a:xfrm>
            <a:off x="578123" y="2620876"/>
            <a:ext cx="3321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>
                <a:solidFill>
                  <a:srgbClr val="15735C"/>
                </a:solidFill>
                <a:latin typeface="Arial" panose="020B0604020202020204" pitchFamily="34" charset="0"/>
                <a:ea typeface="Source Code Pro" panose="020B0509030403020204" pitchFamily="49" charset="0"/>
                <a:cs typeface="Arial" panose="020B0604020202020204" pitchFamily="34" charset="0"/>
              </a:rPr>
              <a:t>Programme</a:t>
            </a:r>
            <a:endParaRPr lang="en-US" sz="4400" b="1">
              <a:solidFill>
                <a:srgbClr val="15735C"/>
              </a:solidFill>
              <a:latin typeface="Arial" panose="020B0604020202020204" pitchFamily="34" charset="0"/>
              <a:ea typeface="Source Code Pro" panose="020B0509030403020204" pitchFamily="49" charset="0"/>
              <a:cs typeface="Arial" panose="020B0604020202020204" pitchFamily="34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BBA90E6-A852-47F9-8717-6E26C7D38D72}"/>
              </a:ext>
            </a:extLst>
          </p:cNvPr>
          <p:cNvSpPr/>
          <p:nvPr/>
        </p:nvSpPr>
        <p:spPr>
          <a:xfrm>
            <a:off x="4191724" y="975560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4968B83-0213-49E2-B7EE-64B06F47C02F}"/>
              </a:ext>
            </a:extLst>
          </p:cNvPr>
          <p:cNvSpPr/>
          <p:nvPr/>
        </p:nvSpPr>
        <p:spPr>
          <a:xfrm>
            <a:off x="4191724" y="2084333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57C1FD2-3ACD-46F5-992C-6941F2AC15DE}"/>
              </a:ext>
            </a:extLst>
          </p:cNvPr>
          <p:cNvSpPr/>
          <p:nvPr/>
        </p:nvSpPr>
        <p:spPr>
          <a:xfrm>
            <a:off x="4191724" y="3193106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52474FF1-57BE-4D2E-9142-F917912EC365}"/>
              </a:ext>
            </a:extLst>
          </p:cNvPr>
          <p:cNvSpPr/>
          <p:nvPr/>
        </p:nvSpPr>
        <p:spPr>
          <a:xfrm>
            <a:off x="4191724" y="4301879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5C5B3F9-82CC-449D-A703-04FDC81F84E4}"/>
              </a:ext>
            </a:extLst>
          </p:cNvPr>
          <p:cNvSpPr/>
          <p:nvPr/>
        </p:nvSpPr>
        <p:spPr>
          <a:xfrm>
            <a:off x="4191724" y="5410651"/>
            <a:ext cx="180628" cy="180628"/>
          </a:xfrm>
          <a:prstGeom prst="ellipse">
            <a:avLst/>
          </a:prstGeom>
          <a:solidFill>
            <a:schemeClr val="bg1"/>
          </a:solidFill>
          <a:ln w="28575">
            <a:solidFill>
              <a:srgbClr val="157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D7023B-804F-433E-9FCF-703F8FAF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63EC8-413D-449F-AA35-5A4EDC194B8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93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734F7A-D172-4709-904B-9C9A48A33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73" y="1852790"/>
            <a:ext cx="2977148" cy="23082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D28136-CD15-4729-8174-4BFCE836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59" y="1852790"/>
            <a:ext cx="4778118" cy="272591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B1681BD-B791-4184-AB63-52B1B737E229}"/>
              </a:ext>
            </a:extLst>
          </p:cNvPr>
          <p:cNvSpPr txBox="1"/>
          <p:nvPr/>
        </p:nvSpPr>
        <p:spPr>
          <a:xfrm>
            <a:off x="1498201" y="4490800"/>
            <a:ext cx="2977148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>
                <a:latin typeface="Arial"/>
                <a:ea typeface="Source Code Pro"/>
                <a:cs typeface="Arial"/>
              </a:rPr>
              <a:t>Langage-programme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464CC3A-DAEA-4E78-BB40-165F542CAD1A}"/>
              </a:ext>
            </a:extLst>
          </p:cNvPr>
          <p:cNvSpPr txBox="1"/>
          <p:nvPr/>
        </p:nvSpPr>
        <p:spPr>
          <a:xfrm>
            <a:off x="7655976" y="4490800"/>
            <a:ext cx="321839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>
                <a:latin typeface="Arial"/>
                <a:ea typeface="Source Code Pro"/>
                <a:cs typeface="Arial"/>
              </a:rPr>
              <a:t>Interface graphique </a:t>
            </a:r>
            <a:endParaRPr lang="fr-FR" sz="2000">
              <a:latin typeface="Arial"/>
              <a:ea typeface="Source Code Pro" panose="020B0509030403020204" pitchFamily="49" charset="0"/>
              <a:cs typeface="Arial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04D2ED-D4B9-4C76-9A76-549050DDCAB3}"/>
              </a:ext>
            </a:extLst>
          </p:cNvPr>
          <p:cNvSpPr txBox="1"/>
          <p:nvPr/>
        </p:nvSpPr>
        <p:spPr>
          <a:xfrm>
            <a:off x="232367" y="177745"/>
            <a:ext cx="356540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 n'est pas </a:t>
            </a:r>
            <a:r>
              <a:rPr lang="fr-FR" sz="2800" b="1" dirty="0" err="1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RStudio</a:t>
            </a:r>
            <a:endParaRPr lang="en-US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8B8043-966F-C9B0-B582-BC259DEB8B8B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Non égal 11">
            <a:extLst>
              <a:ext uri="{FF2B5EF4-FFF2-40B4-BE49-F238E27FC236}">
                <a16:creationId xmlns:a16="http://schemas.microsoft.com/office/drawing/2014/main" id="{2F09EE2D-869B-EE03-0086-0923088E4639}"/>
              </a:ext>
            </a:extLst>
          </p:cNvPr>
          <p:cNvSpPr/>
          <p:nvPr/>
        </p:nvSpPr>
        <p:spPr>
          <a:xfrm>
            <a:off x="4805178" y="2827377"/>
            <a:ext cx="1393795" cy="772358"/>
          </a:xfrm>
          <a:prstGeom prst="mathNotEqual">
            <a:avLst/>
          </a:prstGeom>
          <a:solidFill>
            <a:srgbClr val="125D4A"/>
          </a:solidFill>
          <a:ln>
            <a:solidFill>
              <a:srgbClr val="FFE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125D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3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CD5D16-707C-4139-959F-A245536F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A73-6917-45D9-B21A-2FB517C6F0A2}" type="slidenum">
              <a:rPr lang="en-US" smtClean="0"/>
              <a:t>9</a:t>
            </a:fld>
            <a:endParaRPr lang="en-US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F1A5ADF-0BE1-431D-8832-51B13CD0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5" y="2332406"/>
            <a:ext cx="3168135" cy="2456325"/>
          </a:xfrm>
          <a:prstGeom prst="rect">
            <a:avLst/>
          </a:prstGeom>
        </p:spPr>
      </p:pic>
      <p:sp>
        <p:nvSpPr>
          <p:cNvPr id="13" name="ZoneTexte 2">
            <a:extLst>
              <a:ext uri="{FF2B5EF4-FFF2-40B4-BE49-F238E27FC236}">
                <a16:creationId xmlns:a16="http://schemas.microsoft.com/office/drawing/2014/main" id="{57610818-436B-488C-A729-6B5A7AE1F9A4}"/>
              </a:ext>
            </a:extLst>
          </p:cNvPr>
          <p:cNvSpPr txBox="1"/>
          <p:nvPr/>
        </p:nvSpPr>
        <p:spPr>
          <a:xfrm>
            <a:off x="5847455" y="2203408"/>
            <a:ext cx="5962194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5050102010706020507" pitchFamily="18" charset="2"/>
              <a:buChar char="•"/>
            </a:pPr>
            <a:r>
              <a:rPr lang="fr-FR">
                <a:latin typeface="Arial"/>
                <a:ea typeface="Source Code Pro"/>
                <a:cs typeface="Arial"/>
              </a:rPr>
              <a:t>Un logiciel libre intégré au projet GNU, à l’origine développé dans le milieu académique pour l’analyse des données et leur visualisation en graphique</a:t>
            </a:r>
          </a:p>
          <a:p>
            <a:pPr marL="285750" indent="-285750" algn="just">
              <a:buFont typeface="Arial" panose="05050102010706020507" pitchFamily="18" charset="2"/>
              <a:buChar char="•"/>
            </a:pPr>
            <a:endParaRPr lang="fr-FR">
              <a:latin typeface="Arial"/>
              <a:ea typeface="Source Code Pro"/>
              <a:cs typeface="Arial"/>
            </a:endParaRPr>
          </a:p>
          <a:p>
            <a:pPr marL="285750" indent="-285750" algn="just">
              <a:buFont typeface="Arial" panose="05050102010706020507" pitchFamily="18" charset="2"/>
              <a:buChar char="•"/>
            </a:pPr>
            <a:r>
              <a:rPr lang="fr-FR">
                <a:latin typeface="Arial"/>
                <a:ea typeface="Source Code Pro"/>
                <a:cs typeface="Arial"/>
              </a:rPr>
              <a:t>Un langage de programmation interprété :</a:t>
            </a:r>
            <a:br>
              <a:rPr lang="fr-FR">
                <a:latin typeface="Arial"/>
                <a:ea typeface="Source Code Pro"/>
                <a:cs typeface="Arial"/>
              </a:rPr>
            </a:br>
            <a:r>
              <a:rPr lang="fr-FR">
                <a:latin typeface="Arial"/>
                <a:ea typeface="Source Code Pro"/>
                <a:cs typeface="Arial"/>
              </a:rPr>
              <a:t>les commandes (écrites en R) sont interprétées (par le logiciel R) et exécutées (par la machine) </a:t>
            </a:r>
          </a:p>
          <a:p>
            <a:pPr marL="285750" indent="-285750" algn="just">
              <a:buFont typeface="Arial" panose="05050102010706020507" pitchFamily="18" charset="2"/>
              <a:buChar char="•"/>
            </a:pPr>
            <a:endParaRPr lang="fr-FR">
              <a:latin typeface="Arial"/>
              <a:ea typeface="Source Code Pro"/>
              <a:cs typeface="Arial"/>
            </a:endParaRPr>
          </a:p>
          <a:p>
            <a:pPr marL="742950" lvl="1" indent="-285750" algn="just">
              <a:buFont typeface="Wingdings"/>
              <a:buChar char="Ø"/>
            </a:pPr>
            <a:r>
              <a:rPr lang="fr-FR">
                <a:latin typeface="Arial"/>
                <a:ea typeface="Source Code Pro"/>
                <a:cs typeface="Arial"/>
              </a:rPr>
              <a:t>immédiatement et</a:t>
            </a:r>
          </a:p>
          <a:p>
            <a:pPr lvl="1" algn="just"/>
            <a:endParaRPr lang="fr-FR">
              <a:latin typeface="Arial"/>
              <a:ea typeface="Source Code Pro"/>
              <a:cs typeface="Arial"/>
            </a:endParaRPr>
          </a:p>
          <a:p>
            <a:pPr marL="742950" lvl="1" indent="-285750" algn="just">
              <a:buFont typeface="Wingdings"/>
              <a:buChar char="Ø"/>
            </a:pPr>
            <a:r>
              <a:rPr lang="fr-FR">
                <a:latin typeface="Arial"/>
                <a:ea typeface="Source Code Pro"/>
                <a:cs typeface="Arial"/>
              </a:rPr>
              <a:t>l’une après l’autre</a:t>
            </a:r>
          </a:p>
        </p:txBody>
      </p:sp>
      <p:sp>
        <p:nvSpPr>
          <p:cNvPr id="15" name="ZoneTexte 7">
            <a:extLst>
              <a:ext uri="{FF2B5EF4-FFF2-40B4-BE49-F238E27FC236}">
                <a16:creationId xmlns:a16="http://schemas.microsoft.com/office/drawing/2014/main" id="{0CE3F3D2-73D0-4F9B-8EB8-9B108D651EAB}"/>
              </a:ext>
            </a:extLst>
          </p:cNvPr>
          <p:cNvSpPr txBox="1"/>
          <p:nvPr/>
        </p:nvSpPr>
        <p:spPr>
          <a:xfrm>
            <a:off x="421690" y="5844007"/>
            <a:ext cx="7686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i="1">
                <a:latin typeface="+mj-lt"/>
              </a:rPr>
              <a:t>Guide d’installation de R : </a:t>
            </a:r>
          </a:p>
          <a:p>
            <a:r>
              <a:rPr lang="fr-FR" sz="1400" i="1">
                <a:latin typeface="+mj-lt"/>
              </a:rPr>
              <a:t>https://quanti.hypotheses.org/1813#installer-r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22EE6D-50F0-4CC9-CFF9-5780BBCB7599}"/>
              </a:ext>
            </a:extLst>
          </p:cNvPr>
          <p:cNvSpPr/>
          <p:nvPr/>
        </p:nvSpPr>
        <p:spPr>
          <a:xfrm>
            <a:off x="234892" y="813732"/>
            <a:ext cx="11618752" cy="45719"/>
          </a:xfrm>
          <a:prstGeom prst="rect">
            <a:avLst/>
          </a:prstGeom>
          <a:solidFill>
            <a:srgbClr val="125D4A"/>
          </a:solidFill>
          <a:ln>
            <a:solidFill>
              <a:srgbClr val="125D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867389-9FE0-0AC1-78A3-8D4BF14CD4B4}"/>
              </a:ext>
            </a:extLst>
          </p:cNvPr>
          <p:cNvSpPr txBox="1"/>
          <p:nvPr/>
        </p:nvSpPr>
        <p:spPr>
          <a:xfrm>
            <a:off x="232367" y="177745"/>
            <a:ext cx="679545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b="1" dirty="0">
                <a:solidFill>
                  <a:srgbClr val="125D4A"/>
                </a:solidFill>
                <a:latin typeface="Arial"/>
                <a:ea typeface="Source Code Pro"/>
                <a:cs typeface="Arial"/>
              </a:rPr>
              <a:t>R est à la fois un logiciel et un langage</a:t>
            </a:r>
            <a:endParaRPr lang="en-US" sz="2800" b="1" dirty="0">
              <a:solidFill>
                <a:srgbClr val="125D4A"/>
              </a:solidFill>
              <a:latin typeface="Arial"/>
              <a:ea typeface="Source Code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79476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3469</Words>
  <Application>Microsoft Office PowerPoint</Application>
  <PresentationFormat>Grand écran</PresentationFormat>
  <Paragraphs>656</Paragraphs>
  <Slides>61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Source Code Pro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6. Manipuler un dataframe </vt:lpstr>
      <vt:lpstr>6. Manipuler un dataframe</vt:lpstr>
      <vt:lpstr>6. Manipuler un dataframe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Aurélie</dc:creator>
  <cp:lastModifiedBy>Aurélie</cp:lastModifiedBy>
  <cp:revision>204</cp:revision>
  <dcterms:created xsi:type="dcterms:W3CDTF">2022-11-28T08:38:46Z</dcterms:created>
  <dcterms:modified xsi:type="dcterms:W3CDTF">2022-12-01T10:58:43Z</dcterms:modified>
</cp:coreProperties>
</file>