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1D6302A-157C-4991-A4FA-82080DF82822}">
  <a:tblStyle styleId="{D1D6302A-157C-4991-A4FA-82080DF8282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1162920" y="136116"/>
            <a:ext cx="6664263" cy="4590771"/>
            <a:chOff x="929592" y="-237943"/>
            <a:chExt cx="7162794" cy="5131073"/>
          </a:xfrm>
        </p:grpSpPr>
        <p:pic>
          <p:nvPicPr>
            <p:cNvPr id="54" name="Shape 54"/>
            <p:cNvPicPr preferRelativeResize="0"/>
            <p:nvPr/>
          </p:nvPicPr>
          <p:blipFill rotWithShape="1">
            <a:blip r:embed="rId3">
              <a:alphaModFix/>
            </a:blip>
            <a:srcRect b="15322" l="0" r="0" t="20649"/>
            <a:stretch/>
          </p:blipFill>
          <p:spPr>
            <a:xfrm>
              <a:off x="1173474" y="3434655"/>
              <a:ext cx="4146350" cy="145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Shape 55"/>
            <p:cNvPicPr preferRelativeResize="0"/>
            <p:nvPr/>
          </p:nvPicPr>
          <p:blipFill rotWithShape="1">
            <a:blip r:embed="rId4">
              <a:alphaModFix/>
            </a:blip>
            <a:srcRect b="13192" l="0" r="0" t="9925"/>
            <a:stretch/>
          </p:blipFill>
          <p:spPr>
            <a:xfrm>
              <a:off x="929592" y="-237943"/>
              <a:ext cx="7162794" cy="3954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Shape 56"/>
            <p:cNvSpPr/>
            <p:nvPr/>
          </p:nvSpPr>
          <p:spPr>
            <a:xfrm>
              <a:off x="1487610" y="3539198"/>
              <a:ext cx="2916899" cy="116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7" name="Shape 57"/>
            <p:cNvPicPr preferRelativeResize="0"/>
            <p:nvPr/>
          </p:nvPicPr>
          <p:blipFill rotWithShape="1">
            <a:blip r:embed="rId3">
              <a:alphaModFix/>
            </a:blip>
            <a:srcRect b="59642" l="11171" r="80386" t="20907"/>
            <a:stretch/>
          </p:blipFill>
          <p:spPr>
            <a:xfrm>
              <a:off x="2656825" y="3434675"/>
              <a:ext cx="350025" cy="437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Shape 58"/>
            <p:cNvSpPr/>
            <p:nvPr/>
          </p:nvSpPr>
          <p:spPr>
            <a:xfrm>
              <a:off x="4897246" y="3539198"/>
              <a:ext cx="2756099" cy="116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786700" y="3655875"/>
              <a:ext cx="116699" cy="116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système plectre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0425" y="958375"/>
            <a:ext cx="4071600" cy="97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400"/>
              <a:t>Moteur : servo-moteur AX-12 de Robotis</a:t>
            </a:r>
          </a:p>
          <a:p>
            <a:pPr rtl="0">
              <a:spcBef>
                <a:spcPts val="0"/>
              </a:spcBef>
              <a:buNone/>
            </a:pPr>
            <a:r>
              <a:rPr lang="fr" sz="1400"/>
              <a:t>Angle entre les deux positions du plectre : </a:t>
            </a:r>
            <a:r>
              <a:rPr b="1" lang="fr" sz="1400"/>
              <a:t>30°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75" y="1107024"/>
            <a:ext cx="2374374" cy="173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Shape 67"/>
          <p:cNvGraphicFramePr/>
          <p:nvPr/>
        </p:nvGraphicFramePr>
        <p:xfrm>
          <a:off x="4710425" y="2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{D1D6302A-157C-4991-A4FA-82080DF82822}</a:tableStyleId>
              </a:tblPr>
              <a:tblGrid>
                <a:gridCol w="1674625"/>
                <a:gridCol w="1674625"/>
              </a:tblGrid>
              <a:tr h="342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Poids (g)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54.6</a:t>
                      </a:r>
                    </a:p>
                  </a:txBody>
                  <a:tcPr marT="91425" marB="91425" marR="91425" marL="91425"/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Dimensions (mm)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32x50x40</a:t>
                      </a:r>
                    </a:p>
                  </a:txBody>
                  <a:tcPr marT="91425" marB="91425" marR="91425" marL="91425"/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Voltage (V)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fr"/>
                        <a:t>9 </a:t>
                      </a:r>
                    </a:p>
                  </a:txBody>
                  <a:tcPr marT="91425" marB="91425" marR="91425" marL="91425"/>
                </a:tc>
              </a:tr>
              <a:tr h="3421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Couple (Nm)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~ 1.52</a:t>
                      </a:r>
                    </a:p>
                  </a:txBody>
                  <a:tcPr marT="91425" marB="91425" marR="91425" marL="91425"/>
                </a:tc>
              </a:tr>
              <a:tr h="5248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Vitesse sans charge (rpm)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fr"/>
                        <a:t>59 ~ 1 tour/sec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68" name="Shape 68"/>
          <p:cNvGrpSpPr/>
          <p:nvPr/>
        </p:nvGrpSpPr>
        <p:grpSpPr>
          <a:xfrm>
            <a:off x="540279" y="2952763"/>
            <a:ext cx="3174482" cy="1849934"/>
            <a:chOff x="-80666" y="247650"/>
            <a:chExt cx="5138366" cy="3314699"/>
          </a:xfrm>
        </p:grpSpPr>
        <p:pic>
          <p:nvPicPr>
            <p:cNvPr id="69" name="Shape 69"/>
            <p:cNvPicPr preferRelativeResize="0"/>
            <p:nvPr/>
          </p:nvPicPr>
          <p:blipFill rotWithShape="1">
            <a:blip r:embed="rId4">
              <a:alphaModFix/>
            </a:blip>
            <a:srcRect b="13515" l="46147" r="16561" t="45189"/>
            <a:stretch/>
          </p:blipFill>
          <p:spPr>
            <a:xfrm>
              <a:off x="533400" y="438150"/>
              <a:ext cx="3409948" cy="212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Shape 70"/>
            <p:cNvPicPr preferRelativeResize="0"/>
            <p:nvPr/>
          </p:nvPicPr>
          <p:blipFill rotWithShape="1">
            <a:blip r:embed="rId4">
              <a:alphaModFix/>
            </a:blip>
            <a:srcRect b="33515" l="53750" r="26978" t="45189"/>
            <a:stretch/>
          </p:blipFill>
          <p:spPr>
            <a:xfrm rot="4273264">
              <a:off x="1152524" y="1627550"/>
              <a:ext cx="1762125" cy="109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Shape 71"/>
            <p:cNvSpPr/>
            <p:nvPr/>
          </p:nvSpPr>
          <p:spPr>
            <a:xfrm>
              <a:off x="3857625" y="590550"/>
              <a:ext cx="219037" cy="2124178"/>
            </a:xfrm>
            <a:custGeom>
              <a:pathLst>
                <a:path extrusionOk="0" h="91059" w="30496">
                  <a:moveTo>
                    <a:pt x="0" y="0"/>
                  </a:moveTo>
                  <a:cubicBezTo>
                    <a:pt x="5080" y="7874"/>
                    <a:pt x="30353" y="32067"/>
                    <a:pt x="30480" y="47244"/>
                  </a:cubicBezTo>
                  <a:cubicBezTo>
                    <a:pt x="30607" y="62420"/>
                    <a:pt x="5715" y="83756"/>
                    <a:pt x="762" y="9105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72" name="Shape 72"/>
            <p:cNvSpPr txBox="1"/>
            <p:nvPr/>
          </p:nvSpPr>
          <p:spPr>
            <a:xfrm>
              <a:off x="4191000" y="1533525"/>
              <a:ext cx="866699" cy="638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/>
                <a:t>30 °</a:t>
              </a:r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-80666" y="1376340"/>
              <a:ext cx="10044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800"/>
                <a:t>moteur rotatif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2752650" y="247650"/>
              <a:ext cx="1190699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800"/>
                <a:t>Plectre en position haute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2752650" y="2390775"/>
              <a:ext cx="1190699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800"/>
                <a:t>Plectre en position basse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533400" y="3257550"/>
              <a:ext cx="4048200" cy="304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i="1" lang="fr" sz="1200"/>
                <a:t>Schéma du système plectre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moteur linéaire et son guidage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16900" y="1225225"/>
            <a:ext cx="5178299" cy="347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Moteur linéaire : LinMot P01-37x120/580x660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Course max : </a:t>
            </a:r>
            <a:r>
              <a:rPr b="1" lang="fr" sz="1400"/>
              <a:t>66 cm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Force max : 163 N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Vitesse max : 3,2 m/s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Courant : continu, 8,0 A max (72 VDC)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Stator : 21,6 cm, 0,740 kg</a:t>
            </a:r>
          </a:p>
          <a:p>
            <a:pPr indent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Slider : 80 cm, 1,762 kg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guidage 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400"/>
              <a:t>On fixe le stator au bâti avec le radiateur LinMot PF02-37x100 afin de travailler sur le guidage du moteur.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fr" sz="1400"/>
              <a:t>La trajectoire du slider  et donc le rail conduisant le chariot doivent être parfaitement parallèle au stator.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468700" y="3827425"/>
            <a:ext cx="3577499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fr" sz="1200"/>
              <a:t>Schéma du moteur linéaire avec son guidage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362" y="1549650"/>
            <a:ext cx="4146374" cy="22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chevalet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436475" y="1412100"/>
            <a:ext cx="32094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Il sera fixé au moteur linéaire et bouge linéairement lorsque celui-ci est actionné</a:t>
            </a:r>
          </a:p>
          <a:p>
            <a:pPr indent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rtl="0">
              <a:spcBef>
                <a:spcPts val="0"/>
              </a:spcBef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fr"/>
              <a:t>e contact avec la corde se fait par une poulie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3645864" y="1071047"/>
            <a:ext cx="5261265" cy="3165196"/>
            <a:chOff x="4739562" y="2668650"/>
            <a:chExt cx="4256687" cy="2277774"/>
          </a:xfrm>
        </p:grpSpPr>
        <p:sp>
          <p:nvSpPr>
            <p:cNvPr id="92" name="Shape 92"/>
            <p:cNvSpPr txBox="1"/>
            <p:nvPr/>
          </p:nvSpPr>
          <p:spPr>
            <a:xfrm>
              <a:off x="6992075" y="3312050"/>
              <a:ext cx="1121099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>
                  <a:solidFill>
                    <a:srgbClr val="FF9900"/>
                  </a:solidFill>
                </a:rPr>
                <a:t>Ressort</a:t>
              </a:r>
            </a:p>
          </p:txBody>
        </p:sp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39562" y="2668650"/>
              <a:ext cx="4146374" cy="2277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Shape 94"/>
            <p:cNvSpPr/>
            <p:nvPr/>
          </p:nvSpPr>
          <p:spPr>
            <a:xfrm>
              <a:off x="7137775" y="2991875"/>
              <a:ext cx="657299" cy="2810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7159325" y="3002750"/>
              <a:ext cx="21300" cy="4214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6" name="Shape 96"/>
            <p:cNvCxnSpPr/>
            <p:nvPr/>
          </p:nvCxnSpPr>
          <p:spPr>
            <a:xfrm>
              <a:off x="4981035" y="2861728"/>
              <a:ext cx="3800999" cy="5399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97" name="Shape 97"/>
            <p:cNvSpPr/>
            <p:nvPr/>
          </p:nvSpPr>
          <p:spPr>
            <a:xfrm>
              <a:off x="7086575" y="2867025"/>
              <a:ext cx="166799" cy="166799"/>
            </a:xfrm>
            <a:prstGeom prst="ellipse">
              <a:avLst/>
            </a:prstGeom>
            <a:solidFill>
              <a:srgbClr val="6AA84F"/>
            </a:solidFill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7639050" y="2750875"/>
              <a:ext cx="1357199" cy="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1000"/>
                <a:t>Corde guitare</a:t>
              </a:r>
            </a:p>
          </p:txBody>
        </p:sp>
        <p:cxnSp>
          <p:nvCxnSpPr>
            <p:cNvPr id="99" name="Shape 99"/>
            <p:cNvCxnSpPr>
              <a:stCxn id="97" idx="6"/>
            </p:cNvCxnSpPr>
            <p:nvPr/>
          </p:nvCxnSpPr>
          <p:spPr>
            <a:xfrm>
              <a:off x="7253374" y="2950424"/>
              <a:ext cx="318900" cy="2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100" name="Shape 100"/>
            <p:cNvSpPr/>
            <p:nvPr/>
          </p:nvSpPr>
          <p:spPr>
            <a:xfrm>
              <a:off x="6586550" y="2933700"/>
              <a:ext cx="399900" cy="20009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Shape 101"/>
            <p:cNvCxnSpPr>
              <a:endCxn id="97" idx="2"/>
            </p:cNvCxnSpPr>
            <p:nvPr/>
          </p:nvCxnSpPr>
          <p:spPr>
            <a:xfrm>
              <a:off x="6767675" y="2950424"/>
              <a:ext cx="3189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lg" w="lg" type="stealth"/>
              <a:tailEnd len="lg" w="lg" type="none"/>
            </a:ln>
          </p:spPr>
        </p:cxnSp>
        <p:cxnSp>
          <p:nvCxnSpPr>
            <p:cNvPr id="102" name="Shape 102"/>
            <p:cNvCxnSpPr/>
            <p:nvPr/>
          </p:nvCxnSpPr>
          <p:spPr>
            <a:xfrm rot="10800000">
              <a:off x="6553125" y="3190850"/>
              <a:ext cx="9599" cy="2714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46443" l="32714" r="41765" t="37393"/>
            <a:stretch/>
          </p:blipFill>
          <p:spPr>
            <a:xfrm>
              <a:off x="6299431" y="3049024"/>
              <a:ext cx="468237" cy="16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 txBox="1"/>
            <p:nvPr/>
          </p:nvSpPr>
          <p:spPr>
            <a:xfrm>
              <a:off x="7137775" y="2887862"/>
              <a:ext cx="657299" cy="281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1000"/>
                <a:t>Poulie</a:t>
              </a:r>
            </a:p>
          </p:txBody>
        </p:sp>
      </p:grpSp>
      <p:cxnSp>
        <p:nvCxnSpPr>
          <p:cNvPr id="105" name="Shape 105"/>
          <p:cNvCxnSpPr/>
          <p:nvPr/>
        </p:nvCxnSpPr>
        <p:spPr>
          <a:xfrm flipH="1" rot="10800000">
            <a:off x="6557275" y="2119425"/>
            <a:ext cx="179999" cy="2399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6565900" y="2118200"/>
            <a:ext cx="0" cy="72899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6728750" y="2118800"/>
            <a:ext cx="1199" cy="717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 système tension de la corde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25225"/>
            <a:ext cx="4936499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d’une clé de guitare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Moteur : GDR1 courant continu + réducteur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Couple max : 1,2 Nm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Voltage : 12 V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Puissance nominale : 10 W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Vitesse max : 100 tr/min = 1,67 tr/s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Masse : 670 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Tension à supporter : de l’ordre de 100 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une tension moyenne de 100N, pouvoir la faire varier de 45 à 225 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Asservissement en tension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90501" y="1033624"/>
            <a:ext cx="3819198" cy="286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5967900" y="4375425"/>
            <a:ext cx="3105299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fr"/>
              <a:t>Le système tension sur la maquette de la guitare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mesures du système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45050" y="1072525"/>
            <a:ext cx="8520599" cy="142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400"/>
              <a:t>Moteur linéaire : 66 cm de mouvement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Longueur minimale de la corde utile : 10 cm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400"/>
              <a:t>Longueur maximale : 76 cm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562000" y="2676162"/>
            <a:ext cx="8227025" cy="2253412"/>
            <a:chOff x="562000" y="2676162"/>
            <a:chExt cx="8227025" cy="2253412"/>
          </a:xfrm>
        </p:grpSpPr>
        <p:sp>
          <p:nvSpPr>
            <p:cNvPr id="123" name="Shape 123"/>
            <p:cNvSpPr/>
            <p:nvPr/>
          </p:nvSpPr>
          <p:spPr>
            <a:xfrm>
              <a:off x="1619250" y="3733800"/>
              <a:ext cx="628499" cy="495299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819275" y="3429000"/>
              <a:ext cx="228600" cy="285899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 cap="flat" cmpd="sng" w="9525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Shape 125"/>
            <p:cNvCxnSpPr/>
            <p:nvPr/>
          </p:nvCxnSpPr>
          <p:spPr>
            <a:xfrm>
              <a:off x="3009900" y="3429000"/>
              <a:ext cx="9599" cy="11906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7124700" y="3386100"/>
              <a:ext cx="9599" cy="119069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127" name="Shape 127"/>
            <p:cNvSpPr/>
            <p:nvPr/>
          </p:nvSpPr>
          <p:spPr>
            <a:xfrm>
              <a:off x="3981525" y="3429000"/>
              <a:ext cx="342899" cy="285899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6350" y="3512325"/>
              <a:ext cx="114300" cy="90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Shape 129"/>
            <p:cNvCxnSpPr/>
            <p:nvPr/>
          </p:nvCxnSpPr>
          <p:spPr>
            <a:xfrm flipH="1" rot="10800000">
              <a:off x="1276298" y="3543375"/>
              <a:ext cx="6480840" cy="28499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0" name="Shape 130"/>
            <p:cNvCxnSpPr/>
            <p:nvPr/>
          </p:nvCxnSpPr>
          <p:spPr>
            <a:xfrm flipH="1" rot="10800000">
              <a:off x="1304925" y="3057449"/>
              <a:ext cx="2809800" cy="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31" name="Shape 131"/>
            <p:cNvCxnSpPr/>
            <p:nvPr/>
          </p:nvCxnSpPr>
          <p:spPr>
            <a:xfrm flipH="1" rot="10800000">
              <a:off x="3009900" y="4429049"/>
              <a:ext cx="4129199" cy="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32" name="Shape 132"/>
            <p:cNvSpPr txBox="1"/>
            <p:nvPr/>
          </p:nvSpPr>
          <p:spPr>
            <a:xfrm>
              <a:off x="1619250" y="3771900"/>
              <a:ext cx="628499" cy="419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Système plectre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3828975" y="3624362"/>
              <a:ext cx="771600" cy="352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Chevalet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181725" y="3485937"/>
              <a:ext cx="685799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Corde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3105350" y="4429050"/>
              <a:ext cx="2333699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Amplitude du chevalet : 66 cm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390650" y="2676162"/>
              <a:ext cx="1914599" cy="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/>
                <a:t>Longueur utile de la corde, selon la position du chevalet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562000" y="3205000"/>
              <a:ext cx="7143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Point de fixation de la corde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8074725" y="3205112"/>
              <a:ext cx="714300" cy="69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/>
                <a:t>Point de fixation de la corde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7534275" y="3343275"/>
              <a:ext cx="419099" cy="419099"/>
            </a:xfrm>
            <a:prstGeom prst="ellipse">
              <a:avLst/>
            </a:prstGeom>
            <a:solidFill>
              <a:srgbClr val="A64D7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7462825" y="3657750"/>
              <a:ext cx="885900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fr" sz="900"/>
                <a:t>Système Tension 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1330450" y="4415900"/>
              <a:ext cx="1689000" cy="1679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7124700" y="4425600"/>
              <a:ext cx="666899" cy="3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143" name="Shape 143"/>
            <p:cNvSpPr txBox="1"/>
            <p:nvPr/>
          </p:nvSpPr>
          <p:spPr>
            <a:xfrm>
              <a:off x="1697575" y="4429050"/>
              <a:ext cx="685799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/>
                <a:t>10 cm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7181575" y="4429050"/>
              <a:ext cx="685799" cy="1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/>
                <a:t>10 cm</a:t>
              </a: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1980750" y="4715675"/>
              <a:ext cx="5182499" cy="213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i="1" lang="fr"/>
                <a:t>Disposition des différents système par rapport à la corde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15925"/>
            <a:ext cx="6165299" cy="83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Les commandes du système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90525" y="1133475"/>
            <a:ext cx="66390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Un programme informatique doit être écrit pour 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Créer une interface homme-machine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A partir des commandes de l’utilisateur, envoyer des commandes aux différents moteurs du système pour exécuter la tâche demandée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311700" y="3187050"/>
            <a:ext cx="8626348" cy="1632827"/>
            <a:chOff x="311700" y="3187050"/>
            <a:chExt cx="8626348" cy="1632827"/>
          </a:xfrm>
        </p:grpSpPr>
        <p:grpSp>
          <p:nvGrpSpPr>
            <p:cNvPr id="153" name="Shape 153"/>
            <p:cNvGrpSpPr/>
            <p:nvPr/>
          </p:nvGrpSpPr>
          <p:grpSpPr>
            <a:xfrm>
              <a:off x="7236148" y="3422155"/>
              <a:ext cx="1701900" cy="1397719"/>
              <a:chOff x="6721798" y="135805"/>
              <a:chExt cx="1701900" cy="1397719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6721798" y="161025"/>
                <a:ext cx="1701900" cy="13725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Shape 155"/>
              <p:cNvSpPr txBox="1"/>
              <p:nvPr/>
            </p:nvSpPr>
            <p:spPr>
              <a:xfrm>
                <a:off x="7301950" y="508684"/>
                <a:ext cx="1005131" cy="292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fr" sz="1100"/>
                  <a:t>Programme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 sz="1100"/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813196" y="508674"/>
                <a:ext cx="220278" cy="292763"/>
              </a:xfrm>
              <a:prstGeom prst="ellipse">
                <a:avLst/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7" name="Shape 157"/>
              <p:cNvCxnSpPr/>
              <p:nvPr/>
            </p:nvCxnSpPr>
            <p:spPr>
              <a:xfrm>
                <a:off x="6813196" y="920373"/>
                <a:ext cx="2890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158" name="Shape 158"/>
              <p:cNvSpPr/>
              <p:nvPr/>
            </p:nvSpPr>
            <p:spPr>
              <a:xfrm>
                <a:off x="6813196" y="1130940"/>
                <a:ext cx="220278" cy="292763"/>
              </a:xfrm>
              <a:prstGeom prst="rect">
                <a:avLst/>
              </a:prstGeom>
              <a:solidFill>
                <a:srgbClr val="93C47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Shape 159"/>
              <p:cNvSpPr txBox="1"/>
              <p:nvPr/>
            </p:nvSpPr>
            <p:spPr>
              <a:xfrm>
                <a:off x="7301951" y="773984"/>
                <a:ext cx="1074727" cy="292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fr" sz="1100"/>
                  <a:t>Commande</a:t>
                </a:r>
              </a:p>
            </p:txBody>
          </p:sp>
          <p:sp>
            <p:nvSpPr>
              <p:cNvPr id="160" name="Shape 160"/>
              <p:cNvSpPr txBox="1"/>
              <p:nvPr/>
            </p:nvSpPr>
            <p:spPr>
              <a:xfrm>
                <a:off x="7301940" y="1066754"/>
                <a:ext cx="1108332" cy="256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fr" sz="1100"/>
                  <a:t>Carte Arduino</a:t>
                </a:r>
              </a:p>
            </p:txBody>
          </p:sp>
          <p:sp>
            <p:nvSpPr>
              <p:cNvPr id="161" name="Shape 161"/>
              <p:cNvSpPr txBox="1"/>
              <p:nvPr/>
            </p:nvSpPr>
            <p:spPr>
              <a:xfrm>
                <a:off x="6721811" y="135805"/>
                <a:ext cx="1005131" cy="160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fr" sz="1100" u="sng"/>
                  <a:t>Légende :</a:t>
                </a: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2378613" y="3854679"/>
              <a:ext cx="234726" cy="167853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378613" y="4394957"/>
              <a:ext cx="234726" cy="167853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>
              <a:stCxn id="163" idx="6"/>
              <a:endCxn id="165" idx="1"/>
            </p:cNvCxnSpPr>
            <p:nvPr/>
          </p:nvCxnSpPr>
          <p:spPr>
            <a:xfrm>
              <a:off x="2613339" y="4478884"/>
              <a:ext cx="9245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66" name="Shape 166"/>
            <p:cNvSpPr txBox="1"/>
            <p:nvPr/>
          </p:nvSpPr>
          <p:spPr>
            <a:xfrm>
              <a:off x="5261348" y="3810072"/>
              <a:ext cx="1114950" cy="25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r" sz="1100"/>
                <a:t>Moteur linéaire</a:t>
              </a: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5261348" y="4172364"/>
              <a:ext cx="1870418" cy="25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r" sz="1100"/>
                <a:t>Moteur tension</a:t>
              </a: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5261348" y="4562810"/>
              <a:ext cx="1701767" cy="257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fr" sz="1100"/>
                <a:t>Servo-moteur plectre</a:t>
              </a:r>
            </a:p>
          </p:txBody>
        </p:sp>
        <p:cxnSp>
          <p:nvCxnSpPr>
            <p:cNvPr id="169" name="Shape 169"/>
            <p:cNvCxnSpPr>
              <a:stCxn id="162" idx="6"/>
              <a:endCxn id="166" idx="1"/>
            </p:cNvCxnSpPr>
            <p:nvPr/>
          </p:nvCxnSpPr>
          <p:spPr>
            <a:xfrm>
              <a:off x="2613339" y="3938605"/>
              <a:ext cx="26480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0" name="Shape 170"/>
            <p:cNvCxnSpPr>
              <a:stCxn id="165" idx="3"/>
              <a:endCxn id="167" idx="1"/>
            </p:cNvCxnSpPr>
            <p:nvPr/>
          </p:nvCxnSpPr>
          <p:spPr>
            <a:xfrm flipH="1" rot="10800000">
              <a:off x="4177974" y="4300996"/>
              <a:ext cx="1083300" cy="17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1" name="Shape 171"/>
            <p:cNvCxnSpPr>
              <a:stCxn id="165" idx="3"/>
              <a:endCxn id="168" idx="1"/>
            </p:cNvCxnSpPr>
            <p:nvPr/>
          </p:nvCxnSpPr>
          <p:spPr>
            <a:xfrm>
              <a:off x="4177974" y="4478896"/>
              <a:ext cx="1083300" cy="21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65" name="Shape 165"/>
            <p:cNvSpPr/>
            <p:nvPr/>
          </p:nvSpPr>
          <p:spPr>
            <a:xfrm>
              <a:off x="3537790" y="4249998"/>
              <a:ext cx="640184" cy="457796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1847850" y="3187050"/>
              <a:ext cx="50576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i="1" lang="fr"/>
                <a:t>Schéma du système électronique retenu de la guitare élec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1730999" y="4178925"/>
              <a:ext cx="234300" cy="1677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Shape 174"/>
            <p:cNvCxnSpPr>
              <a:stCxn id="173" idx="6"/>
              <a:endCxn id="162" idx="2"/>
            </p:cNvCxnSpPr>
            <p:nvPr/>
          </p:nvCxnSpPr>
          <p:spPr>
            <a:xfrm flipH="1" rot="10800000">
              <a:off x="1965299" y="3938475"/>
              <a:ext cx="413400" cy="32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5" name="Shape 175"/>
            <p:cNvCxnSpPr>
              <a:stCxn id="173" idx="6"/>
              <a:endCxn id="163" idx="2"/>
            </p:cNvCxnSpPr>
            <p:nvPr/>
          </p:nvCxnSpPr>
          <p:spPr>
            <a:xfrm>
              <a:off x="1965299" y="4262775"/>
              <a:ext cx="413400" cy="2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76" name="Shape 176"/>
            <p:cNvCxnSpPr>
              <a:stCxn id="177" idx="3"/>
              <a:endCxn id="173" idx="2"/>
            </p:cNvCxnSpPr>
            <p:nvPr/>
          </p:nvCxnSpPr>
          <p:spPr>
            <a:xfrm>
              <a:off x="899099" y="4262774"/>
              <a:ext cx="83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pic>
          <p:nvPicPr>
            <p:cNvPr id="177" name="Shape 1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3969075"/>
              <a:ext cx="587399" cy="587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