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3" r:id="rId4"/>
    <p:sldId id="281" r:id="rId5"/>
    <p:sldId id="284" r:id="rId6"/>
    <p:sldId id="286" r:id="rId7"/>
    <p:sldId id="288" r:id="rId8"/>
    <p:sldId id="290" r:id="rId9"/>
    <p:sldId id="292" r:id="rId10"/>
    <p:sldId id="294" r:id="rId11"/>
    <p:sldId id="296" r:id="rId12"/>
    <p:sldId id="298"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5" r:id="rId28"/>
    <p:sldId id="319" r:id="rId29"/>
    <p:sldId id="322" r:id="rId30"/>
    <p:sldId id="324" r:id="rId31"/>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4CC"/>
    <a:srgbClr val="03136A"/>
    <a:srgbClr val="35759D"/>
    <a:srgbClr val="35B19D"/>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95596" autoAdjust="0"/>
  </p:normalViewPr>
  <p:slideViewPr>
    <p:cSldViewPr>
      <p:cViewPr varScale="1">
        <p:scale>
          <a:sx n="111" d="100"/>
          <a:sy n="111" d="100"/>
        </p:scale>
        <p:origin x="1788" y="10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5C184DD-2B96-46D1-B180-86462E5F0369}" type="slidenum">
              <a:rPr lang="en-US" altLang="en-US"/>
              <a:pPr/>
              <a:t>‹N°›</a:t>
            </a:fld>
            <a:endParaRPr lang="en-US" altLang="en-US"/>
          </a:p>
        </p:txBody>
      </p:sp>
    </p:spTree>
    <p:extLst>
      <p:ext uri="{BB962C8B-B14F-4D97-AF65-F5344CB8AC3E}">
        <p14:creationId xmlns:p14="http://schemas.microsoft.com/office/powerpoint/2010/main" val="1560527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48905-32D1-44AE-AA37-24EE673C73C1}" type="slidenum">
              <a:rPr lang="en-US" altLang="en-US"/>
              <a:pPr/>
              <a:t>1</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11274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01DF3C-A381-4788-9FEE-5579428F4BAD}" type="slidenum">
              <a:rPr lang="en-US" altLang="en-US"/>
              <a:pPr/>
              <a:t>2</a:t>
            </a:fld>
            <a:endParaRPr lang="en-US" alt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18336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990600"/>
            <a:ext cx="77724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sz="3600">
                <a:solidFill>
                  <a:schemeClr val="bg1"/>
                </a:solidFill>
              </a:defRPr>
            </a:lvl1pPr>
          </a:lstStyle>
          <a:p>
            <a:pPr lvl="0"/>
            <a:r>
              <a:rPr lang="fr-FR" altLang="en-US" noProof="0" smtClean="0"/>
              <a:t>Modifiez le style du titre</a:t>
            </a:r>
            <a:endParaRPr lang="en-US" altLang="en-US" noProof="0" smtClean="0"/>
          </a:p>
        </p:txBody>
      </p:sp>
      <p:sp>
        <p:nvSpPr>
          <p:cNvPr id="3075" name="Rectangle 3"/>
          <p:cNvSpPr>
            <a:spLocks noGrp="1" noChangeArrowheads="1"/>
          </p:cNvSpPr>
          <p:nvPr>
            <p:ph type="subTitle" idx="1"/>
          </p:nvPr>
        </p:nvSpPr>
        <p:spPr>
          <a:xfrm>
            <a:off x="990600" y="1676400"/>
            <a:ext cx="7772400" cy="68580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sz="2400">
                <a:solidFill>
                  <a:schemeClr val="bg1"/>
                </a:solidFill>
              </a:defRPr>
            </a:lvl1pPr>
          </a:lstStyle>
          <a:p>
            <a:pPr lvl="0"/>
            <a:r>
              <a:rPr lang="fr-FR" altLang="en-US" noProof="0" smtClean="0"/>
              <a:t>Modifiez le style des sous-titres du masque</a:t>
            </a:r>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390044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477000" y="1752600"/>
            <a:ext cx="1828800" cy="4724400"/>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990600" y="1752600"/>
            <a:ext cx="5334000" cy="4724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197303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353452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smtClean="0"/>
              <a:t>Modifiez les styles du texte du masque</a:t>
            </a:r>
          </a:p>
        </p:txBody>
      </p:sp>
    </p:spTree>
    <p:extLst>
      <p:ext uri="{BB962C8B-B14F-4D97-AF65-F5344CB8AC3E}">
        <p14:creationId xmlns:p14="http://schemas.microsoft.com/office/powerpoint/2010/main" val="150848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990600" y="2606675"/>
            <a:ext cx="3581400" cy="38703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724400" y="2606675"/>
            <a:ext cx="3581400" cy="38703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307332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298224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144031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0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Tree>
    <p:extLst>
      <p:ext uri="{BB962C8B-B14F-4D97-AF65-F5344CB8AC3E}">
        <p14:creationId xmlns:p14="http://schemas.microsoft.com/office/powerpoint/2010/main" val="56239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Tree>
    <p:extLst>
      <p:ext uri="{BB962C8B-B14F-4D97-AF65-F5344CB8AC3E}">
        <p14:creationId xmlns:p14="http://schemas.microsoft.com/office/powerpoint/2010/main" val="2531038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7526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en-US" smtClean="0"/>
              <a:t>Modifiez le style du titre</a:t>
            </a:r>
            <a:endParaRPr lang="en-US" altLang="en-US" smtClean="0"/>
          </a:p>
        </p:txBody>
      </p:sp>
      <p:sp>
        <p:nvSpPr>
          <p:cNvPr id="1027" name="Rectangle 3"/>
          <p:cNvSpPr>
            <a:spLocks noGrp="1" noChangeArrowheads="1"/>
          </p:cNvSpPr>
          <p:nvPr>
            <p:ph type="body" idx="1"/>
          </p:nvPr>
        </p:nvSpPr>
        <p:spPr bwMode="auto">
          <a:xfrm>
            <a:off x="990600" y="2606675"/>
            <a:ext cx="7315200" cy="387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en-US" smtClean="0"/>
              <a:t>Modifiez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endParaRPr lang="en-US"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hlink"/>
          </a:solidFill>
          <a:latin typeface="+mj-lt"/>
          <a:ea typeface="+mj-ea"/>
          <a:cs typeface="+mj-cs"/>
        </a:defRPr>
      </a:lvl1pPr>
      <a:lvl2pPr algn="l" rtl="0" eaLnBrk="1" fontAlgn="base" hangingPunct="1">
        <a:spcBef>
          <a:spcPct val="0"/>
        </a:spcBef>
        <a:spcAft>
          <a:spcPct val="0"/>
        </a:spcAft>
        <a:defRPr sz="4400">
          <a:solidFill>
            <a:schemeClr val="hlink"/>
          </a:solidFill>
          <a:latin typeface="Microsoft Sans Serif" panose="020B0604020202020204" pitchFamily="34" charset="0"/>
        </a:defRPr>
      </a:lvl2pPr>
      <a:lvl3pPr algn="l" rtl="0" eaLnBrk="1" fontAlgn="base" hangingPunct="1">
        <a:spcBef>
          <a:spcPct val="0"/>
        </a:spcBef>
        <a:spcAft>
          <a:spcPct val="0"/>
        </a:spcAft>
        <a:defRPr sz="4400">
          <a:solidFill>
            <a:schemeClr val="hlink"/>
          </a:solidFill>
          <a:latin typeface="Microsoft Sans Serif" panose="020B0604020202020204" pitchFamily="34" charset="0"/>
        </a:defRPr>
      </a:lvl3pPr>
      <a:lvl4pPr algn="l" rtl="0" eaLnBrk="1" fontAlgn="base" hangingPunct="1">
        <a:spcBef>
          <a:spcPct val="0"/>
        </a:spcBef>
        <a:spcAft>
          <a:spcPct val="0"/>
        </a:spcAft>
        <a:defRPr sz="4400">
          <a:solidFill>
            <a:schemeClr val="hlink"/>
          </a:solidFill>
          <a:latin typeface="Microsoft Sans Serif" panose="020B0604020202020204" pitchFamily="34" charset="0"/>
        </a:defRPr>
      </a:lvl4pPr>
      <a:lvl5pPr algn="l" rtl="0" eaLnBrk="1" fontAlgn="base" hangingPunct="1">
        <a:spcBef>
          <a:spcPct val="0"/>
        </a:spcBef>
        <a:spcAft>
          <a:spcPct val="0"/>
        </a:spcAft>
        <a:defRPr sz="4400">
          <a:solidFill>
            <a:schemeClr val="hlink"/>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hlink"/>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hlink"/>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hlink"/>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hlink"/>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subTitle" idx="1"/>
          </p:nvPr>
        </p:nvSpPr>
        <p:spPr/>
        <p:txBody>
          <a:bodyPr/>
          <a:lstStyle/>
          <a:p>
            <a:r>
              <a:rPr lang="fr-FR" altLang="en-US" dirty="0" smtClean="0"/>
              <a:t>Gestion des offres de stage</a:t>
            </a:r>
            <a:endParaRPr lang="en-US" altLang="en-US" dirty="0"/>
          </a:p>
          <a:p>
            <a:endParaRPr lang="en-US" altLang="en-US" dirty="0"/>
          </a:p>
        </p:txBody>
      </p:sp>
      <p:sp>
        <p:nvSpPr>
          <p:cNvPr id="2053" name="Rectangle 5"/>
          <p:cNvSpPr>
            <a:spLocks noGrp="1" noChangeArrowheads="1"/>
          </p:cNvSpPr>
          <p:nvPr>
            <p:ph type="ctrTitle"/>
          </p:nvPr>
        </p:nvSpPr>
        <p:spPr/>
        <p:txBody>
          <a:bodyPr/>
          <a:lstStyle/>
          <a:p>
            <a:r>
              <a:rPr lang="fr-FR" altLang="en-US" dirty="0" smtClean="0"/>
              <a:t>PROJET JAVA</a:t>
            </a:r>
            <a:endParaRPr lang="en-US" altLang="en-US"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209990"/>
            <a:ext cx="827584" cy="810506"/>
          </a:xfrm>
          <a:prstGeom prst="rect">
            <a:avLst/>
          </a:prstGeom>
          <a:ln>
            <a:noFill/>
          </a:ln>
          <a:effectLst>
            <a:softEdge rad="112500"/>
          </a:effectLst>
        </p:spPr>
      </p:pic>
      <p:sp>
        <p:nvSpPr>
          <p:cNvPr id="5" name="Rectangle 2"/>
          <p:cNvSpPr txBox="1">
            <a:spLocks noChangeArrowheads="1"/>
          </p:cNvSpPr>
          <p:nvPr/>
        </p:nvSpPr>
        <p:spPr bwMode="auto">
          <a:xfrm>
            <a:off x="683568" y="4437112"/>
            <a:ext cx="483535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hlink"/>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hlink"/>
                </a:solidFill>
                <a:latin typeface="Microsoft Sans Serif" panose="020B0604020202020204" pitchFamily="34" charset="0"/>
              </a:defRPr>
            </a:lvl2pPr>
            <a:lvl3pPr algn="l" rtl="0" eaLnBrk="1" fontAlgn="base" hangingPunct="1">
              <a:spcBef>
                <a:spcPct val="0"/>
              </a:spcBef>
              <a:spcAft>
                <a:spcPct val="0"/>
              </a:spcAft>
              <a:defRPr sz="4400">
                <a:solidFill>
                  <a:schemeClr val="hlink"/>
                </a:solidFill>
                <a:latin typeface="Microsoft Sans Serif" panose="020B0604020202020204" pitchFamily="34" charset="0"/>
              </a:defRPr>
            </a:lvl3pPr>
            <a:lvl4pPr algn="l" rtl="0" eaLnBrk="1" fontAlgn="base" hangingPunct="1">
              <a:spcBef>
                <a:spcPct val="0"/>
              </a:spcBef>
              <a:spcAft>
                <a:spcPct val="0"/>
              </a:spcAft>
              <a:defRPr sz="4400">
                <a:solidFill>
                  <a:schemeClr val="hlink"/>
                </a:solidFill>
                <a:latin typeface="Microsoft Sans Serif" panose="020B0604020202020204" pitchFamily="34" charset="0"/>
              </a:defRPr>
            </a:lvl4pPr>
            <a:lvl5pPr algn="l" rtl="0" eaLnBrk="1" fontAlgn="base" hangingPunct="1">
              <a:spcBef>
                <a:spcPct val="0"/>
              </a:spcBef>
              <a:spcAft>
                <a:spcPct val="0"/>
              </a:spcAft>
              <a:defRPr sz="4400">
                <a:solidFill>
                  <a:schemeClr val="hlink"/>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hlink"/>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hlink"/>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hlink"/>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hlink"/>
                </a:solidFill>
                <a:latin typeface="Microsoft Sans Serif" panose="020B0604020202020204" pitchFamily="34" charset="0"/>
              </a:defRPr>
            </a:lvl9pPr>
          </a:lstStyle>
          <a:p>
            <a:pPr>
              <a:lnSpc>
                <a:spcPct val="150000"/>
              </a:lnSpc>
            </a:pPr>
            <a:r>
              <a:rPr lang="fr-FR" altLang="en-US" sz="1500" dirty="0" smtClean="0">
                <a:latin typeface="Tahoma" panose="020B0604030504040204" pitchFamily="34" charset="0"/>
                <a:ea typeface="Tahoma" panose="020B0604030504040204" pitchFamily="34" charset="0"/>
                <a:cs typeface="Tahoma" panose="020B0604030504040204" pitchFamily="34" charset="0"/>
              </a:rPr>
              <a:t>DIALLO Fatou</a:t>
            </a:r>
          </a:p>
          <a:p>
            <a:pPr>
              <a:lnSpc>
                <a:spcPct val="150000"/>
              </a:lnSpc>
            </a:pPr>
            <a:r>
              <a:rPr lang="fr-FR" altLang="en-US" sz="1500" dirty="0">
                <a:latin typeface="Tahoma" panose="020B0604030504040204" pitchFamily="34" charset="0"/>
                <a:ea typeface="Tahoma" panose="020B0604030504040204" pitchFamily="34" charset="0"/>
                <a:cs typeface="Tahoma" panose="020B0604030504040204" pitchFamily="34" charset="0"/>
              </a:rPr>
              <a:t>AZAFACK </a:t>
            </a:r>
            <a:r>
              <a:rPr lang="fr-FR" altLang="en-US" sz="1500" dirty="0" smtClean="0">
                <a:latin typeface="Tahoma" panose="020B0604030504040204" pitchFamily="34" charset="0"/>
                <a:ea typeface="Tahoma" panose="020B0604030504040204" pitchFamily="34" charset="0"/>
                <a:cs typeface="Tahoma" panose="020B0604030504040204" pitchFamily="34" charset="0"/>
              </a:rPr>
              <a:t>Mireille</a:t>
            </a:r>
          </a:p>
          <a:p>
            <a:pPr>
              <a:lnSpc>
                <a:spcPct val="150000"/>
              </a:lnSpc>
            </a:pPr>
            <a:r>
              <a:rPr lang="fr-FR" altLang="en-US" sz="1500" dirty="0">
                <a:latin typeface="Tahoma" panose="020B0604030504040204" pitchFamily="34" charset="0"/>
                <a:ea typeface="Tahoma" panose="020B0604030504040204" pitchFamily="34" charset="0"/>
                <a:cs typeface="Tahoma" panose="020B0604030504040204" pitchFamily="34" charset="0"/>
              </a:rPr>
              <a:t>CORREA </a:t>
            </a:r>
            <a:r>
              <a:rPr lang="fr-FR" altLang="en-US" sz="1500" dirty="0" smtClean="0">
                <a:latin typeface="Tahoma" panose="020B0604030504040204" pitchFamily="34" charset="0"/>
                <a:ea typeface="Tahoma" panose="020B0604030504040204" pitchFamily="34" charset="0"/>
                <a:cs typeface="Tahoma" panose="020B0604030504040204" pitchFamily="34" charset="0"/>
              </a:rPr>
              <a:t>Justin</a:t>
            </a:r>
            <a:endParaRPr lang="en-US" altLang="en-US" sz="15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640" y="2348880"/>
            <a:ext cx="6588224" cy="720080"/>
          </a:xfrm>
        </p:spPr>
        <p:txBody>
          <a:bodyPr/>
          <a:lstStyle/>
          <a:p>
            <a:pPr marL="0" indent="0" algn="just">
              <a:buNone/>
            </a:pPr>
            <a:r>
              <a:rPr lang="fr-FR" sz="1000" dirty="0">
                <a:latin typeface="Tahoma" panose="020B0604030504040204" pitchFamily="34" charset="0"/>
                <a:ea typeface="Tahoma" panose="020B0604030504040204" pitchFamily="34" charset="0"/>
                <a:cs typeface="Tahoma" panose="020B0604030504040204" pitchFamily="34" charset="0"/>
              </a:rPr>
              <a:t>L’utilisation de la base de données est capitale </a:t>
            </a:r>
            <a:r>
              <a:rPr lang="fr-FR" sz="1000" dirty="0" smtClean="0">
                <a:latin typeface="Tahoma" panose="020B0604030504040204" pitchFamily="34" charset="0"/>
                <a:ea typeface="Tahoma" panose="020B0604030504040204" pitchFamily="34" charset="0"/>
                <a:cs typeface="Tahoma" panose="020B0604030504040204" pitchFamily="34" charset="0"/>
              </a:rPr>
              <a:t>pour </a:t>
            </a:r>
            <a:r>
              <a:rPr lang="fr-FR" sz="1000" dirty="0">
                <a:latin typeface="Tahoma" panose="020B0604030504040204" pitchFamily="34" charset="0"/>
                <a:ea typeface="Tahoma" panose="020B0604030504040204" pitchFamily="34" charset="0"/>
                <a:cs typeface="Tahoma" panose="020B0604030504040204" pitchFamily="34" charset="0"/>
              </a:rPr>
              <a:t>le fonctionnement de cette </a:t>
            </a:r>
            <a:r>
              <a:rPr lang="fr-FR" sz="1000" dirty="0" smtClean="0">
                <a:latin typeface="Tahoma" panose="020B0604030504040204" pitchFamily="34" charset="0"/>
                <a:ea typeface="Tahoma" panose="020B0604030504040204" pitchFamily="34" charset="0"/>
                <a:cs typeface="Tahoma" panose="020B0604030504040204" pitchFamily="34" charset="0"/>
              </a:rPr>
              <a:t>application. car </a:t>
            </a:r>
            <a:r>
              <a:rPr lang="fr-FR" sz="1000" dirty="0">
                <a:latin typeface="Tahoma" panose="020B0604030504040204" pitchFamily="34" charset="0"/>
                <a:ea typeface="Tahoma" panose="020B0604030504040204" pitchFamily="34" charset="0"/>
                <a:cs typeface="Tahoma" panose="020B0604030504040204" pitchFamily="34" charset="0"/>
              </a:rPr>
              <a:t>permet </a:t>
            </a:r>
            <a:r>
              <a:rPr lang="fr-FR" sz="1000" dirty="0" smtClean="0">
                <a:latin typeface="Tahoma" panose="020B0604030504040204" pitchFamily="34" charset="0"/>
                <a:ea typeface="Tahoma" panose="020B0604030504040204" pitchFamily="34" charset="0"/>
                <a:cs typeface="Tahoma" panose="020B0604030504040204" pitchFamily="34" charset="0"/>
              </a:rPr>
              <a:t>de stocker, de consulter </a:t>
            </a:r>
            <a:r>
              <a:rPr lang="fr-FR" sz="1000" dirty="0">
                <a:latin typeface="Tahoma" panose="020B0604030504040204" pitchFamily="34" charset="0"/>
                <a:ea typeface="Tahoma" panose="020B0604030504040204" pitchFamily="34" charset="0"/>
                <a:cs typeface="Tahoma" panose="020B0604030504040204" pitchFamily="34" charset="0"/>
              </a:rPr>
              <a:t>et </a:t>
            </a:r>
            <a:r>
              <a:rPr lang="fr-FR" sz="1000" dirty="0" smtClean="0">
                <a:latin typeface="Tahoma" panose="020B0604030504040204" pitchFamily="34" charset="0"/>
                <a:ea typeface="Tahoma" panose="020B0604030504040204" pitchFamily="34" charset="0"/>
                <a:cs typeface="Tahoma" panose="020B0604030504040204" pitchFamily="34" charset="0"/>
              </a:rPr>
              <a:t>de manipuler des données,étudiants,entreprises</a:t>
            </a:r>
            <a:r>
              <a:rPr lang="fr-FR" sz="1000" dirty="0">
                <a:latin typeface="Tahoma" panose="020B0604030504040204" pitchFamily="34" charset="0"/>
                <a:ea typeface="Tahoma" panose="020B0604030504040204" pitchFamily="34" charset="0"/>
                <a:cs typeface="Tahoma" panose="020B0604030504040204" pitchFamily="34" charset="0"/>
              </a:rPr>
              <a:t> </a:t>
            </a:r>
            <a:r>
              <a:rPr lang="fr-FR" sz="1000" dirty="0" smtClean="0">
                <a:latin typeface="Tahoma" panose="020B0604030504040204" pitchFamily="34" charset="0"/>
                <a:ea typeface="Tahoma" panose="020B0604030504040204" pitchFamily="34" charset="0"/>
                <a:cs typeface="Tahoma" panose="020B0604030504040204" pitchFamily="34" charset="0"/>
              </a:rPr>
              <a:t>et offres</a:t>
            </a:r>
            <a:r>
              <a:rPr lang="fr-FR" sz="1000" dirty="0">
                <a:latin typeface="Tahoma" panose="020B0604030504040204" pitchFamily="34" charset="0"/>
                <a:ea typeface="Tahoma" panose="020B0604030504040204" pitchFamily="34" charset="0"/>
                <a:cs typeface="Tahoma" panose="020B0604030504040204" pitchFamily="34" charset="0"/>
              </a:rPr>
              <a:t>. Du fait de la contrainte de temps et </a:t>
            </a:r>
            <a:r>
              <a:rPr lang="fr-FR" sz="1000" dirty="0" smtClean="0">
                <a:latin typeface="Tahoma" panose="020B0604030504040204" pitchFamily="34" charset="0"/>
                <a:ea typeface="Tahoma" panose="020B0604030504040204" pitchFamily="34" charset="0"/>
                <a:cs typeface="Tahoma" panose="020B0604030504040204" pitchFamily="34" charset="0"/>
              </a:rPr>
              <a:t>des </a:t>
            </a:r>
            <a:r>
              <a:rPr lang="fr-FR" sz="1000" dirty="0">
                <a:latin typeface="Tahoma" panose="020B0604030504040204" pitchFamily="34" charset="0"/>
                <a:ea typeface="Tahoma" panose="020B0604030504040204" pitchFamily="34" charset="0"/>
                <a:cs typeface="Tahoma" panose="020B0604030504040204" pitchFamily="34" charset="0"/>
              </a:rPr>
              <a:t>outils de travail, la structure statique de l’application du point de vue objet et </a:t>
            </a:r>
            <a:r>
              <a:rPr lang="fr-FR" sz="1000" dirty="0" smtClean="0">
                <a:latin typeface="Tahoma" panose="020B0604030504040204" pitchFamily="34" charset="0"/>
                <a:ea typeface="Tahoma" panose="020B0604030504040204" pitchFamily="34" charset="0"/>
                <a:cs typeface="Tahoma" panose="020B0604030504040204" pitchFamily="34" charset="0"/>
              </a:rPr>
              <a:t>de </a:t>
            </a:r>
            <a:r>
              <a:rPr lang="fr-FR" sz="1000" dirty="0">
                <a:latin typeface="Tahoma" panose="020B0604030504040204" pitchFamily="34" charset="0"/>
                <a:ea typeface="Tahoma" panose="020B0604030504040204" pitchFamily="34" charset="0"/>
                <a:cs typeface="Tahoma" panose="020B0604030504040204" pitchFamily="34" charset="0"/>
              </a:rPr>
              <a:t>la base de données ne sont pas </a:t>
            </a:r>
            <a:r>
              <a:rPr lang="fr-FR" sz="1000" dirty="0" smtClean="0">
                <a:latin typeface="Tahoma" panose="020B0604030504040204" pitchFamily="34" charset="0"/>
                <a:ea typeface="Tahoma" panose="020B0604030504040204" pitchFamily="34" charset="0"/>
                <a:cs typeface="Tahoma" panose="020B0604030504040204" pitchFamily="34" charset="0"/>
              </a:rPr>
              <a:t>pareilles. On a donc au total 4 tables</a:t>
            </a:r>
            <a:endParaRPr lang="fr-FR" sz="10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fr-FR" sz="1000" dirty="0">
              <a:latin typeface="Tahoma" panose="020B0604030504040204" pitchFamily="34" charset="0"/>
              <a:ea typeface="Tahoma" panose="020B0604030504040204" pitchFamily="34" charset="0"/>
              <a:cs typeface="Tahoma" panose="020B0604030504040204" pitchFamily="34" charset="0"/>
            </a:endParaRPr>
          </a:p>
        </p:txBody>
      </p:sp>
      <p:pic>
        <p:nvPicPr>
          <p:cNvPr id="7" name="Image 6"/>
          <p:cNvPicPr>
            <a:picLocks noChangeAspect="1"/>
          </p:cNvPicPr>
          <p:nvPr/>
        </p:nvPicPr>
        <p:blipFill>
          <a:blip r:embed="rId2"/>
          <a:stretch>
            <a:fillRect/>
          </a:stretch>
        </p:blipFill>
        <p:spPr>
          <a:xfrm>
            <a:off x="1331641" y="3345904"/>
            <a:ext cx="6588224" cy="2243336"/>
          </a:xfrm>
          <a:prstGeom prst="rect">
            <a:avLst/>
          </a:prstGeom>
        </p:spPr>
      </p:pic>
      <p:sp>
        <p:nvSpPr>
          <p:cNvPr id="8" name="Titre 1"/>
          <p:cNvSpPr>
            <a:spLocks noGrp="1"/>
          </p:cNvSpPr>
          <p:nvPr>
            <p:ph type="title"/>
          </p:nvPr>
        </p:nvSpPr>
        <p:spPr>
          <a:xfrm>
            <a:off x="778632" y="1340768"/>
            <a:ext cx="7334200" cy="936105"/>
          </a:xfrm>
        </p:spPr>
        <p:txBody>
          <a:bodyPr/>
          <a:lstStyle/>
          <a:p>
            <a:pPr marL="514350" indent="-514350">
              <a:buFont typeface="+mj-lt"/>
              <a:buAutoNum type="romanUcPeriod" startAt="4"/>
            </a:pPr>
            <a:r>
              <a:rPr lang="fr-FR" sz="2000" b="1" dirty="0">
                <a:latin typeface="Tahoma" panose="020B0604030504040204" pitchFamily="34" charset="0"/>
                <a:ea typeface="Tahoma" panose="020B0604030504040204" pitchFamily="34" charset="0"/>
                <a:cs typeface="Tahoma" panose="020B0604030504040204" pitchFamily="34" charset="0"/>
              </a:rPr>
              <a:t>Structure de la base de données</a:t>
            </a:r>
            <a:endParaRPr lang="de-DE" sz="2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33051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86671" y="1700808"/>
            <a:ext cx="2592288" cy="323165"/>
          </a:xfrm>
          <a:prstGeom prst="rect">
            <a:avLst/>
          </a:prstGeom>
          <a:noFill/>
        </p:spPr>
        <p:txBody>
          <a:bodyPr wrap="square" rtlCol="0">
            <a:spAutoFit/>
          </a:bodyPr>
          <a:lstStyle/>
          <a:p>
            <a:pPr marL="342900" indent="-342900" algn="l">
              <a:buFont typeface="Arial" panose="020B0604020202020204" pitchFamily="34" charset="0"/>
              <a:buChar char="•"/>
            </a:pPr>
            <a:r>
              <a:rPr lang="fr-FR" sz="1500" dirty="0">
                <a:latin typeface="Tahoma" panose="020B0604030504040204" pitchFamily="34" charset="0"/>
                <a:ea typeface="Tahoma" panose="020B0604030504040204" pitchFamily="34" charset="0"/>
                <a:cs typeface="Tahoma" panose="020B0604030504040204" pitchFamily="34" charset="0"/>
              </a:rPr>
              <a:t>Entreprise</a:t>
            </a:r>
            <a:endParaRPr lang="fr-FR" sz="1500" dirty="0"/>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1286671" y="2086076"/>
            <a:ext cx="5661593" cy="1800200"/>
          </a:xfrm>
          <a:prstGeom prst="rect">
            <a:avLst/>
          </a:prstGeom>
        </p:spPr>
      </p:pic>
      <p:sp>
        <p:nvSpPr>
          <p:cNvPr id="7" name="ZoneTexte 6"/>
          <p:cNvSpPr txBox="1"/>
          <p:nvPr/>
        </p:nvSpPr>
        <p:spPr>
          <a:xfrm>
            <a:off x="1286671" y="4185955"/>
            <a:ext cx="2592288" cy="323165"/>
          </a:xfrm>
          <a:prstGeom prst="rect">
            <a:avLst/>
          </a:prstGeom>
          <a:noFill/>
        </p:spPr>
        <p:txBody>
          <a:bodyPr wrap="square" rtlCol="0">
            <a:spAutoFit/>
          </a:bodyPr>
          <a:lstStyle/>
          <a:p>
            <a:pPr marL="342900" indent="-342900" algn="l">
              <a:buFont typeface="Arial" panose="020B0604020202020204" pitchFamily="34" charset="0"/>
              <a:buChar char="•"/>
            </a:pPr>
            <a:r>
              <a:rPr lang="fr-FR" sz="1500" dirty="0">
                <a:latin typeface="Tahoma" panose="020B0604030504040204" pitchFamily="34" charset="0"/>
                <a:ea typeface="Tahoma" panose="020B0604030504040204" pitchFamily="34" charset="0"/>
                <a:cs typeface="Tahoma" panose="020B0604030504040204" pitchFamily="34" charset="0"/>
              </a:rPr>
              <a:t>Etudiant</a:t>
            </a:r>
          </a:p>
        </p:txBody>
      </p:sp>
      <p:pic>
        <p:nvPicPr>
          <p:cNvPr id="9" name="Image 8"/>
          <p:cNvPicPr>
            <a:picLocks noChangeAspect="1"/>
          </p:cNvPicPr>
          <p:nvPr/>
        </p:nvPicPr>
        <p:blipFill>
          <a:blip r:embed="rId3"/>
          <a:stretch>
            <a:fillRect/>
          </a:stretch>
        </p:blipFill>
        <p:spPr>
          <a:xfrm>
            <a:off x="1286671" y="4581128"/>
            <a:ext cx="5661593" cy="1368152"/>
          </a:xfrm>
          <a:prstGeom prst="rect">
            <a:avLst/>
          </a:prstGeom>
        </p:spPr>
      </p:pic>
    </p:spTree>
    <p:extLst>
      <p:ext uri="{BB962C8B-B14F-4D97-AF65-F5344CB8AC3E}">
        <p14:creationId xmlns:p14="http://schemas.microsoft.com/office/powerpoint/2010/main" val="901255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187624" y="2041727"/>
            <a:ext cx="6624736" cy="1891329"/>
          </a:xfrm>
          <a:prstGeom prst="rect">
            <a:avLst/>
          </a:prstGeom>
        </p:spPr>
      </p:pic>
      <p:sp>
        <p:nvSpPr>
          <p:cNvPr id="5" name="ZoneTexte 4"/>
          <p:cNvSpPr txBox="1"/>
          <p:nvPr/>
        </p:nvSpPr>
        <p:spPr>
          <a:xfrm>
            <a:off x="1187624" y="1700808"/>
            <a:ext cx="2592288" cy="323165"/>
          </a:xfrm>
          <a:prstGeom prst="rect">
            <a:avLst/>
          </a:prstGeom>
          <a:noFill/>
        </p:spPr>
        <p:txBody>
          <a:bodyPr wrap="square" rtlCol="0">
            <a:spAutoFit/>
          </a:bodyPr>
          <a:lstStyle/>
          <a:p>
            <a:pPr marL="342900" indent="-342900" algn="l">
              <a:buFont typeface="Arial" panose="020B0604020202020204" pitchFamily="34" charset="0"/>
              <a:buChar char="•"/>
            </a:pPr>
            <a:r>
              <a:rPr lang="fr-FR" sz="1500" dirty="0" smtClean="0">
                <a:latin typeface="Tahoma" panose="020B0604030504040204" pitchFamily="34" charset="0"/>
                <a:ea typeface="Tahoma" panose="020B0604030504040204" pitchFamily="34" charset="0"/>
                <a:cs typeface="Tahoma" panose="020B0604030504040204" pitchFamily="34" charset="0"/>
              </a:rPr>
              <a:t>Offres</a:t>
            </a:r>
            <a:endParaRPr lang="fr-FR" sz="1500" dirty="0"/>
          </a:p>
        </p:txBody>
      </p:sp>
      <p:sp>
        <p:nvSpPr>
          <p:cNvPr id="6" name="ZoneTexte 5"/>
          <p:cNvSpPr txBox="1"/>
          <p:nvPr/>
        </p:nvSpPr>
        <p:spPr>
          <a:xfrm>
            <a:off x="1187627" y="4185955"/>
            <a:ext cx="2489674" cy="323165"/>
          </a:xfrm>
          <a:prstGeom prst="rect">
            <a:avLst/>
          </a:prstGeom>
          <a:noFill/>
        </p:spPr>
        <p:txBody>
          <a:bodyPr wrap="square" rtlCol="0">
            <a:spAutoFit/>
          </a:bodyPr>
          <a:lstStyle/>
          <a:p>
            <a:pPr marL="342900" indent="-342900" algn="l">
              <a:buFont typeface="Arial" panose="020B0604020202020204" pitchFamily="34" charset="0"/>
              <a:buChar char="•"/>
            </a:pPr>
            <a:r>
              <a:rPr lang="fr-FR" sz="1500" dirty="0" smtClean="0">
                <a:latin typeface="Tahoma" panose="020B0604030504040204" pitchFamily="34" charset="0"/>
                <a:ea typeface="Tahoma" panose="020B0604030504040204" pitchFamily="34" charset="0"/>
                <a:cs typeface="Tahoma" panose="020B0604030504040204" pitchFamily="34" charset="0"/>
              </a:rPr>
              <a:t>Postuler</a:t>
            </a:r>
            <a:endParaRPr lang="fr-FR" sz="1500" dirty="0"/>
          </a:p>
        </p:txBody>
      </p:sp>
      <p:pic>
        <p:nvPicPr>
          <p:cNvPr id="8" name="Image 7"/>
          <p:cNvPicPr>
            <a:picLocks noChangeAspect="1"/>
          </p:cNvPicPr>
          <p:nvPr/>
        </p:nvPicPr>
        <p:blipFill>
          <a:blip r:embed="rId3"/>
          <a:stretch>
            <a:fillRect/>
          </a:stretch>
        </p:blipFill>
        <p:spPr>
          <a:xfrm>
            <a:off x="1187624" y="4544253"/>
            <a:ext cx="6552732" cy="1261011"/>
          </a:xfrm>
          <a:prstGeom prst="rect">
            <a:avLst/>
          </a:prstGeom>
        </p:spPr>
      </p:pic>
    </p:spTree>
    <p:extLst>
      <p:ext uri="{BB962C8B-B14F-4D97-AF65-F5344CB8AC3E}">
        <p14:creationId xmlns:p14="http://schemas.microsoft.com/office/powerpoint/2010/main" val="1792098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bwMode="auto">
          <a:xfrm>
            <a:off x="899592" y="1340768"/>
            <a:ext cx="7334200" cy="93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kern="1200">
                <a:solidFill>
                  <a:schemeClr val="hlink"/>
                </a:solidFill>
                <a:latin typeface="+mj-lt"/>
                <a:ea typeface="+mj-ea"/>
                <a:cs typeface="+mj-cs"/>
              </a:defRPr>
            </a:lvl1pPr>
            <a:lvl2pPr algn="l" rtl="0" eaLnBrk="1" fontAlgn="base" hangingPunct="1">
              <a:spcBef>
                <a:spcPct val="0"/>
              </a:spcBef>
              <a:spcAft>
                <a:spcPct val="0"/>
              </a:spcAft>
              <a:defRPr sz="4400">
                <a:solidFill>
                  <a:schemeClr val="hlink"/>
                </a:solidFill>
                <a:latin typeface="Microsoft Sans Serif" panose="020B0604020202020204" pitchFamily="34" charset="0"/>
              </a:defRPr>
            </a:lvl2pPr>
            <a:lvl3pPr algn="l" rtl="0" eaLnBrk="1" fontAlgn="base" hangingPunct="1">
              <a:spcBef>
                <a:spcPct val="0"/>
              </a:spcBef>
              <a:spcAft>
                <a:spcPct val="0"/>
              </a:spcAft>
              <a:defRPr sz="4400">
                <a:solidFill>
                  <a:schemeClr val="hlink"/>
                </a:solidFill>
                <a:latin typeface="Microsoft Sans Serif" panose="020B0604020202020204" pitchFamily="34" charset="0"/>
              </a:defRPr>
            </a:lvl3pPr>
            <a:lvl4pPr algn="l" rtl="0" eaLnBrk="1" fontAlgn="base" hangingPunct="1">
              <a:spcBef>
                <a:spcPct val="0"/>
              </a:spcBef>
              <a:spcAft>
                <a:spcPct val="0"/>
              </a:spcAft>
              <a:defRPr sz="4400">
                <a:solidFill>
                  <a:schemeClr val="hlink"/>
                </a:solidFill>
                <a:latin typeface="Microsoft Sans Serif" panose="020B0604020202020204" pitchFamily="34" charset="0"/>
              </a:defRPr>
            </a:lvl4pPr>
            <a:lvl5pPr algn="l" rtl="0" eaLnBrk="1" fontAlgn="base" hangingPunct="1">
              <a:spcBef>
                <a:spcPct val="0"/>
              </a:spcBef>
              <a:spcAft>
                <a:spcPct val="0"/>
              </a:spcAft>
              <a:defRPr sz="4400">
                <a:solidFill>
                  <a:schemeClr val="hlink"/>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hlink"/>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hlink"/>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hlink"/>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hlink"/>
                </a:solidFill>
                <a:latin typeface="Microsoft Sans Serif" panose="020B0604020202020204" pitchFamily="34" charset="0"/>
              </a:defRPr>
            </a:lvl9pPr>
          </a:lstStyle>
          <a:p>
            <a:pPr marL="514350" indent="-514350">
              <a:buFont typeface="+mj-lt"/>
              <a:buAutoNum type="romanUcPeriod" startAt="5"/>
            </a:pPr>
            <a:r>
              <a:rPr lang="en-US" sz="2000" b="1" dirty="0">
                <a:latin typeface="Tahoma" panose="020B0604030504040204" pitchFamily="34" charset="0"/>
                <a:ea typeface="Tahoma" panose="020B0604030504040204" pitchFamily="34" charset="0"/>
                <a:cs typeface="Tahoma" panose="020B0604030504040204" pitchFamily="34" charset="0"/>
              </a:rPr>
              <a:t>Présentation du </a:t>
            </a:r>
            <a:r>
              <a:rPr lang="en-US" sz="2000" b="1" dirty="0" smtClean="0">
                <a:latin typeface="Tahoma" panose="020B0604030504040204" pitchFamily="34" charset="0"/>
                <a:ea typeface="Tahoma" panose="020B0604030504040204" pitchFamily="34" charset="0"/>
                <a:cs typeface="Tahoma" panose="020B0604030504040204" pitchFamily="34" charset="0"/>
              </a:rPr>
              <a:t>codage</a:t>
            </a:r>
            <a:endParaRPr lang="de-DE" sz="2000" b="1" dirty="0">
              <a:latin typeface="Tahoma" panose="020B0604030504040204" pitchFamily="34" charset="0"/>
              <a:ea typeface="Tahoma" panose="020B0604030504040204" pitchFamily="34" charset="0"/>
              <a:cs typeface="Tahoma" panose="020B0604030504040204" pitchFamily="34" charset="0"/>
            </a:endParaRPr>
          </a:p>
        </p:txBody>
      </p:sp>
      <p:sp>
        <p:nvSpPr>
          <p:cNvPr id="8" name="ZoneTexte 7"/>
          <p:cNvSpPr txBox="1"/>
          <p:nvPr/>
        </p:nvSpPr>
        <p:spPr>
          <a:xfrm>
            <a:off x="1403648" y="2287905"/>
            <a:ext cx="1512168"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Accueil</a:t>
            </a:r>
            <a:endParaRPr lang="fr-FR" sz="1200" dirty="0">
              <a:latin typeface="Tahoma" panose="020B0604030504040204" pitchFamily="34" charset="0"/>
              <a:ea typeface="Tahoma" panose="020B0604030504040204" pitchFamily="34" charset="0"/>
              <a:cs typeface="Tahoma" panose="020B0604030504040204" pitchFamily="34" charset="0"/>
            </a:endParaRPr>
          </a:p>
        </p:txBody>
      </p:sp>
      <p:pic>
        <p:nvPicPr>
          <p:cNvPr id="10" name="Image 9"/>
          <p:cNvPicPr>
            <a:picLocks noChangeAspect="1"/>
          </p:cNvPicPr>
          <p:nvPr/>
        </p:nvPicPr>
        <p:blipFill>
          <a:blip r:embed="rId2"/>
          <a:stretch>
            <a:fillRect/>
          </a:stretch>
        </p:blipFill>
        <p:spPr>
          <a:xfrm>
            <a:off x="1398018" y="2996952"/>
            <a:ext cx="4238625" cy="2390775"/>
          </a:xfrm>
          <a:prstGeom prst="rect">
            <a:avLst/>
          </a:prstGeom>
        </p:spPr>
      </p:pic>
    </p:spTree>
    <p:extLst>
      <p:ext uri="{BB962C8B-B14F-4D97-AF65-F5344CB8AC3E}">
        <p14:creationId xmlns:p14="http://schemas.microsoft.com/office/powerpoint/2010/main" val="71550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259632" y="2348880"/>
            <a:ext cx="5184576" cy="3518555"/>
          </a:xfrm>
          <a:prstGeom prst="rect">
            <a:avLst/>
          </a:prstGeom>
        </p:spPr>
      </p:pic>
      <p:sp>
        <p:nvSpPr>
          <p:cNvPr id="5" name="ZoneTexte 4"/>
          <p:cNvSpPr txBox="1"/>
          <p:nvPr/>
        </p:nvSpPr>
        <p:spPr>
          <a:xfrm>
            <a:off x="1259632" y="1752861"/>
            <a:ext cx="2304256" cy="276999"/>
          </a:xfrm>
          <a:prstGeom prst="rect">
            <a:avLst/>
          </a:prstGeom>
          <a:noFill/>
        </p:spPr>
        <p:txBody>
          <a:bodyPr wrap="square" rtlCol="0">
            <a:spAutoFit/>
          </a:bodyPr>
          <a:lstStyle/>
          <a:p>
            <a:pPr marL="171450" indent="-171450" algn="l">
              <a:buFont typeface="Arial" panose="020B060402020202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Espace</a:t>
            </a:r>
            <a:r>
              <a:rPr lang="en-US" sz="1200" dirty="0"/>
              <a:t> </a:t>
            </a:r>
            <a:r>
              <a:rPr lang="en-US" sz="1200" dirty="0" smtClean="0">
                <a:latin typeface="Tahoma" panose="020B0604030504040204" pitchFamily="34" charset="0"/>
                <a:ea typeface="Tahoma" panose="020B0604030504040204" pitchFamily="34" charset="0"/>
                <a:cs typeface="Tahoma" panose="020B0604030504040204" pitchFamily="34" charset="0"/>
              </a:rPr>
              <a:t>Entreprise</a:t>
            </a:r>
            <a:endParaRPr lang="fr-F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7468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259632" y="2348880"/>
            <a:ext cx="6148846" cy="3600400"/>
          </a:xfrm>
          <a:prstGeom prst="rect">
            <a:avLst/>
          </a:prstGeom>
        </p:spPr>
      </p:pic>
      <p:sp>
        <p:nvSpPr>
          <p:cNvPr id="5" name="ZoneTexte 4"/>
          <p:cNvSpPr txBox="1"/>
          <p:nvPr/>
        </p:nvSpPr>
        <p:spPr>
          <a:xfrm>
            <a:off x="1187624" y="1752861"/>
            <a:ext cx="2304256" cy="276999"/>
          </a:xfrm>
          <a:prstGeom prst="rect">
            <a:avLst/>
          </a:prstGeom>
          <a:noFill/>
        </p:spPr>
        <p:txBody>
          <a:bodyPr wrap="square" rtlCol="0">
            <a:spAutoFit/>
          </a:bodyPr>
          <a:lstStyle/>
          <a:p>
            <a:pPr marL="171450" indent="-171450" algn="l">
              <a:buFont typeface="Arial" panose="020B060402020202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Creation</a:t>
            </a:r>
            <a:r>
              <a:rPr lang="en-US" sz="1200" dirty="0" smtClean="0"/>
              <a:t> </a:t>
            </a:r>
            <a:r>
              <a:rPr lang="en-US" sz="1200" dirty="0">
                <a:latin typeface="Tahoma" panose="020B0604030504040204" pitchFamily="34" charset="0"/>
                <a:ea typeface="Tahoma" panose="020B0604030504040204" pitchFamily="34" charset="0"/>
                <a:cs typeface="Tahoma" panose="020B0604030504040204" pitchFamily="34" charset="0"/>
              </a:rPr>
              <a:t>e</a:t>
            </a:r>
            <a:r>
              <a:rPr lang="en-US" sz="1200" dirty="0" smtClean="0">
                <a:latin typeface="Tahoma" panose="020B0604030504040204" pitchFamily="34" charset="0"/>
                <a:ea typeface="Tahoma" panose="020B0604030504040204" pitchFamily="34" charset="0"/>
                <a:cs typeface="Tahoma" panose="020B0604030504040204" pitchFamily="34" charset="0"/>
              </a:rPr>
              <a:t>ntreprise</a:t>
            </a:r>
            <a:endParaRPr lang="fr-F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4818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187624" y="1752861"/>
            <a:ext cx="5184576"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Si le nom de l’entreprise existe déjà un message est envoyé</a:t>
            </a:r>
            <a:endParaRPr lang="fr-FR" sz="1200" dirty="0">
              <a:latin typeface="Tahoma" panose="020B0604030504040204" pitchFamily="34" charset="0"/>
              <a:ea typeface="Tahoma" panose="020B0604030504040204" pitchFamily="34" charset="0"/>
              <a:cs typeface="Tahoma" panose="020B0604030504040204" pitchFamily="34" charset="0"/>
            </a:endParaRPr>
          </a:p>
        </p:txBody>
      </p:sp>
      <p:grpSp>
        <p:nvGrpSpPr>
          <p:cNvPr id="9" name="Groupe 8"/>
          <p:cNvGrpSpPr/>
          <p:nvPr/>
        </p:nvGrpSpPr>
        <p:grpSpPr>
          <a:xfrm>
            <a:off x="1339203" y="2492896"/>
            <a:ext cx="4672957" cy="3086100"/>
            <a:chOff x="2765150" y="1133424"/>
            <a:chExt cx="4672957" cy="3086100"/>
          </a:xfrm>
        </p:grpSpPr>
        <p:pic>
          <p:nvPicPr>
            <p:cNvPr id="10" name="Image 9"/>
            <p:cNvPicPr>
              <a:picLocks noChangeAspect="1"/>
            </p:cNvPicPr>
            <p:nvPr/>
          </p:nvPicPr>
          <p:blipFill>
            <a:blip r:embed="rId2"/>
            <a:stretch>
              <a:fillRect/>
            </a:stretch>
          </p:blipFill>
          <p:spPr>
            <a:xfrm>
              <a:off x="2765150" y="1133424"/>
              <a:ext cx="3295650" cy="3086100"/>
            </a:xfrm>
            <a:prstGeom prst="rect">
              <a:avLst/>
            </a:prstGeom>
          </p:spPr>
        </p:pic>
        <p:pic>
          <p:nvPicPr>
            <p:cNvPr id="11" name="Image 10"/>
            <p:cNvPicPr>
              <a:picLocks noChangeAspect="1"/>
            </p:cNvPicPr>
            <p:nvPr/>
          </p:nvPicPr>
          <p:blipFill>
            <a:blip r:embed="rId3"/>
            <a:stretch>
              <a:fillRect/>
            </a:stretch>
          </p:blipFill>
          <p:spPr>
            <a:xfrm>
              <a:off x="5825365" y="2951093"/>
              <a:ext cx="1612742" cy="945046"/>
            </a:xfrm>
            <a:prstGeom prst="rect">
              <a:avLst/>
            </a:prstGeom>
          </p:spPr>
        </p:pic>
      </p:grpSp>
    </p:spTree>
    <p:extLst>
      <p:ext uri="{BB962C8B-B14F-4D97-AF65-F5344CB8AC3E}">
        <p14:creationId xmlns:p14="http://schemas.microsoft.com/office/powerpoint/2010/main" val="1272317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p:cNvGrpSpPr/>
          <p:nvPr/>
        </p:nvGrpSpPr>
        <p:grpSpPr>
          <a:xfrm>
            <a:off x="1187624" y="2420888"/>
            <a:ext cx="5446435" cy="3143250"/>
            <a:chOff x="4124325" y="1857375"/>
            <a:chExt cx="5446435" cy="3143250"/>
          </a:xfrm>
        </p:grpSpPr>
        <p:pic>
          <p:nvPicPr>
            <p:cNvPr id="6" name="Image 5"/>
            <p:cNvPicPr>
              <a:picLocks noChangeAspect="1"/>
            </p:cNvPicPr>
            <p:nvPr/>
          </p:nvPicPr>
          <p:blipFill>
            <a:blip r:embed="rId2"/>
            <a:stretch>
              <a:fillRect/>
            </a:stretch>
          </p:blipFill>
          <p:spPr>
            <a:xfrm>
              <a:off x="4124325" y="1857375"/>
              <a:ext cx="3943350" cy="3143250"/>
            </a:xfrm>
            <a:prstGeom prst="rect">
              <a:avLst/>
            </a:prstGeom>
          </p:spPr>
        </p:pic>
        <p:pic>
          <p:nvPicPr>
            <p:cNvPr id="7" name="Image 6"/>
            <p:cNvPicPr>
              <a:picLocks noChangeAspect="1"/>
            </p:cNvPicPr>
            <p:nvPr/>
          </p:nvPicPr>
          <p:blipFill>
            <a:blip r:embed="rId3"/>
            <a:stretch>
              <a:fillRect/>
            </a:stretch>
          </p:blipFill>
          <p:spPr>
            <a:xfrm>
              <a:off x="7789585" y="3596723"/>
              <a:ext cx="1781175" cy="857250"/>
            </a:xfrm>
            <a:prstGeom prst="rect">
              <a:avLst/>
            </a:prstGeom>
          </p:spPr>
        </p:pic>
      </p:grpSp>
      <p:sp>
        <p:nvSpPr>
          <p:cNvPr id="8" name="ZoneTexte 7"/>
          <p:cNvSpPr txBox="1"/>
          <p:nvPr/>
        </p:nvSpPr>
        <p:spPr>
          <a:xfrm>
            <a:off x="1187624" y="1927865"/>
            <a:ext cx="5184576"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Sinon la création est effectuée avec succès</a:t>
            </a:r>
            <a:endParaRPr lang="fr-F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2121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403648" y="2060848"/>
            <a:ext cx="5184576"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Après création on peut se connecter en s’authentifiant</a:t>
            </a:r>
            <a:endParaRPr lang="fr-FR" sz="12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 5"/>
          <p:cNvPicPr>
            <a:picLocks noChangeAspect="1"/>
          </p:cNvPicPr>
          <p:nvPr/>
        </p:nvPicPr>
        <p:blipFill>
          <a:blip r:embed="rId2"/>
          <a:stretch>
            <a:fillRect/>
          </a:stretch>
        </p:blipFill>
        <p:spPr>
          <a:xfrm>
            <a:off x="1403648" y="2564904"/>
            <a:ext cx="5010150" cy="2971800"/>
          </a:xfrm>
          <a:prstGeom prst="rect">
            <a:avLst/>
          </a:prstGeom>
        </p:spPr>
      </p:pic>
    </p:spTree>
    <p:extLst>
      <p:ext uri="{BB962C8B-B14F-4D97-AF65-F5344CB8AC3E}">
        <p14:creationId xmlns:p14="http://schemas.microsoft.com/office/powerpoint/2010/main" val="3948598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187624" y="1927865"/>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Si le nom et le mot de passe sont bons on accède à l’espace réservé aux entreprises</a:t>
            </a:r>
            <a:endParaRPr lang="fr-FR" sz="12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 5"/>
          <p:cNvPicPr>
            <a:picLocks noChangeAspect="1"/>
          </p:cNvPicPr>
          <p:nvPr/>
        </p:nvPicPr>
        <p:blipFill>
          <a:blip r:embed="rId2"/>
          <a:stretch>
            <a:fillRect/>
          </a:stretch>
        </p:blipFill>
        <p:spPr>
          <a:xfrm>
            <a:off x="1187624" y="2564904"/>
            <a:ext cx="5400675" cy="3105150"/>
          </a:xfrm>
          <a:prstGeom prst="rect">
            <a:avLst/>
          </a:prstGeom>
        </p:spPr>
      </p:pic>
    </p:spTree>
    <p:extLst>
      <p:ext uri="{BB962C8B-B14F-4D97-AF65-F5344CB8AC3E}">
        <p14:creationId xmlns:p14="http://schemas.microsoft.com/office/powerpoint/2010/main" val="358097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06686" y="1484784"/>
            <a:ext cx="7561250" cy="792163"/>
          </a:xfrm>
          <a:extLst>
            <a:ext uri="{AF507438-7753-43E0-B8FC-AC1667EBCBE1}">
              <a14:hiddenEffects xmlns:a14="http://schemas.microsoft.com/office/drawing/2010/main">
                <a:effectLst>
                  <a:outerShdw algn="ctr" rotWithShape="0">
                    <a:schemeClr val="hlink"/>
                  </a:outerShdw>
                </a:effectLst>
              </a14:hiddenEffects>
            </a:ext>
          </a:extLst>
        </p:spPr>
        <p:txBody>
          <a:bodyPr/>
          <a:lstStyle/>
          <a:p>
            <a:pPr algn="ctr"/>
            <a:r>
              <a:rPr lang="fr-FR" altLang="en-US" dirty="0" smtClean="0">
                <a:solidFill>
                  <a:schemeClr val="bg2"/>
                </a:solidFill>
              </a:rPr>
              <a:t>Plan</a:t>
            </a:r>
            <a:endParaRPr lang="en-US" altLang="en-US" dirty="0">
              <a:solidFill>
                <a:schemeClr val="bg2"/>
              </a:solidFill>
            </a:endParaRPr>
          </a:p>
        </p:txBody>
      </p:sp>
      <p:sp>
        <p:nvSpPr>
          <p:cNvPr id="17411" name="Rectangle 3"/>
          <p:cNvSpPr>
            <a:spLocks noGrp="1" noChangeArrowheads="1"/>
          </p:cNvSpPr>
          <p:nvPr>
            <p:ph type="body" idx="1"/>
          </p:nvPr>
        </p:nvSpPr>
        <p:spPr>
          <a:xfrm>
            <a:off x="1259222" y="2204864"/>
            <a:ext cx="7561250" cy="4104456"/>
          </a:xfrm>
        </p:spPr>
        <p:txBody>
          <a:bodyPr/>
          <a:lstStyle/>
          <a:p>
            <a:pPr marL="971550" lvl="1" indent="-571500">
              <a:lnSpc>
                <a:spcPct val="150000"/>
              </a:lnSpc>
              <a:buFont typeface="+mj-lt"/>
              <a:buAutoNum type="romanUcPeriod"/>
            </a:pPr>
            <a:r>
              <a:rPr lang="fr-FR" sz="2000" b="1" dirty="0">
                <a:latin typeface="Tahoma" panose="020B0604030504040204" pitchFamily="34" charset="0"/>
                <a:ea typeface="Tahoma" panose="020B0604030504040204" pitchFamily="34" charset="0"/>
                <a:cs typeface="Tahoma" panose="020B0604030504040204" pitchFamily="34" charset="0"/>
              </a:rPr>
              <a:t>Contexte</a:t>
            </a:r>
            <a:endParaRPr lang="fr-FR" sz="2000" b="1" dirty="0">
              <a:latin typeface="Tahoma" panose="020B0604030504040204" pitchFamily="34" charset="0"/>
              <a:ea typeface="Tahoma" panose="020B0604030504040204" pitchFamily="34" charset="0"/>
              <a:cs typeface="Tahoma" panose="020B0604030504040204" pitchFamily="34" charset="0"/>
            </a:endParaRPr>
          </a:p>
          <a:p>
            <a:pPr marL="971550" lvl="1" indent="-571500">
              <a:lnSpc>
                <a:spcPct val="150000"/>
              </a:lnSpc>
              <a:buFont typeface="+mj-lt"/>
              <a:buAutoNum type="romanUcPeriod"/>
            </a:pPr>
            <a:r>
              <a:rPr lang="en-US" sz="2000" b="1" dirty="0">
                <a:latin typeface="Tahoma" panose="020B0604030504040204" pitchFamily="34" charset="0"/>
                <a:ea typeface="Tahoma" panose="020B0604030504040204" pitchFamily="34" charset="0"/>
                <a:cs typeface="Tahoma" panose="020B0604030504040204" pitchFamily="34" charset="0"/>
              </a:rPr>
              <a:t>Conception et Analyse</a:t>
            </a:r>
            <a:endParaRPr lang="fr-FR" sz="2000" b="1" dirty="0">
              <a:latin typeface="Tahoma" panose="020B0604030504040204" pitchFamily="34" charset="0"/>
              <a:ea typeface="Tahoma" panose="020B0604030504040204" pitchFamily="34" charset="0"/>
              <a:cs typeface="Tahoma" panose="020B0604030504040204" pitchFamily="34" charset="0"/>
            </a:endParaRPr>
          </a:p>
          <a:p>
            <a:pPr marL="1314450" lvl="2" indent="-514350">
              <a:lnSpc>
                <a:spcPct val="150000"/>
              </a:lnSpc>
              <a:buFont typeface="+mj-lt"/>
              <a:buAutoNum type="arabicPeriod"/>
            </a:pPr>
            <a:r>
              <a:rPr lang="fr-FR" sz="2000" dirty="0" smtClean="0">
                <a:latin typeface="Tahoma" panose="020B0604030504040204" pitchFamily="34" charset="0"/>
                <a:ea typeface="Tahoma" panose="020B0604030504040204" pitchFamily="34" charset="0"/>
                <a:cs typeface="Tahoma" panose="020B0604030504040204" pitchFamily="34" charset="0"/>
              </a:rPr>
              <a:t>Diagramme </a:t>
            </a:r>
            <a:r>
              <a:rPr lang="fr-FR" sz="2000" dirty="0">
                <a:latin typeface="Tahoma" panose="020B0604030504040204" pitchFamily="34" charset="0"/>
                <a:ea typeface="Tahoma" panose="020B0604030504040204" pitchFamily="34" charset="0"/>
                <a:cs typeface="Tahoma" panose="020B0604030504040204" pitchFamily="34" charset="0"/>
              </a:rPr>
              <a:t>de classe</a:t>
            </a:r>
          </a:p>
          <a:p>
            <a:pPr marL="1314450" lvl="2" indent="-514350">
              <a:lnSpc>
                <a:spcPct val="150000"/>
              </a:lnSpc>
              <a:buFont typeface="+mj-lt"/>
              <a:buAutoNum type="arabicPeriod"/>
            </a:pPr>
            <a:r>
              <a:rPr lang="fr-FR" sz="2000" dirty="0">
                <a:latin typeface="Tahoma" panose="020B0604030504040204" pitchFamily="34" charset="0"/>
                <a:ea typeface="Tahoma" panose="020B0604030504040204" pitchFamily="34" charset="0"/>
                <a:cs typeface="Tahoma" panose="020B0604030504040204" pitchFamily="34" charset="0"/>
              </a:rPr>
              <a:t>Diagramme de cas</a:t>
            </a:r>
          </a:p>
          <a:p>
            <a:pPr marL="1314450" lvl="2" indent="-514350">
              <a:lnSpc>
                <a:spcPct val="150000"/>
              </a:lnSpc>
              <a:buFont typeface="+mj-lt"/>
              <a:buAutoNum type="arabicPeriod"/>
            </a:pPr>
            <a:r>
              <a:rPr lang="fr-FR" sz="2000" dirty="0">
                <a:latin typeface="Tahoma" panose="020B0604030504040204" pitchFamily="34" charset="0"/>
                <a:ea typeface="Tahoma" panose="020B0604030504040204" pitchFamily="34" charset="0"/>
                <a:cs typeface="Tahoma" panose="020B0604030504040204" pitchFamily="34" charset="0"/>
              </a:rPr>
              <a:t>Diagrammes de </a:t>
            </a:r>
            <a:r>
              <a:rPr lang="fr-FR" sz="2000" dirty="0" smtClean="0">
                <a:latin typeface="Tahoma" panose="020B0604030504040204" pitchFamily="34" charset="0"/>
                <a:ea typeface="Tahoma" panose="020B0604030504040204" pitchFamily="34" charset="0"/>
                <a:cs typeface="Tahoma" panose="020B0604030504040204" pitchFamily="34" charset="0"/>
              </a:rPr>
              <a:t>séquence</a:t>
            </a:r>
            <a:endParaRPr lang="fr-FR" sz="2000" dirty="0">
              <a:latin typeface="Tahoma" panose="020B0604030504040204" pitchFamily="34" charset="0"/>
              <a:ea typeface="Tahoma" panose="020B0604030504040204" pitchFamily="34" charset="0"/>
              <a:cs typeface="Tahoma" panose="020B0604030504040204" pitchFamily="34" charset="0"/>
            </a:endParaRPr>
          </a:p>
          <a:p>
            <a:pPr marL="914400" lvl="1" indent="-514350">
              <a:lnSpc>
                <a:spcPct val="150000"/>
              </a:lnSpc>
              <a:buFont typeface="+mj-lt"/>
              <a:buAutoNum type="romanUcPeriod"/>
            </a:pPr>
            <a:r>
              <a:rPr lang="fr-FR" sz="2000" b="1" dirty="0" smtClean="0">
                <a:latin typeface="Tahoma" panose="020B0604030504040204" pitchFamily="34" charset="0"/>
                <a:ea typeface="Tahoma" panose="020B0604030504040204" pitchFamily="34" charset="0"/>
                <a:cs typeface="Tahoma" panose="020B0604030504040204" pitchFamily="34" charset="0"/>
              </a:rPr>
              <a:t>Structure </a:t>
            </a:r>
            <a:r>
              <a:rPr lang="fr-FR" sz="2000" b="1" dirty="0">
                <a:latin typeface="Tahoma" panose="020B0604030504040204" pitchFamily="34" charset="0"/>
                <a:ea typeface="Tahoma" panose="020B0604030504040204" pitchFamily="34" charset="0"/>
                <a:cs typeface="Tahoma" panose="020B0604030504040204" pitchFamily="34" charset="0"/>
              </a:rPr>
              <a:t>de la base de données </a:t>
            </a:r>
          </a:p>
          <a:p>
            <a:pPr marL="914400" lvl="1" indent="-514350">
              <a:lnSpc>
                <a:spcPct val="150000"/>
              </a:lnSpc>
              <a:buFont typeface="+mj-lt"/>
              <a:buAutoNum type="romanUcPeriod" startAt="4"/>
            </a:pPr>
            <a:r>
              <a:rPr lang="en-US" sz="2000" b="1" dirty="0" smtClean="0">
                <a:latin typeface="Tahoma" panose="020B0604030504040204" pitchFamily="34" charset="0"/>
                <a:ea typeface="Tahoma" panose="020B0604030504040204" pitchFamily="34" charset="0"/>
                <a:cs typeface="Tahoma" panose="020B0604030504040204" pitchFamily="34" charset="0"/>
              </a:rPr>
              <a:t>Présentation </a:t>
            </a:r>
            <a:r>
              <a:rPr lang="en-US" sz="2000" b="1" dirty="0">
                <a:latin typeface="Tahoma" panose="020B0604030504040204" pitchFamily="34" charset="0"/>
                <a:ea typeface="Tahoma" panose="020B0604030504040204" pitchFamily="34" charset="0"/>
                <a:cs typeface="Tahoma" panose="020B0604030504040204" pitchFamily="34" charset="0"/>
              </a:rPr>
              <a:t>du codage</a:t>
            </a:r>
            <a:endParaRPr lang="fr-FR" sz="2000" b="1" dirty="0">
              <a:latin typeface="Tahoma" panose="020B0604030504040204" pitchFamily="34" charset="0"/>
              <a:ea typeface="Tahoma" panose="020B0604030504040204" pitchFamily="34" charset="0"/>
              <a:cs typeface="Tahoma" panose="020B0604030504040204" pitchFamily="34" charset="0"/>
            </a:endParaRPr>
          </a:p>
          <a:p>
            <a:pPr marL="914400" lvl="1" indent="-514350">
              <a:lnSpc>
                <a:spcPct val="150000"/>
              </a:lnSpc>
              <a:buFont typeface="+mj-lt"/>
              <a:buAutoNum type="romanUcPeriod" startAt="5"/>
            </a:pPr>
            <a:r>
              <a:rPr lang="en-US" sz="2000" b="1" dirty="0" smtClean="0">
                <a:latin typeface="Tahoma" panose="020B0604030504040204" pitchFamily="34" charset="0"/>
                <a:ea typeface="Tahoma" panose="020B0604030504040204" pitchFamily="34" charset="0"/>
                <a:cs typeface="Tahoma" panose="020B0604030504040204" pitchFamily="34" charset="0"/>
              </a:rPr>
              <a:t>Conclusion</a:t>
            </a:r>
            <a:endParaRPr lang="fr-FR" sz="2000" b="1" dirty="0">
              <a:latin typeface="Tahoma" panose="020B0604030504040204" pitchFamily="34" charset="0"/>
              <a:ea typeface="Tahoma" panose="020B0604030504040204" pitchFamily="34" charset="0"/>
              <a:cs typeface="Tahoma" panose="020B0604030504040204" pitchFamily="34" charset="0"/>
            </a:endParaRPr>
          </a:p>
          <a:p>
            <a:pPr marL="400050" lvl="1" indent="0">
              <a:buNone/>
            </a:pPr>
            <a:endParaRPr lang="fr-FR"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971600" y="1844824"/>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Création d’offre</a:t>
            </a:r>
            <a:endParaRPr lang="fr-FR" sz="12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e 5"/>
          <p:cNvGrpSpPr/>
          <p:nvPr/>
        </p:nvGrpSpPr>
        <p:grpSpPr>
          <a:xfrm>
            <a:off x="1043608" y="2553871"/>
            <a:ext cx="5176839" cy="3238500"/>
            <a:chOff x="4195762" y="1809750"/>
            <a:chExt cx="5176839" cy="3238500"/>
          </a:xfrm>
        </p:grpSpPr>
        <p:pic>
          <p:nvPicPr>
            <p:cNvPr id="7" name="Image 6"/>
            <p:cNvPicPr>
              <a:picLocks noChangeAspect="1"/>
            </p:cNvPicPr>
            <p:nvPr/>
          </p:nvPicPr>
          <p:blipFill>
            <a:blip r:embed="rId2"/>
            <a:stretch>
              <a:fillRect/>
            </a:stretch>
          </p:blipFill>
          <p:spPr>
            <a:xfrm>
              <a:off x="4195762" y="1809750"/>
              <a:ext cx="3800475" cy="3238500"/>
            </a:xfrm>
            <a:prstGeom prst="rect">
              <a:avLst/>
            </a:prstGeom>
          </p:spPr>
        </p:pic>
        <p:pic>
          <p:nvPicPr>
            <p:cNvPr id="8" name="Image 7"/>
            <p:cNvPicPr>
              <a:picLocks noChangeAspect="1"/>
            </p:cNvPicPr>
            <p:nvPr/>
          </p:nvPicPr>
          <p:blipFill>
            <a:blip r:embed="rId3"/>
            <a:stretch>
              <a:fillRect/>
            </a:stretch>
          </p:blipFill>
          <p:spPr>
            <a:xfrm>
              <a:off x="7696201" y="3646624"/>
              <a:ext cx="1676400" cy="942975"/>
            </a:xfrm>
            <a:prstGeom prst="rect">
              <a:avLst/>
            </a:prstGeom>
          </p:spPr>
        </p:pic>
      </p:grpSp>
    </p:spTree>
    <p:extLst>
      <p:ext uri="{BB962C8B-B14F-4D97-AF65-F5344CB8AC3E}">
        <p14:creationId xmlns:p14="http://schemas.microsoft.com/office/powerpoint/2010/main" val="2286983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827584" y="1711841"/>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Vu que personne n’a encore candidaté on obtient l’image ci-dessous</a:t>
            </a:r>
            <a:endParaRPr lang="fr-FR" sz="12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e 5"/>
          <p:cNvGrpSpPr/>
          <p:nvPr/>
        </p:nvGrpSpPr>
        <p:grpSpPr>
          <a:xfrm>
            <a:off x="899592" y="2708920"/>
            <a:ext cx="5116375" cy="2705100"/>
            <a:chOff x="4605337" y="2076450"/>
            <a:chExt cx="5116375" cy="2705100"/>
          </a:xfrm>
        </p:grpSpPr>
        <p:pic>
          <p:nvPicPr>
            <p:cNvPr id="7" name="Image 6"/>
            <p:cNvPicPr>
              <a:picLocks noChangeAspect="1"/>
            </p:cNvPicPr>
            <p:nvPr/>
          </p:nvPicPr>
          <p:blipFill>
            <a:blip r:embed="rId2"/>
            <a:stretch>
              <a:fillRect/>
            </a:stretch>
          </p:blipFill>
          <p:spPr>
            <a:xfrm>
              <a:off x="4605337" y="2076450"/>
              <a:ext cx="2981325" cy="2705100"/>
            </a:xfrm>
            <a:prstGeom prst="rect">
              <a:avLst/>
            </a:prstGeom>
          </p:spPr>
        </p:pic>
        <p:pic>
          <p:nvPicPr>
            <p:cNvPr id="8" name="Image 7"/>
            <p:cNvPicPr>
              <a:picLocks noChangeAspect="1"/>
            </p:cNvPicPr>
            <p:nvPr/>
          </p:nvPicPr>
          <p:blipFill>
            <a:blip r:embed="rId3"/>
            <a:stretch>
              <a:fillRect/>
            </a:stretch>
          </p:blipFill>
          <p:spPr>
            <a:xfrm>
              <a:off x="7797662" y="3705225"/>
              <a:ext cx="1924050" cy="1076325"/>
            </a:xfrm>
            <a:prstGeom prst="rect">
              <a:avLst/>
            </a:prstGeom>
          </p:spPr>
        </p:pic>
      </p:grpSp>
    </p:spTree>
    <p:extLst>
      <p:ext uri="{BB962C8B-B14F-4D97-AF65-F5344CB8AC3E}">
        <p14:creationId xmlns:p14="http://schemas.microsoft.com/office/powerpoint/2010/main" val="3125405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259632" y="2204864"/>
            <a:ext cx="5584003" cy="3816425"/>
          </a:xfrm>
          <a:prstGeom prst="rect">
            <a:avLst/>
          </a:prstGeom>
        </p:spPr>
      </p:pic>
      <p:sp>
        <p:nvSpPr>
          <p:cNvPr id="5" name="ZoneTexte 4"/>
          <p:cNvSpPr txBox="1"/>
          <p:nvPr/>
        </p:nvSpPr>
        <p:spPr>
          <a:xfrm>
            <a:off x="1259632" y="1639833"/>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de-DE" sz="1200" dirty="0">
                <a:latin typeface="Tahoma" panose="020B0604030504040204" pitchFamily="34" charset="0"/>
                <a:ea typeface="Tahoma" panose="020B0604030504040204" pitchFamily="34" charset="0"/>
                <a:cs typeface="Tahoma" panose="020B0604030504040204" pitchFamily="34" charset="0"/>
              </a:rPr>
              <a:t>Espace </a:t>
            </a:r>
            <a:r>
              <a:rPr lang="de-DE" sz="1200" dirty="0" smtClean="0">
                <a:latin typeface="Tahoma" panose="020B0604030504040204" pitchFamily="34" charset="0"/>
                <a:ea typeface="Tahoma" panose="020B0604030504040204" pitchFamily="34" charset="0"/>
                <a:cs typeface="Tahoma" panose="020B0604030504040204" pitchFamily="34" charset="0"/>
              </a:rPr>
              <a:t>étudiant</a:t>
            </a:r>
            <a:endParaRPr lang="fr-F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60229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335108" y="2132856"/>
            <a:ext cx="5757172" cy="4176464"/>
          </a:xfrm>
          <a:prstGeom prst="rect">
            <a:avLst/>
          </a:prstGeom>
        </p:spPr>
      </p:pic>
      <p:sp>
        <p:nvSpPr>
          <p:cNvPr id="5" name="ZoneTexte 4"/>
          <p:cNvSpPr txBox="1"/>
          <p:nvPr/>
        </p:nvSpPr>
        <p:spPr>
          <a:xfrm>
            <a:off x="1187624" y="1700808"/>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de-DE" sz="1200" dirty="0" smtClean="0">
                <a:latin typeface="Tahoma" panose="020B0604030504040204" pitchFamily="34" charset="0"/>
                <a:ea typeface="Tahoma" panose="020B0604030504040204" pitchFamily="34" charset="0"/>
                <a:cs typeface="Tahoma" panose="020B0604030504040204" pitchFamily="34" charset="0"/>
              </a:rPr>
              <a:t>S‘inscrire</a:t>
            </a:r>
            <a:endParaRPr lang="fr-FR" sz="1200" dirty="0"/>
          </a:p>
        </p:txBody>
      </p:sp>
    </p:spTree>
    <p:extLst>
      <p:ext uri="{BB962C8B-B14F-4D97-AF65-F5344CB8AC3E}">
        <p14:creationId xmlns:p14="http://schemas.microsoft.com/office/powerpoint/2010/main" val="421815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43608" y="1639833"/>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Si l’identifiant existe déjà dans la base de </a:t>
            </a:r>
            <a:r>
              <a:rPr lang="fr-FR" sz="1200" dirty="0" smtClean="0">
                <a:latin typeface="Tahoma" panose="020B0604030504040204" pitchFamily="34" charset="0"/>
                <a:ea typeface="Tahoma" panose="020B0604030504040204" pitchFamily="34" charset="0"/>
                <a:cs typeface="Tahoma" panose="020B0604030504040204" pitchFamily="34" charset="0"/>
              </a:rPr>
              <a:t>données</a:t>
            </a:r>
            <a:endParaRPr lang="fr-FR" sz="12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e 5"/>
          <p:cNvGrpSpPr/>
          <p:nvPr/>
        </p:nvGrpSpPr>
        <p:grpSpPr>
          <a:xfrm>
            <a:off x="1115616" y="2132856"/>
            <a:ext cx="5184576" cy="3528392"/>
            <a:chOff x="4371975" y="1752600"/>
            <a:chExt cx="4239660" cy="3352800"/>
          </a:xfrm>
        </p:grpSpPr>
        <p:pic>
          <p:nvPicPr>
            <p:cNvPr id="7" name="Image 6"/>
            <p:cNvPicPr>
              <a:picLocks noChangeAspect="1"/>
            </p:cNvPicPr>
            <p:nvPr/>
          </p:nvPicPr>
          <p:blipFill>
            <a:blip r:embed="rId2"/>
            <a:stretch>
              <a:fillRect/>
            </a:stretch>
          </p:blipFill>
          <p:spPr>
            <a:xfrm>
              <a:off x="4371975" y="1752600"/>
              <a:ext cx="3448050" cy="3352800"/>
            </a:xfrm>
            <a:prstGeom prst="rect">
              <a:avLst/>
            </a:prstGeom>
          </p:spPr>
        </p:pic>
        <p:pic>
          <p:nvPicPr>
            <p:cNvPr id="8" name="Image 7"/>
            <p:cNvPicPr>
              <a:picLocks noChangeAspect="1"/>
            </p:cNvPicPr>
            <p:nvPr/>
          </p:nvPicPr>
          <p:blipFill>
            <a:blip r:embed="rId3"/>
            <a:stretch>
              <a:fillRect/>
            </a:stretch>
          </p:blipFill>
          <p:spPr>
            <a:xfrm>
              <a:off x="7211460" y="3764860"/>
              <a:ext cx="1400175" cy="971550"/>
            </a:xfrm>
            <a:prstGeom prst="rect">
              <a:avLst/>
            </a:prstGeom>
          </p:spPr>
        </p:pic>
      </p:grpSp>
    </p:spTree>
    <p:extLst>
      <p:ext uri="{BB962C8B-B14F-4D97-AF65-F5344CB8AC3E}">
        <p14:creationId xmlns:p14="http://schemas.microsoft.com/office/powerpoint/2010/main" val="4116755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43608" y="1855857"/>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smtClean="0">
                <a:latin typeface="Tahoma" panose="020B0604030504040204" pitchFamily="34" charset="0"/>
                <a:ea typeface="Tahoma" panose="020B0604030504040204" pitchFamily="34" charset="0"/>
                <a:cs typeface="Tahoma" panose="020B0604030504040204" pitchFamily="34" charset="0"/>
              </a:rPr>
              <a:t>Sinon</a:t>
            </a:r>
            <a:endParaRPr lang="fr-FR" sz="12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e 5"/>
          <p:cNvGrpSpPr/>
          <p:nvPr/>
        </p:nvGrpSpPr>
        <p:grpSpPr>
          <a:xfrm>
            <a:off x="1043608" y="2348880"/>
            <a:ext cx="4525618" cy="3314700"/>
            <a:chOff x="4252912" y="1771650"/>
            <a:chExt cx="4525618" cy="3314700"/>
          </a:xfrm>
        </p:grpSpPr>
        <p:pic>
          <p:nvPicPr>
            <p:cNvPr id="7" name="Image 6"/>
            <p:cNvPicPr>
              <a:picLocks noChangeAspect="1"/>
            </p:cNvPicPr>
            <p:nvPr/>
          </p:nvPicPr>
          <p:blipFill>
            <a:blip r:embed="rId2"/>
            <a:stretch>
              <a:fillRect/>
            </a:stretch>
          </p:blipFill>
          <p:spPr>
            <a:xfrm>
              <a:off x="4252912" y="1771650"/>
              <a:ext cx="3686175" cy="3314700"/>
            </a:xfrm>
            <a:prstGeom prst="rect">
              <a:avLst/>
            </a:prstGeom>
          </p:spPr>
        </p:pic>
        <p:pic>
          <p:nvPicPr>
            <p:cNvPr id="8" name="Image 7"/>
            <p:cNvPicPr>
              <a:picLocks noChangeAspect="1"/>
            </p:cNvPicPr>
            <p:nvPr/>
          </p:nvPicPr>
          <p:blipFill>
            <a:blip r:embed="rId3"/>
            <a:stretch>
              <a:fillRect/>
            </a:stretch>
          </p:blipFill>
          <p:spPr>
            <a:xfrm>
              <a:off x="7283105" y="3761133"/>
              <a:ext cx="1495425" cy="952500"/>
            </a:xfrm>
            <a:prstGeom prst="rect">
              <a:avLst/>
            </a:prstGeom>
          </p:spPr>
        </p:pic>
      </p:grpSp>
    </p:spTree>
    <p:extLst>
      <p:ext uri="{BB962C8B-B14F-4D97-AF65-F5344CB8AC3E}">
        <p14:creationId xmlns:p14="http://schemas.microsoft.com/office/powerpoint/2010/main" val="3128346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43608" y="1783849"/>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Après </a:t>
            </a:r>
            <a:r>
              <a:rPr lang="fr-FR" sz="1200" dirty="0" smtClean="0">
                <a:latin typeface="Tahoma" panose="020B0604030504040204" pitchFamily="34" charset="0"/>
                <a:ea typeface="Tahoma" panose="020B0604030504040204" pitchFamily="34" charset="0"/>
                <a:cs typeface="Tahoma" panose="020B0604030504040204" pitchFamily="34" charset="0"/>
              </a:rPr>
              <a:t>authentification</a:t>
            </a:r>
            <a:endParaRPr lang="fr-FR" sz="1200" dirty="0">
              <a:latin typeface="Tahoma" panose="020B0604030504040204" pitchFamily="34" charset="0"/>
              <a:ea typeface="Tahoma" panose="020B0604030504040204" pitchFamily="34" charset="0"/>
              <a:cs typeface="Tahoma" panose="020B060403050404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755576" y="2806987"/>
            <a:ext cx="2664296" cy="2188977"/>
          </a:xfrm>
          <a:prstGeom prst="rect">
            <a:avLst/>
          </a:prstGeom>
        </p:spPr>
      </p:pic>
      <p:pic>
        <p:nvPicPr>
          <p:cNvPr id="6" name="Espace réservé du contenu 6"/>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860032" y="2590963"/>
            <a:ext cx="3672408" cy="2566229"/>
          </a:xfrm>
          <a:prstGeom prst="rect">
            <a:avLst/>
          </a:prstGeom>
        </p:spPr>
      </p:pic>
      <p:sp>
        <p:nvSpPr>
          <p:cNvPr id="7" name="Flèche droite 6"/>
          <p:cNvSpPr/>
          <p:nvPr/>
        </p:nvSpPr>
        <p:spPr bwMode="auto">
          <a:xfrm>
            <a:off x="3729608" y="3739773"/>
            <a:ext cx="813240" cy="268608"/>
          </a:xfrm>
          <a:prstGeom prst="rightArrow">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4173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399661" y="2420888"/>
            <a:ext cx="5433117" cy="3528392"/>
          </a:xfrm>
          <a:prstGeom prst="rect">
            <a:avLst/>
          </a:prstGeom>
        </p:spPr>
      </p:pic>
      <p:sp>
        <p:nvSpPr>
          <p:cNvPr id="5" name="ZoneTexte 4"/>
          <p:cNvSpPr txBox="1"/>
          <p:nvPr/>
        </p:nvSpPr>
        <p:spPr>
          <a:xfrm>
            <a:off x="1187624" y="1783849"/>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Consulter offres et </a:t>
            </a:r>
            <a:r>
              <a:rPr lang="fr-FR" sz="1200" dirty="0" smtClean="0">
                <a:latin typeface="Tahoma" panose="020B0604030504040204" pitchFamily="34" charset="0"/>
                <a:ea typeface="Tahoma" panose="020B0604030504040204" pitchFamily="34" charset="0"/>
                <a:cs typeface="Tahoma" panose="020B0604030504040204" pitchFamily="34" charset="0"/>
              </a:rPr>
              <a:t>postuler</a:t>
            </a:r>
            <a:endParaRPr lang="fr-F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52913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187624" y="2214156"/>
            <a:ext cx="5832647" cy="3951148"/>
          </a:xfrm>
          <a:prstGeom prst="rect">
            <a:avLst/>
          </a:prstGeom>
        </p:spPr>
      </p:pic>
      <p:sp>
        <p:nvSpPr>
          <p:cNvPr id="5" name="ZoneTexte 4"/>
          <p:cNvSpPr txBox="1"/>
          <p:nvPr/>
        </p:nvSpPr>
        <p:spPr>
          <a:xfrm>
            <a:off x="1187624" y="1783849"/>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a:latin typeface="Tahoma" panose="020B0604030504040204" pitchFamily="34" charset="0"/>
                <a:ea typeface="Tahoma" panose="020B0604030504040204" pitchFamily="34" charset="0"/>
                <a:cs typeface="Tahoma" panose="020B0604030504040204" pitchFamily="34" charset="0"/>
              </a:rPr>
              <a:t>Consulter les offres auxquelles on a postulé </a:t>
            </a:r>
            <a:endParaRPr lang="fr-F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4459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07609" y="2181175"/>
            <a:ext cx="5680710" cy="3984129"/>
          </a:xfrm>
          <a:prstGeom prst="rect">
            <a:avLst/>
          </a:prstGeom>
        </p:spPr>
      </p:pic>
      <p:sp>
        <p:nvSpPr>
          <p:cNvPr id="3" name="ZoneTexte 2"/>
          <p:cNvSpPr txBox="1"/>
          <p:nvPr/>
        </p:nvSpPr>
        <p:spPr>
          <a:xfrm>
            <a:off x="1187624" y="1783849"/>
            <a:ext cx="6120680" cy="276999"/>
          </a:xfrm>
          <a:prstGeom prst="rect">
            <a:avLst/>
          </a:prstGeom>
          <a:noFill/>
        </p:spPr>
        <p:txBody>
          <a:bodyPr wrap="square" rtlCol="0">
            <a:spAutoFit/>
          </a:bodyPr>
          <a:lstStyle/>
          <a:p>
            <a:pPr marL="171450" indent="-171450" algn="l">
              <a:buFont typeface="Arial" panose="020B0604020202020204" pitchFamily="34" charset="0"/>
              <a:buChar char="•"/>
            </a:pPr>
            <a:r>
              <a:rPr lang="fr-FR" sz="1200" dirty="0" smtClean="0">
                <a:latin typeface="Tahoma" panose="020B0604030504040204" pitchFamily="34" charset="0"/>
                <a:ea typeface="Tahoma" panose="020B0604030504040204" pitchFamily="34" charset="0"/>
                <a:cs typeface="Tahoma" panose="020B0604030504040204" pitchFamily="34" charset="0"/>
              </a:rPr>
              <a:t>Réponses aux candidatures</a:t>
            </a:r>
            <a:endParaRPr lang="fr-FR" sz="12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bwMode="auto">
          <a:xfrm>
            <a:off x="2555776" y="5381398"/>
            <a:ext cx="3096344" cy="351857"/>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9347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1412776"/>
            <a:ext cx="7334200" cy="936105"/>
          </a:xfrm>
        </p:spPr>
        <p:txBody>
          <a:bodyPr/>
          <a:lstStyle/>
          <a:p>
            <a:pPr marL="514350" indent="-514350">
              <a:buFont typeface="+mj-lt"/>
              <a:buAutoNum type="romanUcPeriod"/>
            </a:pPr>
            <a:r>
              <a:rPr lang="en-US" sz="2000" b="1" dirty="0" smtClean="0">
                <a:latin typeface="Tahoma" panose="020B0604030504040204" pitchFamily="34" charset="0"/>
                <a:ea typeface="Tahoma" panose="020B0604030504040204" pitchFamily="34" charset="0"/>
                <a:cs typeface="Tahoma" panose="020B0604030504040204" pitchFamily="34" charset="0"/>
              </a:rPr>
              <a:t>Contexte</a:t>
            </a:r>
            <a:endParaRPr lang="fr-FR" dirty="0"/>
          </a:p>
        </p:txBody>
      </p:sp>
      <p:sp>
        <p:nvSpPr>
          <p:cNvPr id="3" name="Espace réservé du contenu 2"/>
          <p:cNvSpPr>
            <a:spLocks noGrp="1"/>
          </p:cNvSpPr>
          <p:nvPr>
            <p:ph idx="1"/>
          </p:nvPr>
        </p:nvSpPr>
        <p:spPr>
          <a:xfrm>
            <a:off x="971600" y="2973289"/>
            <a:ext cx="7550224" cy="1751855"/>
          </a:xfrm>
        </p:spPr>
        <p:txBody>
          <a:bodyPr/>
          <a:lstStyle/>
          <a:p>
            <a:r>
              <a:rPr lang="fr-FR" sz="1400" dirty="0">
                <a:latin typeface="Tahoma" panose="020B0604030504040204" pitchFamily="34" charset="0"/>
                <a:ea typeface="Tahoma" panose="020B0604030504040204" pitchFamily="34" charset="0"/>
                <a:cs typeface="Tahoma" panose="020B0604030504040204" pitchFamily="34" charset="0"/>
              </a:rPr>
              <a:t>Pour la validation de la licence </a:t>
            </a:r>
            <a:r>
              <a:rPr lang="fr-FR" sz="1400" dirty="0" smtClean="0">
                <a:latin typeface="Tahoma" panose="020B0604030504040204" pitchFamily="34" charset="0"/>
                <a:ea typeface="Tahoma" panose="020B0604030504040204" pitchFamily="34" charset="0"/>
                <a:cs typeface="Tahoma" panose="020B0604030504040204" pitchFamily="34" charset="0"/>
              </a:rPr>
              <a:t>3 miage il est question pour nous de travailler sur un projet  de gestion </a:t>
            </a:r>
            <a:r>
              <a:rPr lang="fr-FR" sz="1400" dirty="0">
                <a:latin typeface="Tahoma" panose="020B0604030504040204" pitchFamily="34" charset="0"/>
                <a:ea typeface="Tahoma" panose="020B0604030504040204" pitchFamily="34" charset="0"/>
                <a:cs typeface="Tahoma" panose="020B0604030504040204" pitchFamily="34" charset="0"/>
              </a:rPr>
              <a:t>d’offres de stage </a:t>
            </a:r>
            <a:r>
              <a:rPr lang="fr-FR" sz="1400" dirty="0" smtClean="0">
                <a:latin typeface="Tahoma" panose="020B0604030504040204" pitchFamily="34" charset="0"/>
                <a:ea typeface="Tahoma" panose="020B0604030504040204" pitchFamily="34" charset="0"/>
                <a:cs typeface="Tahoma" panose="020B0604030504040204" pitchFamily="34" charset="0"/>
              </a:rPr>
              <a:t>pour </a:t>
            </a:r>
            <a:r>
              <a:rPr lang="fr-FR" sz="1400" dirty="0" smtClean="0">
                <a:latin typeface="Tahoma" panose="020B0604030504040204" pitchFamily="34" charset="0"/>
                <a:ea typeface="Tahoma" panose="020B0604030504040204" pitchFamily="34" charset="0"/>
                <a:cs typeface="Tahoma" panose="020B0604030504040204" pitchFamily="34" charset="0"/>
              </a:rPr>
              <a:t>étudiants</a:t>
            </a:r>
          </a:p>
          <a:p>
            <a:pPr marL="0" indent="0">
              <a:buNone/>
            </a:pPr>
            <a:endParaRPr lang="fr-FR" sz="1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fr-FR" sz="1400" dirty="0">
              <a:latin typeface="Tahoma" panose="020B0604030504040204" pitchFamily="34" charset="0"/>
              <a:ea typeface="Tahoma" panose="020B0604030504040204" pitchFamily="34" charset="0"/>
              <a:cs typeface="Tahoma" panose="020B0604030504040204" pitchFamily="34" charset="0"/>
            </a:endParaRPr>
          </a:p>
          <a:p>
            <a:r>
              <a:rPr lang="fr-FR" sz="1400" dirty="0">
                <a:latin typeface="Tahoma" panose="020B0604030504040204" pitchFamily="34" charset="0"/>
                <a:ea typeface="Tahoma" panose="020B0604030504040204" pitchFamily="34" charset="0"/>
                <a:cs typeface="Tahoma" panose="020B0604030504040204" pitchFamily="34" charset="0"/>
              </a:rPr>
              <a:t>Il s'agit d'un projet scolaire que nous programmons en Java et utiliserons le langage </a:t>
            </a:r>
            <a:r>
              <a:rPr lang="fr-FR" sz="1400" dirty="0" smtClean="0">
                <a:latin typeface="Tahoma" panose="020B0604030504040204" pitchFamily="34" charset="0"/>
                <a:ea typeface="Tahoma" panose="020B0604030504040204" pitchFamily="34" charset="0"/>
                <a:cs typeface="Tahoma" panose="020B0604030504040204" pitchFamily="34" charset="0"/>
              </a:rPr>
              <a:t>UML </a:t>
            </a:r>
            <a:r>
              <a:rPr lang="fr-FR" sz="1400" dirty="0">
                <a:latin typeface="Tahoma" panose="020B0604030504040204" pitchFamily="34" charset="0"/>
                <a:ea typeface="Tahoma" panose="020B0604030504040204" pitchFamily="34" charset="0"/>
                <a:cs typeface="Tahoma" panose="020B0604030504040204" pitchFamily="34" charset="0"/>
              </a:rPr>
              <a:t>pour faire une analyse des besoins afin </a:t>
            </a:r>
            <a:r>
              <a:rPr lang="fr-FR" sz="1400" dirty="0" smtClean="0">
                <a:latin typeface="Tahoma" panose="020B0604030504040204" pitchFamily="34" charset="0"/>
                <a:ea typeface="Tahoma" panose="020B0604030504040204" pitchFamily="34" charset="0"/>
                <a:cs typeface="Tahoma" panose="020B0604030504040204" pitchFamily="34" charset="0"/>
              </a:rPr>
              <a:t>de </a:t>
            </a:r>
            <a:r>
              <a:rPr lang="fr-FR" sz="1400" dirty="0">
                <a:latin typeface="Tahoma" panose="020B0604030504040204" pitchFamily="34" charset="0"/>
                <a:ea typeface="Tahoma" panose="020B0604030504040204" pitchFamily="34" charset="0"/>
                <a:cs typeface="Tahoma" panose="020B0604030504040204" pitchFamily="34" charset="0"/>
              </a:rPr>
              <a:t>concevoir une </a:t>
            </a:r>
            <a:r>
              <a:rPr lang="fr-FR" sz="1400" dirty="0" smtClean="0">
                <a:latin typeface="Tahoma" panose="020B0604030504040204" pitchFamily="34" charset="0"/>
                <a:ea typeface="Tahoma" panose="020B0604030504040204" pitchFamily="34" charset="0"/>
                <a:cs typeface="Tahoma" panose="020B0604030504040204" pitchFamily="34" charset="0"/>
              </a:rPr>
              <a:t> éventuelle solution .</a:t>
            </a:r>
            <a:endParaRPr lang="fr-F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46694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71600" y="2521998"/>
            <a:ext cx="6912768" cy="2131138"/>
          </a:xfrm>
        </p:spPr>
        <p:txBody>
          <a:bodyPr/>
          <a:lstStyle/>
          <a:p>
            <a:pPr marL="0" indent="0" algn="just">
              <a:lnSpc>
                <a:spcPct val="200000"/>
              </a:lnSpc>
              <a:buNone/>
            </a:pPr>
            <a:r>
              <a:rPr lang="fr-FR" sz="1100" dirty="0">
                <a:latin typeface="Tahoma" panose="020B0604030504040204" pitchFamily="34" charset="0"/>
                <a:ea typeface="Tahoma" panose="020B0604030504040204" pitchFamily="34" charset="0"/>
                <a:cs typeface="Tahoma" panose="020B0604030504040204" pitchFamily="34" charset="0"/>
              </a:rPr>
              <a:t>Au terme de notre travail, nous pouvons conclure que ce projet a été riche d’expérience dans la mesure où il nous a permis d’aborder plusieurs notions </a:t>
            </a:r>
            <a:r>
              <a:rPr lang="fr-FR" sz="1100" dirty="0" smtClean="0">
                <a:latin typeface="Tahoma" panose="020B0604030504040204" pitchFamily="34" charset="0"/>
                <a:ea typeface="Tahoma" panose="020B0604030504040204" pitchFamily="34" charset="0"/>
                <a:cs typeface="Tahoma" panose="020B0604030504040204" pitchFamily="34" charset="0"/>
              </a:rPr>
              <a:t>vues dans nos différents cours </a:t>
            </a:r>
            <a:r>
              <a:rPr lang="fr-FR" sz="1100" dirty="0">
                <a:latin typeface="Tahoma" panose="020B0604030504040204" pitchFamily="34" charset="0"/>
                <a:ea typeface="Tahoma" panose="020B0604030504040204" pitchFamily="34" charset="0"/>
                <a:cs typeface="Tahoma" panose="020B0604030504040204" pitchFamily="34" charset="0"/>
              </a:rPr>
              <a:t>à savoir Gestion de Projet Informatique, Management de Système d’Information, Technologie Objet Avance. Nous avons par exemple compris à quel point l’organisation d’une équipe est importante dans la réalisation d’un projet et en même temps complexe et qu’une bonne analyse conception était primordiale pour mener à bien un projet.</a:t>
            </a:r>
          </a:p>
          <a:p>
            <a:pPr marL="0" indent="0" algn="just">
              <a:lnSpc>
                <a:spcPct val="200000"/>
              </a:lnSpc>
              <a:buNone/>
            </a:pPr>
            <a:endParaRPr lang="fr-FR" sz="1100" dirty="0">
              <a:latin typeface="Tahoma" panose="020B0604030504040204" pitchFamily="34" charset="0"/>
              <a:ea typeface="Tahoma" panose="020B0604030504040204" pitchFamily="34" charset="0"/>
              <a:cs typeface="Tahoma" panose="020B0604030504040204" pitchFamily="34" charset="0"/>
            </a:endParaRPr>
          </a:p>
        </p:txBody>
      </p:sp>
      <p:sp>
        <p:nvSpPr>
          <p:cNvPr id="4" name="Titre 1"/>
          <p:cNvSpPr txBox="1">
            <a:spLocks/>
          </p:cNvSpPr>
          <p:nvPr/>
        </p:nvSpPr>
        <p:spPr bwMode="auto">
          <a:xfrm>
            <a:off x="971600" y="1556791"/>
            <a:ext cx="7334200" cy="93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kern="1200">
                <a:solidFill>
                  <a:schemeClr val="hlink"/>
                </a:solidFill>
                <a:latin typeface="+mj-lt"/>
                <a:ea typeface="+mj-ea"/>
                <a:cs typeface="+mj-cs"/>
              </a:defRPr>
            </a:lvl1pPr>
            <a:lvl2pPr algn="l" rtl="0" eaLnBrk="1" fontAlgn="base" hangingPunct="1">
              <a:spcBef>
                <a:spcPct val="0"/>
              </a:spcBef>
              <a:spcAft>
                <a:spcPct val="0"/>
              </a:spcAft>
              <a:defRPr sz="4400">
                <a:solidFill>
                  <a:schemeClr val="hlink"/>
                </a:solidFill>
                <a:latin typeface="Microsoft Sans Serif" panose="020B0604020202020204" pitchFamily="34" charset="0"/>
              </a:defRPr>
            </a:lvl2pPr>
            <a:lvl3pPr algn="l" rtl="0" eaLnBrk="1" fontAlgn="base" hangingPunct="1">
              <a:spcBef>
                <a:spcPct val="0"/>
              </a:spcBef>
              <a:spcAft>
                <a:spcPct val="0"/>
              </a:spcAft>
              <a:defRPr sz="4400">
                <a:solidFill>
                  <a:schemeClr val="hlink"/>
                </a:solidFill>
                <a:latin typeface="Microsoft Sans Serif" panose="020B0604020202020204" pitchFamily="34" charset="0"/>
              </a:defRPr>
            </a:lvl3pPr>
            <a:lvl4pPr algn="l" rtl="0" eaLnBrk="1" fontAlgn="base" hangingPunct="1">
              <a:spcBef>
                <a:spcPct val="0"/>
              </a:spcBef>
              <a:spcAft>
                <a:spcPct val="0"/>
              </a:spcAft>
              <a:defRPr sz="4400">
                <a:solidFill>
                  <a:schemeClr val="hlink"/>
                </a:solidFill>
                <a:latin typeface="Microsoft Sans Serif" panose="020B0604020202020204" pitchFamily="34" charset="0"/>
              </a:defRPr>
            </a:lvl4pPr>
            <a:lvl5pPr algn="l" rtl="0" eaLnBrk="1" fontAlgn="base" hangingPunct="1">
              <a:spcBef>
                <a:spcPct val="0"/>
              </a:spcBef>
              <a:spcAft>
                <a:spcPct val="0"/>
              </a:spcAft>
              <a:defRPr sz="4400">
                <a:solidFill>
                  <a:schemeClr val="hlink"/>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hlink"/>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hlink"/>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hlink"/>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hlink"/>
                </a:solidFill>
                <a:latin typeface="Microsoft Sans Serif" panose="020B0604020202020204" pitchFamily="34" charset="0"/>
              </a:defRPr>
            </a:lvl9pPr>
          </a:lstStyle>
          <a:p>
            <a:pPr marL="514350" indent="-514350">
              <a:buFont typeface="+mj-lt"/>
              <a:buAutoNum type="romanUcPeriod" startAt="5"/>
            </a:pPr>
            <a:r>
              <a:rPr lang="en-US" sz="2000" b="1" dirty="0">
                <a:latin typeface="Tahoma" panose="020B0604030504040204" pitchFamily="34" charset="0"/>
                <a:ea typeface="Tahoma" panose="020B0604030504040204" pitchFamily="34" charset="0"/>
                <a:cs typeface="Tahoma" panose="020B0604030504040204" pitchFamily="34" charset="0"/>
              </a:rPr>
              <a:t>Conclusion</a:t>
            </a:r>
            <a:endParaRPr lang="fr-FR" dirty="0"/>
          </a:p>
        </p:txBody>
      </p:sp>
    </p:spTree>
    <p:extLst>
      <p:ext uri="{BB962C8B-B14F-4D97-AF65-F5344CB8AC3E}">
        <p14:creationId xmlns:p14="http://schemas.microsoft.com/office/powerpoint/2010/main" val="1759791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1556792"/>
            <a:ext cx="7315200" cy="911771"/>
          </a:xfrm>
        </p:spPr>
        <p:txBody>
          <a:bodyPr/>
          <a:lstStyle/>
          <a:p>
            <a:pPr marL="400050" lvl="0" indent="-400050">
              <a:buFont typeface="+mj-lt"/>
              <a:buAutoNum type="romanUcPeriod" startAt="2"/>
            </a:pPr>
            <a:r>
              <a:rPr lang="en-US" sz="1800" b="1" dirty="0">
                <a:latin typeface="Tahoma" panose="020B0604030504040204" pitchFamily="34" charset="0"/>
                <a:ea typeface="Tahoma" panose="020B0604030504040204" pitchFamily="34" charset="0"/>
                <a:cs typeface="Tahoma" panose="020B0604030504040204" pitchFamily="34" charset="0"/>
              </a:rPr>
              <a:t>Conception et Analyse</a:t>
            </a:r>
            <a:endParaRPr lang="fr-FR" sz="1800" b="1" dirty="0">
              <a:latin typeface="Tahoma" panose="020B0604030504040204" pitchFamily="34" charset="0"/>
              <a:ea typeface="Tahoma" panose="020B0604030504040204" pitchFamily="34" charset="0"/>
              <a:cs typeface="Tahoma" panose="020B0604030504040204" pitchFamily="34" charset="0"/>
            </a:endParaRPr>
          </a:p>
        </p:txBody>
      </p:sp>
      <p:sp>
        <p:nvSpPr>
          <p:cNvPr id="3" name="Espace réservé du contenu 2"/>
          <p:cNvSpPr>
            <a:spLocks noGrp="1"/>
          </p:cNvSpPr>
          <p:nvPr>
            <p:ph idx="1"/>
          </p:nvPr>
        </p:nvSpPr>
        <p:spPr>
          <a:xfrm>
            <a:off x="1547664" y="3140968"/>
            <a:ext cx="6303616" cy="432048"/>
          </a:xfrm>
        </p:spPr>
        <p:txBody>
          <a:bodyPr/>
          <a:lstStyle/>
          <a:p>
            <a:pPr marL="0" indent="0" algn="just">
              <a:buNone/>
            </a:pPr>
            <a:r>
              <a:rPr lang="fr-FR" sz="1000" dirty="0" smtClean="0">
                <a:latin typeface="Tahoma" panose="020B0604030504040204" pitchFamily="34" charset="0"/>
                <a:ea typeface="Tahoma" panose="020B0604030504040204" pitchFamily="34" charset="0"/>
                <a:cs typeface="Tahoma" panose="020B0604030504040204" pitchFamily="34" charset="0"/>
              </a:rPr>
              <a:t>Le </a:t>
            </a:r>
            <a:r>
              <a:rPr lang="fr-FR" sz="1000" dirty="0">
                <a:latin typeface="Tahoma" panose="020B0604030504040204" pitchFamily="34" charset="0"/>
                <a:ea typeface="Tahoma" panose="020B0604030504040204" pitchFamily="34" charset="0"/>
                <a:cs typeface="Tahoma" panose="020B0604030504040204" pitchFamily="34" charset="0"/>
              </a:rPr>
              <a:t>diagramme de classe est le diagramme le plus connu du langage UML, faisant office d’équivalent parallèle au MCD de Merise. Il permet d’appréhender, d’un point de vue logique, la structure statique du système</a:t>
            </a:r>
          </a:p>
        </p:txBody>
      </p:sp>
      <p:sp>
        <p:nvSpPr>
          <p:cNvPr id="5" name="ZoneTexte 4"/>
          <p:cNvSpPr txBox="1"/>
          <p:nvPr/>
        </p:nvSpPr>
        <p:spPr>
          <a:xfrm>
            <a:off x="1043608" y="2468563"/>
            <a:ext cx="4032448" cy="276999"/>
          </a:xfrm>
          <a:prstGeom prst="rect">
            <a:avLst/>
          </a:prstGeom>
          <a:noFill/>
        </p:spPr>
        <p:txBody>
          <a:bodyPr wrap="square" rtlCol="0">
            <a:spAutoFit/>
          </a:bodyPr>
          <a:lstStyle/>
          <a:p>
            <a:pPr marL="514350" lvl="0" indent="-514350" algn="l">
              <a:buFont typeface="+mj-lt"/>
              <a:buAutoNum type="arabicPeriod"/>
            </a:pPr>
            <a:r>
              <a:rPr lang="fr-FR" sz="1200" b="1" dirty="0">
                <a:latin typeface="Tahoma" panose="020B0604030504040204" pitchFamily="34" charset="0"/>
                <a:ea typeface="Tahoma" panose="020B0604030504040204" pitchFamily="34" charset="0"/>
                <a:cs typeface="Tahoma" panose="020B0604030504040204" pitchFamily="34" charset="0"/>
              </a:rPr>
              <a:t>Diagramme de classe</a:t>
            </a:r>
            <a:endParaRPr lang="fr-FR" sz="1200" b="1" dirty="0">
              <a:latin typeface="Tahoma" panose="020B0604030504040204" pitchFamily="34" charset="0"/>
              <a:ea typeface="Tahoma" panose="020B0604030504040204" pitchFamily="34" charset="0"/>
              <a:cs typeface="Tahoma" panose="020B0604030504040204" pitchFamily="34" charset="0"/>
            </a:endParaRPr>
          </a:p>
        </p:txBody>
      </p:sp>
      <p:sp>
        <p:nvSpPr>
          <p:cNvPr id="7" name="ZoneTexte 6"/>
          <p:cNvSpPr txBox="1"/>
          <p:nvPr/>
        </p:nvSpPr>
        <p:spPr>
          <a:xfrm>
            <a:off x="1547664" y="2887052"/>
            <a:ext cx="2460535" cy="253916"/>
          </a:xfrm>
          <a:prstGeom prst="rect">
            <a:avLst/>
          </a:prstGeom>
          <a:noFill/>
        </p:spPr>
        <p:txBody>
          <a:bodyPr wrap="square" rtlCol="0">
            <a:spAutoFit/>
          </a:bodyPr>
          <a:lstStyle/>
          <a:p>
            <a:pPr lvl="0" algn="l"/>
            <a:r>
              <a:rPr lang="fr-FR" sz="1050" dirty="0" smtClean="0">
                <a:latin typeface="Tahoma" panose="020B0604030504040204" pitchFamily="34" charset="0"/>
                <a:ea typeface="Tahoma" panose="020B0604030504040204" pitchFamily="34" charset="0"/>
                <a:cs typeface="Tahoma" panose="020B0604030504040204" pitchFamily="34" charset="0"/>
              </a:rPr>
              <a:t>Définition</a:t>
            </a:r>
            <a:endParaRPr lang="fr-FR" sz="105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 7"/>
          <p:cNvPicPr/>
          <p:nvPr/>
        </p:nvPicPr>
        <p:blipFill>
          <a:blip r:embed="rId2">
            <a:extLst>
              <a:ext uri="{28A0092B-C50C-407E-A947-70E740481C1C}">
                <a14:useLocalDpi xmlns:a14="http://schemas.microsoft.com/office/drawing/2010/main" val="0"/>
              </a:ext>
            </a:extLst>
          </a:blip>
          <a:stretch>
            <a:fillRect/>
          </a:stretch>
        </p:blipFill>
        <p:spPr>
          <a:xfrm>
            <a:off x="1547665" y="3826932"/>
            <a:ext cx="4769174" cy="2469208"/>
          </a:xfrm>
          <a:prstGeom prst="rect">
            <a:avLst/>
          </a:prstGeom>
        </p:spPr>
      </p:pic>
    </p:spTree>
    <p:extLst>
      <p:ext uri="{BB962C8B-B14F-4D97-AF65-F5344CB8AC3E}">
        <p14:creationId xmlns:p14="http://schemas.microsoft.com/office/powerpoint/2010/main" val="3527443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755576" y="2708920"/>
            <a:ext cx="4118590" cy="2852822"/>
          </a:xfrm>
          <a:prstGeom prst="rect">
            <a:avLst/>
          </a:prstGeom>
          <a:ln>
            <a:noFill/>
          </a:ln>
          <a:effectLst>
            <a:softEdge rad="112500"/>
          </a:effectLst>
        </p:spPr>
      </p:pic>
      <p:sp>
        <p:nvSpPr>
          <p:cNvPr id="5" name="ZoneTexte 4"/>
          <p:cNvSpPr txBox="1"/>
          <p:nvPr/>
        </p:nvSpPr>
        <p:spPr>
          <a:xfrm>
            <a:off x="755576" y="1703820"/>
            <a:ext cx="4032448" cy="276999"/>
          </a:xfrm>
          <a:prstGeom prst="rect">
            <a:avLst/>
          </a:prstGeom>
          <a:noFill/>
        </p:spPr>
        <p:txBody>
          <a:bodyPr wrap="square" rtlCol="0">
            <a:spAutoFit/>
          </a:bodyPr>
          <a:lstStyle/>
          <a:p>
            <a:pPr marL="228600" indent="-228600" algn="l">
              <a:buFont typeface="+mj-lt"/>
              <a:buAutoNum type="arabicPeriod" startAt="2"/>
            </a:pPr>
            <a:r>
              <a:rPr lang="de-DE" sz="1200" b="1" dirty="0" smtClean="0">
                <a:latin typeface="Tahoma" panose="020B0604030504040204" pitchFamily="34" charset="0"/>
                <a:ea typeface="Tahoma" panose="020B0604030504040204" pitchFamily="34" charset="0"/>
                <a:cs typeface="Tahoma" panose="020B0604030504040204" pitchFamily="34" charset="0"/>
              </a:rPr>
              <a:t>Diagramme </a:t>
            </a:r>
            <a:r>
              <a:rPr lang="de-DE" sz="1200" b="1" dirty="0">
                <a:latin typeface="Tahoma" panose="020B0604030504040204" pitchFamily="34" charset="0"/>
                <a:ea typeface="Tahoma" panose="020B0604030504040204" pitchFamily="34" charset="0"/>
                <a:cs typeface="Tahoma" panose="020B0604030504040204" pitchFamily="34" charset="0"/>
              </a:rPr>
              <a:t>de cas </a:t>
            </a:r>
            <a:r>
              <a:rPr lang="de-DE" sz="1200" b="1" dirty="0" smtClean="0">
                <a:latin typeface="Tahoma" panose="020B0604030504040204" pitchFamily="34" charset="0"/>
                <a:ea typeface="Tahoma" panose="020B0604030504040204" pitchFamily="34" charset="0"/>
                <a:cs typeface="Tahoma" panose="020B0604030504040204" pitchFamily="34" charset="0"/>
              </a:rPr>
              <a:t>d‘utilisation</a:t>
            </a:r>
            <a:endParaRPr lang="de-DE" sz="1200" b="1" dirty="0">
              <a:latin typeface="Tahoma" panose="020B0604030504040204" pitchFamily="34" charset="0"/>
              <a:ea typeface="Tahoma" panose="020B0604030504040204" pitchFamily="34" charset="0"/>
              <a:cs typeface="Tahoma" panose="020B0604030504040204" pitchFamily="34" charset="0"/>
            </a:endParaRPr>
          </a:p>
        </p:txBody>
      </p:sp>
      <p:sp>
        <p:nvSpPr>
          <p:cNvPr id="7" name="Espace réservé du contenu 2"/>
          <p:cNvSpPr>
            <a:spLocks noGrp="1"/>
          </p:cNvSpPr>
          <p:nvPr>
            <p:ph idx="1"/>
          </p:nvPr>
        </p:nvSpPr>
        <p:spPr>
          <a:xfrm>
            <a:off x="5220072" y="2710726"/>
            <a:ext cx="2808312" cy="2780156"/>
          </a:xfrm>
        </p:spPr>
        <p:txBody>
          <a:bodyPr/>
          <a:lstStyle/>
          <a:p>
            <a:pPr marL="0" indent="0" algn="just">
              <a:lnSpc>
                <a:spcPct val="150000"/>
              </a:lnSpc>
              <a:buNone/>
            </a:pPr>
            <a:r>
              <a:rPr lang="fr-FR" sz="1000" dirty="0">
                <a:latin typeface="Tahoma" panose="020B0604030504040204" pitchFamily="34" charset="0"/>
                <a:ea typeface="Tahoma" panose="020B0604030504040204" pitchFamily="34" charset="0"/>
                <a:cs typeface="Tahoma" panose="020B0604030504040204" pitchFamily="34" charset="0"/>
              </a:rPr>
              <a:t>Le diagramme de cas </a:t>
            </a:r>
            <a:r>
              <a:rPr lang="fr-FR" sz="1000" dirty="0" smtClean="0">
                <a:latin typeface="Tahoma" panose="020B0604030504040204" pitchFamily="34" charset="0"/>
                <a:ea typeface="Tahoma" panose="020B0604030504040204" pitchFamily="34" charset="0"/>
                <a:cs typeface="Tahoma" panose="020B0604030504040204" pitchFamily="34" charset="0"/>
              </a:rPr>
              <a:t>ci-contre spécifie </a:t>
            </a:r>
            <a:r>
              <a:rPr lang="fr-FR" sz="1000" dirty="0">
                <a:latin typeface="Tahoma" panose="020B0604030504040204" pitchFamily="34" charset="0"/>
                <a:ea typeface="Tahoma" panose="020B0604030504040204" pitchFamily="34" charset="0"/>
                <a:cs typeface="Tahoma" panose="020B0604030504040204" pitchFamily="34" charset="0"/>
              </a:rPr>
              <a:t>les cas d’utilisation possibles découlant de l’interaction entre les utilisateurs et le système. Nous avons principalement deux acteurs qui héritent d’un acteur « Utilisateur » car il faut se connecter </a:t>
            </a:r>
            <a:r>
              <a:rPr lang="fr-FR" sz="1000" dirty="0" smtClean="0">
                <a:latin typeface="Tahoma" panose="020B0604030504040204" pitchFamily="34" charset="0"/>
                <a:ea typeface="Tahoma" panose="020B0604030504040204" pitchFamily="34" charset="0"/>
                <a:cs typeface="Tahoma" panose="020B0604030504040204" pitchFamily="34" charset="0"/>
              </a:rPr>
              <a:t>a l’application </a:t>
            </a:r>
            <a:r>
              <a:rPr lang="fr-FR" sz="1000" dirty="0">
                <a:latin typeface="Tahoma" panose="020B0604030504040204" pitchFamily="34" charset="0"/>
                <a:ea typeface="Tahoma" panose="020B0604030504040204" pitchFamily="34" charset="0"/>
                <a:cs typeface="Tahoma" panose="020B0604030504040204" pitchFamily="34" charset="0"/>
              </a:rPr>
              <a:t>donc  au préalable être inscrit</a:t>
            </a:r>
          </a:p>
          <a:p>
            <a:pPr marL="0" indent="0" algn="just">
              <a:lnSpc>
                <a:spcPct val="150000"/>
              </a:lnSpc>
              <a:buNone/>
            </a:pPr>
            <a:endParaRPr lang="fr-FR" sz="1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7896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43608" y="2894274"/>
            <a:ext cx="4413650" cy="2118902"/>
          </a:xfrm>
          <a:prstGeom prst="rect">
            <a:avLst/>
          </a:prstGeom>
          <a:ln>
            <a:noFill/>
          </a:ln>
          <a:effectLst>
            <a:softEdge rad="112500"/>
          </a:effectLst>
        </p:spPr>
      </p:pic>
      <p:sp>
        <p:nvSpPr>
          <p:cNvPr id="5" name="ZoneTexte 4"/>
          <p:cNvSpPr txBox="1"/>
          <p:nvPr/>
        </p:nvSpPr>
        <p:spPr>
          <a:xfrm>
            <a:off x="755576" y="1703820"/>
            <a:ext cx="4032448" cy="276999"/>
          </a:xfrm>
          <a:prstGeom prst="rect">
            <a:avLst/>
          </a:prstGeom>
          <a:noFill/>
        </p:spPr>
        <p:txBody>
          <a:bodyPr wrap="square" rtlCol="0">
            <a:spAutoFit/>
          </a:bodyPr>
          <a:lstStyle/>
          <a:p>
            <a:pPr marL="228600" indent="-228600" algn="l">
              <a:buFont typeface="+mj-lt"/>
              <a:buAutoNum type="arabicPeriod" startAt="3"/>
            </a:pPr>
            <a:r>
              <a:rPr lang="fr-FR" sz="1200" b="1" dirty="0">
                <a:latin typeface="Tahoma" panose="020B0604030504040204" pitchFamily="34" charset="0"/>
                <a:ea typeface="Tahoma" panose="020B0604030504040204" pitchFamily="34" charset="0"/>
                <a:cs typeface="Tahoma" panose="020B0604030504040204" pitchFamily="34" charset="0"/>
              </a:rPr>
              <a:t>Diagrammes de séquence</a:t>
            </a:r>
            <a:endParaRPr lang="fr-FR" sz="1200" b="1" dirty="0">
              <a:latin typeface="Tahoma" panose="020B0604030504040204" pitchFamily="34" charset="0"/>
              <a:ea typeface="Tahoma" panose="020B0604030504040204" pitchFamily="34" charset="0"/>
              <a:cs typeface="Tahoma" panose="020B0604030504040204" pitchFamily="34" charset="0"/>
            </a:endParaRPr>
          </a:p>
        </p:txBody>
      </p:sp>
      <p:sp>
        <p:nvSpPr>
          <p:cNvPr id="7" name="ZoneTexte 6"/>
          <p:cNvSpPr txBox="1"/>
          <p:nvPr/>
        </p:nvSpPr>
        <p:spPr>
          <a:xfrm>
            <a:off x="1043608" y="2101969"/>
            <a:ext cx="3168352" cy="253916"/>
          </a:xfrm>
          <a:prstGeom prst="rect">
            <a:avLst/>
          </a:prstGeom>
          <a:noFill/>
        </p:spPr>
        <p:txBody>
          <a:bodyPr wrap="square" rtlCol="0">
            <a:spAutoFit/>
          </a:bodyPr>
          <a:lstStyle/>
          <a:p>
            <a:pPr algn="l"/>
            <a:r>
              <a:rPr lang="fr-FR" sz="1050" u="sng" dirty="0">
                <a:latin typeface="Tahoma" panose="020B0604030504040204" pitchFamily="34" charset="0"/>
                <a:ea typeface="Tahoma" panose="020B0604030504040204" pitchFamily="34" charset="0"/>
                <a:cs typeface="Tahoma" panose="020B0604030504040204" pitchFamily="34" charset="0"/>
              </a:rPr>
              <a:t>Se connecter</a:t>
            </a:r>
            <a:endParaRPr lang="fr-FR" sz="1050" u="sng" dirty="0">
              <a:latin typeface="Tahoma" panose="020B0604030504040204" pitchFamily="34" charset="0"/>
              <a:ea typeface="Tahoma" panose="020B0604030504040204" pitchFamily="34" charset="0"/>
              <a:cs typeface="Tahoma" panose="020B0604030504040204" pitchFamily="34" charset="0"/>
            </a:endParaRPr>
          </a:p>
        </p:txBody>
      </p:sp>
      <p:sp>
        <p:nvSpPr>
          <p:cNvPr id="8" name="Espace réservé du contenu 2"/>
          <p:cNvSpPr>
            <a:spLocks noGrp="1"/>
          </p:cNvSpPr>
          <p:nvPr>
            <p:ph idx="1"/>
          </p:nvPr>
        </p:nvSpPr>
        <p:spPr>
          <a:xfrm>
            <a:off x="5796136" y="2894274"/>
            <a:ext cx="2664296" cy="2118902"/>
          </a:xfrm>
        </p:spPr>
        <p:txBody>
          <a:bodyPr/>
          <a:lstStyle/>
          <a:p>
            <a:pPr marL="0" indent="0" algn="just">
              <a:lnSpc>
                <a:spcPct val="150000"/>
              </a:lnSpc>
              <a:buNone/>
            </a:pPr>
            <a:r>
              <a:rPr lang="fr-FR" sz="900" dirty="0">
                <a:latin typeface="Tahoma" panose="020B0604030504040204" pitchFamily="34" charset="0"/>
                <a:ea typeface="Tahoma" panose="020B0604030504040204" pitchFamily="34" charset="0"/>
                <a:cs typeface="Tahoma" panose="020B0604030504040204" pitchFamily="34" charset="0"/>
              </a:rPr>
              <a:t> </a:t>
            </a:r>
            <a:r>
              <a:rPr lang="fr-FR" sz="900" dirty="0" smtClean="0">
                <a:latin typeface="Tahoma" panose="020B0604030504040204" pitchFamily="34" charset="0"/>
                <a:ea typeface="Tahoma" panose="020B0604030504040204" pitchFamily="34" charset="0"/>
                <a:cs typeface="Tahoma" panose="020B0604030504040204" pitchFamily="34" charset="0"/>
              </a:rPr>
              <a:t>Le </a:t>
            </a:r>
            <a:r>
              <a:rPr lang="fr-FR" sz="900" dirty="0">
                <a:latin typeface="Tahoma" panose="020B0604030504040204" pitchFamily="34" charset="0"/>
                <a:ea typeface="Tahoma" panose="020B0604030504040204" pitchFamily="34" charset="0"/>
                <a:cs typeface="Tahoma" panose="020B0604030504040204" pitchFamily="34" charset="0"/>
              </a:rPr>
              <a:t>diagramme de séquence </a:t>
            </a:r>
            <a:r>
              <a:rPr lang="fr-FR" sz="900" dirty="0" smtClean="0">
                <a:latin typeface="Tahoma" panose="020B0604030504040204" pitchFamily="34" charset="0"/>
                <a:ea typeface="Tahoma" panose="020B0604030504040204" pitchFamily="34" charset="0"/>
                <a:cs typeface="Tahoma" panose="020B0604030504040204" pitchFamily="34" charset="0"/>
              </a:rPr>
              <a:t>ci-contre </a:t>
            </a:r>
            <a:r>
              <a:rPr lang="fr-FR" sz="900" dirty="0">
                <a:latin typeface="Tahoma" panose="020B0604030504040204" pitchFamily="34" charset="0"/>
                <a:ea typeface="Tahoma" panose="020B0604030504040204" pitchFamily="34" charset="0"/>
                <a:cs typeface="Tahoma" panose="020B0604030504040204" pitchFamily="34" charset="0"/>
              </a:rPr>
              <a:t>décrit la connexion d’un utilisateur (étudiant/entreprise) au système. Ce dernier s’authentifiera en lançant le système qui se déploiera. Le système </a:t>
            </a:r>
            <a:r>
              <a:rPr lang="fr-FR" sz="900" dirty="0" smtClean="0">
                <a:latin typeface="Tahoma" panose="020B0604030504040204" pitchFamily="34" charset="0"/>
                <a:ea typeface="Tahoma" panose="020B0604030504040204" pitchFamily="34" charset="0"/>
                <a:cs typeface="Tahoma" panose="020B0604030504040204" pitchFamily="34" charset="0"/>
              </a:rPr>
              <a:t>vérifie </a:t>
            </a:r>
            <a:r>
              <a:rPr lang="fr-FR" sz="900" dirty="0">
                <a:latin typeface="Tahoma" panose="020B0604030504040204" pitchFamily="34" charset="0"/>
                <a:ea typeface="Tahoma" panose="020B0604030504040204" pitchFamily="34" charset="0"/>
                <a:cs typeface="Tahoma" panose="020B0604030504040204" pitchFamily="34" charset="0"/>
              </a:rPr>
              <a:t>les informations saisies si elles sont correctes une page s’ouvre pour l’utilisateur sinon un message d’erreur est envoyé. Comme précondition de ce cas d’utilisation, il </a:t>
            </a:r>
            <a:r>
              <a:rPr lang="fr-FR" sz="900" dirty="0" smtClean="0">
                <a:latin typeface="Tahoma" panose="020B0604030504040204" pitchFamily="34" charset="0"/>
                <a:ea typeface="Tahoma" panose="020B0604030504040204" pitchFamily="34" charset="0"/>
                <a:cs typeface="Tahoma" panose="020B0604030504040204" pitchFamily="34" charset="0"/>
              </a:rPr>
              <a:t>y a </a:t>
            </a:r>
            <a:r>
              <a:rPr lang="fr-FR" sz="900" dirty="0">
                <a:latin typeface="Tahoma" panose="020B0604030504040204" pitchFamily="34" charset="0"/>
                <a:ea typeface="Tahoma" panose="020B0604030504040204" pitchFamily="34" charset="0"/>
                <a:cs typeface="Tahoma" panose="020B0604030504040204" pitchFamily="34" charset="0"/>
              </a:rPr>
              <a:t>l’inscription</a:t>
            </a:r>
          </a:p>
          <a:p>
            <a:pPr marL="0" indent="0" algn="just">
              <a:lnSpc>
                <a:spcPct val="150000"/>
              </a:lnSpc>
              <a:buNone/>
            </a:pPr>
            <a:endParaRPr lang="fr-FR" sz="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023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71600" y="2564904"/>
            <a:ext cx="4079777" cy="2520280"/>
          </a:xfrm>
          <a:prstGeom prst="rect">
            <a:avLst/>
          </a:prstGeom>
        </p:spPr>
      </p:pic>
      <p:sp>
        <p:nvSpPr>
          <p:cNvPr id="5" name="ZoneTexte 4"/>
          <p:cNvSpPr txBox="1"/>
          <p:nvPr/>
        </p:nvSpPr>
        <p:spPr>
          <a:xfrm>
            <a:off x="971600" y="1844824"/>
            <a:ext cx="3168352" cy="253916"/>
          </a:xfrm>
          <a:prstGeom prst="rect">
            <a:avLst/>
          </a:prstGeom>
          <a:noFill/>
        </p:spPr>
        <p:txBody>
          <a:bodyPr wrap="square" rtlCol="0">
            <a:spAutoFit/>
          </a:bodyPr>
          <a:lstStyle/>
          <a:p>
            <a:pPr algn="l"/>
            <a:r>
              <a:rPr lang="fr-FR" sz="1050" u="sng" dirty="0">
                <a:latin typeface="Tahoma" panose="020B0604030504040204" pitchFamily="34" charset="0"/>
                <a:ea typeface="Tahoma" panose="020B0604030504040204" pitchFamily="34" charset="0"/>
                <a:cs typeface="Tahoma" panose="020B0604030504040204" pitchFamily="34" charset="0"/>
              </a:rPr>
              <a:t>S’inscrire</a:t>
            </a:r>
            <a:endParaRPr lang="fr-FR" sz="1050" u="sng" dirty="0">
              <a:latin typeface="Tahoma" panose="020B0604030504040204" pitchFamily="34" charset="0"/>
              <a:ea typeface="Tahoma" panose="020B0604030504040204" pitchFamily="34" charset="0"/>
              <a:cs typeface="Tahoma" panose="020B0604030504040204" pitchFamily="34" charset="0"/>
            </a:endParaRPr>
          </a:p>
        </p:txBody>
      </p:sp>
      <p:sp>
        <p:nvSpPr>
          <p:cNvPr id="6" name="Espace réservé du contenu 2"/>
          <p:cNvSpPr>
            <a:spLocks noGrp="1"/>
          </p:cNvSpPr>
          <p:nvPr>
            <p:ph idx="1"/>
          </p:nvPr>
        </p:nvSpPr>
        <p:spPr>
          <a:xfrm>
            <a:off x="5508104" y="2564904"/>
            <a:ext cx="2376264" cy="2520280"/>
          </a:xfrm>
        </p:spPr>
        <p:txBody>
          <a:bodyPr/>
          <a:lstStyle/>
          <a:p>
            <a:pPr marL="0" indent="0" algn="just">
              <a:lnSpc>
                <a:spcPct val="150000"/>
              </a:lnSpc>
              <a:buNone/>
            </a:pPr>
            <a:r>
              <a:rPr lang="fr-FR" sz="900" dirty="0">
                <a:latin typeface="Tahoma" panose="020B0604030504040204" pitchFamily="34" charset="0"/>
                <a:ea typeface="Tahoma" panose="020B0604030504040204" pitchFamily="34" charset="0"/>
                <a:cs typeface="Tahoma" panose="020B0604030504040204" pitchFamily="34" charset="0"/>
              </a:rPr>
              <a:t>Dans le cas d’une inscription, l’exécution commence par une requête de l’utilisateur au système (que cela soit pour l’étudiant ou l’entreprise) qui lui déploie le formulaire. L’utilisateur saisit ses informations puis les renvoie au système qui vérifie les données et demande une validation de la part de l’utilisateur. Après validation, le système confirme l’inscription.si les informations ne sont pas conformes un message d’erreur est envoyé</a:t>
            </a:r>
          </a:p>
        </p:txBody>
      </p:sp>
    </p:spTree>
    <p:extLst>
      <p:ext uri="{BB962C8B-B14F-4D97-AF65-F5344CB8AC3E}">
        <p14:creationId xmlns:p14="http://schemas.microsoft.com/office/powerpoint/2010/main" val="4254308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71600" y="2492896"/>
            <a:ext cx="4392488" cy="2520280"/>
          </a:xfrm>
          <a:prstGeom prst="rect">
            <a:avLst/>
          </a:prstGeom>
        </p:spPr>
      </p:pic>
      <p:sp>
        <p:nvSpPr>
          <p:cNvPr id="5" name="ZoneTexte 4"/>
          <p:cNvSpPr txBox="1"/>
          <p:nvPr/>
        </p:nvSpPr>
        <p:spPr>
          <a:xfrm>
            <a:off x="971600" y="1844824"/>
            <a:ext cx="3168352" cy="253916"/>
          </a:xfrm>
          <a:prstGeom prst="rect">
            <a:avLst/>
          </a:prstGeom>
          <a:noFill/>
        </p:spPr>
        <p:txBody>
          <a:bodyPr wrap="square" rtlCol="0">
            <a:spAutoFit/>
          </a:bodyPr>
          <a:lstStyle/>
          <a:p>
            <a:pPr algn="l"/>
            <a:r>
              <a:rPr lang="fr-FR" sz="1050" u="sng" dirty="0">
                <a:latin typeface="Tahoma" panose="020B0604030504040204" pitchFamily="34" charset="0"/>
                <a:ea typeface="Tahoma" panose="020B0604030504040204" pitchFamily="34" charset="0"/>
                <a:cs typeface="Tahoma" panose="020B0604030504040204" pitchFamily="34" charset="0"/>
              </a:rPr>
              <a:t>Rédiger l’offre</a:t>
            </a:r>
            <a:endParaRPr lang="fr-FR" sz="1050" u="sng" dirty="0">
              <a:latin typeface="Tahoma" panose="020B0604030504040204" pitchFamily="34" charset="0"/>
              <a:ea typeface="Tahoma" panose="020B0604030504040204" pitchFamily="34" charset="0"/>
              <a:cs typeface="Tahoma" panose="020B0604030504040204" pitchFamily="34" charset="0"/>
            </a:endParaRPr>
          </a:p>
        </p:txBody>
      </p:sp>
      <p:sp>
        <p:nvSpPr>
          <p:cNvPr id="6" name="Espace réservé du contenu 2"/>
          <p:cNvSpPr>
            <a:spLocks noGrp="1"/>
          </p:cNvSpPr>
          <p:nvPr>
            <p:ph idx="1"/>
          </p:nvPr>
        </p:nvSpPr>
        <p:spPr>
          <a:xfrm>
            <a:off x="5724128" y="2492896"/>
            <a:ext cx="2664296" cy="1296144"/>
          </a:xfrm>
        </p:spPr>
        <p:txBody>
          <a:bodyPr/>
          <a:lstStyle/>
          <a:p>
            <a:pPr marL="0" indent="0" algn="just">
              <a:lnSpc>
                <a:spcPct val="150000"/>
              </a:lnSpc>
              <a:buNone/>
            </a:pPr>
            <a:r>
              <a:rPr lang="fr-FR" sz="900" dirty="0" smtClean="0">
                <a:latin typeface="Tahoma" panose="020B0604030504040204" pitchFamily="34" charset="0"/>
                <a:ea typeface="Tahoma" panose="020B0604030504040204" pitchFamily="34" charset="0"/>
                <a:cs typeface="Tahoma" panose="020B0604030504040204" pitchFamily="34" charset="0"/>
              </a:rPr>
              <a:t>L’entreprise</a:t>
            </a:r>
            <a:r>
              <a:rPr lang="fr-FR" sz="900" dirty="0">
                <a:latin typeface="Tahoma" panose="020B0604030504040204" pitchFamily="34" charset="0"/>
                <a:ea typeface="Tahoma" panose="020B0604030504040204" pitchFamily="34" charset="0"/>
                <a:cs typeface="Tahoma" panose="020B0604030504040204" pitchFamily="34" charset="0"/>
              </a:rPr>
              <a:t>, en demandant à rédiger une offre de stage au système, fait déployer au système le formulaire d’offre, où seront rédigés les détails de l’offre. </a:t>
            </a:r>
          </a:p>
          <a:p>
            <a:pPr marL="0" indent="0" algn="just">
              <a:lnSpc>
                <a:spcPct val="150000"/>
              </a:lnSpc>
              <a:buNone/>
            </a:pPr>
            <a:endParaRPr lang="fr-FR" sz="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4634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71600" y="2564904"/>
            <a:ext cx="4752528" cy="2376264"/>
          </a:xfrm>
          <a:prstGeom prst="rect">
            <a:avLst/>
          </a:prstGeom>
        </p:spPr>
      </p:pic>
      <p:sp>
        <p:nvSpPr>
          <p:cNvPr id="5" name="ZoneTexte 4"/>
          <p:cNvSpPr txBox="1"/>
          <p:nvPr/>
        </p:nvSpPr>
        <p:spPr>
          <a:xfrm>
            <a:off x="971600" y="1844824"/>
            <a:ext cx="3168352" cy="253916"/>
          </a:xfrm>
          <a:prstGeom prst="rect">
            <a:avLst/>
          </a:prstGeom>
          <a:noFill/>
        </p:spPr>
        <p:txBody>
          <a:bodyPr wrap="square" rtlCol="0">
            <a:spAutoFit/>
          </a:bodyPr>
          <a:lstStyle/>
          <a:p>
            <a:pPr algn="l"/>
            <a:r>
              <a:rPr lang="fr-FR" sz="1050" u="sng" dirty="0" smtClean="0">
                <a:latin typeface="Tahoma" panose="020B0604030504040204" pitchFamily="34" charset="0"/>
                <a:ea typeface="Tahoma" panose="020B0604030504040204" pitchFamily="34" charset="0"/>
                <a:cs typeface="Tahoma" panose="020B0604030504040204" pitchFamily="34" charset="0"/>
              </a:rPr>
              <a:t>Postuler</a:t>
            </a:r>
            <a:endParaRPr lang="fr-FR" sz="1050" u="sng" dirty="0">
              <a:latin typeface="Tahoma" panose="020B0604030504040204" pitchFamily="34" charset="0"/>
              <a:ea typeface="Tahoma" panose="020B0604030504040204" pitchFamily="34" charset="0"/>
              <a:cs typeface="Tahoma" panose="020B0604030504040204" pitchFamily="34" charset="0"/>
            </a:endParaRPr>
          </a:p>
        </p:txBody>
      </p:sp>
      <p:sp>
        <p:nvSpPr>
          <p:cNvPr id="6" name="Espace réservé du contenu 2"/>
          <p:cNvSpPr>
            <a:spLocks noGrp="1"/>
          </p:cNvSpPr>
          <p:nvPr>
            <p:ph idx="1"/>
          </p:nvPr>
        </p:nvSpPr>
        <p:spPr>
          <a:xfrm>
            <a:off x="6228184" y="2564904"/>
            <a:ext cx="2376264" cy="2664296"/>
          </a:xfrm>
        </p:spPr>
        <p:txBody>
          <a:bodyPr/>
          <a:lstStyle/>
          <a:p>
            <a:pPr marL="0" indent="0" algn="just">
              <a:lnSpc>
                <a:spcPct val="150000"/>
              </a:lnSpc>
              <a:buNone/>
            </a:pPr>
            <a:r>
              <a:rPr lang="fr-FR" sz="900" dirty="0">
                <a:latin typeface="Tahoma" panose="020B0604030504040204" pitchFamily="34" charset="0"/>
                <a:ea typeface="Tahoma" panose="020B0604030504040204" pitchFamily="34" charset="0"/>
                <a:cs typeface="Tahoma" panose="020B0604030504040204" pitchFamily="34" charset="0"/>
              </a:rPr>
              <a:t>Comme précondition pour la candidature de l’étudiant à une offre de stage, il faut au préalable consulter les offres . Le candidat choisit une offre en particulier et l’ouvre. Le système envoie le descriptif  de l’offre au candidat qui fournit sa candidature avec les données nécessaires. A la réception de celle-ci, le système effectue une vérification des données avant de demander une confirmation au candidat. Pour confirmer la candidature, l’étudiant valide</a:t>
            </a:r>
            <a:endParaRPr lang="fr-FR" sz="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3261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24">
  <a:themeElements>
    <a:clrScheme name="powerpoint-template-24 10">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A29AA3"/>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246DD8"/>
        </a:lt2>
        <a:accent1>
          <a:srgbClr val="2FC5F1"/>
        </a:accent1>
        <a:accent2>
          <a:srgbClr val="218DEB"/>
        </a:accent2>
        <a:accent3>
          <a:srgbClr val="FFFFFF"/>
        </a:accent3>
        <a:accent4>
          <a:srgbClr val="404040"/>
        </a:accent4>
        <a:accent5>
          <a:srgbClr val="ADDFF7"/>
        </a:accent5>
        <a:accent6>
          <a:srgbClr val="1D7FD5"/>
        </a:accent6>
        <a:hlink>
          <a:srgbClr val="39A1E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68AEE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A29AA3"/>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963</TotalTime>
  <Words>613</Words>
  <Application>Microsoft Office PowerPoint</Application>
  <PresentationFormat>Affichage à l'écran (4:3)</PresentationFormat>
  <Paragraphs>62</Paragraphs>
  <Slides>30</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Microsoft Sans Serif</vt:lpstr>
      <vt:lpstr>Tahoma</vt:lpstr>
      <vt:lpstr>powerpoint-template-24</vt:lpstr>
      <vt:lpstr>PROJET JAVA</vt:lpstr>
      <vt:lpstr>Plan</vt:lpstr>
      <vt:lpstr>Contexte</vt:lpstr>
      <vt:lpstr>Conception et Analyse</vt:lpstr>
      <vt:lpstr>Présentation PowerPoint</vt:lpstr>
      <vt:lpstr>Présentation PowerPoint</vt:lpstr>
      <vt:lpstr>Présentation PowerPoint</vt:lpstr>
      <vt:lpstr>Présentation PowerPoint</vt:lpstr>
      <vt:lpstr>Présentation PowerPoint</vt:lpstr>
      <vt:lpstr>Structure de la base de données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JAVA</dc:title>
  <dc:creator>DIALLO Fatou</dc:creator>
  <cp:lastModifiedBy>Francis</cp:lastModifiedBy>
  <cp:revision>65</cp:revision>
  <dcterms:created xsi:type="dcterms:W3CDTF">2017-06-23T10:09:31Z</dcterms:created>
  <dcterms:modified xsi:type="dcterms:W3CDTF">2017-06-26T20:48:28Z</dcterms:modified>
</cp:coreProperties>
</file>