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76" r:id="rId5"/>
    <p:sldId id="277" r:id="rId6"/>
    <p:sldId id="278" r:id="rId7"/>
    <p:sldId id="280" r:id="rId8"/>
    <p:sldId id="283" r:id="rId9"/>
    <p:sldId id="282" r:id="rId10"/>
    <p:sldId id="287" r:id="rId11"/>
    <p:sldId id="285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100" d="100"/>
          <a:sy n="100" d="100"/>
        </p:scale>
        <p:origin x="14" y="-619"/>
      </p:cViewPr>
      <p:guideLst>
        <p:guide orient="horz" pos="2304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6E5C0719-993D-42E1-80ED-8F01056F36C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B00421AD-3AC0-48CB-8727-BB447FD2264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microsoft.com/office/2007/relationships/hdphoto" Target="../media/image14.wdp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477" y="1477108"/>
            <a:ext cx="9252438" cy="387798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Pixel Art Editor in C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accent4"/>
                </a:solidFill>
              </a:rPr>
              <a:t>Group 07</a:t>
            </a:r>
            <a:br>
              <a:rPr lang="en-US" sz="3200" b="1" dirty="0" smtClean="0">
                <a:solidFill>
                  <a:schemeClr val="accent4"/>
                </a:solidFill>
              </a:rPr>
            </a:b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2400" dirty="0" smtClean="0">
                <a:solidFill>
                  <a:schemeClr val="accent4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Nujhat </a:t>
            </a:r>
            <a:r>
              <a:rPr lang="en-US" sz="2400" dirty="0">
                <a:solidFill>
                  <a:schemeClr val="accent4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Neha  2421313642</a:t>
            </a:r>
            <a:br>
              <a:rPr lang="en-US" sz="2400" dirty="0">
                <a:solidFill>
                  <a:schemeClr val="accent4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sz="2400" dirty="0">
                <a:solidFill>
                  <a:schemeClr val="accent4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Sadia Afrin Sharmi  2423019642</a:t>
            </a:r>
            <a:br>
              <a:rPr lang="en-US" sz="2400" dirty="0">
                <a:solidFill>
                  <a:schemeClr val="accent4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sz="2400" dirty="0">
                <a:solidFill>
                  <a:schemeClr val="accent4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Arifa Akter Mim  2422852642</a:t>
            </a:r>
            <a:br>
              <a:rPr lang="en-US" sz="2400" dirty="0">
                <a:solidFill>
                  <a:schemeClr val="accent4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sz="2400" dirty="0">
                <a:solidFill>
                  <a:schemeClr val="accent4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Md Mahabubul Alam   2422388042 </a:t>
            </a:r>
            <a:endParaRPr lang="en-US" sz="4800" dirty="0">
              <a:solidFill>
                <a:schemeClr val="accent4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5310553" y="0"/>
            <a:ext cx="1688123" cy="1547446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5618286" y="263768"/>
            <a:ext cx="1037492" cy="1037493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/>
          <p:cNvGrpSpPr/>
          <p:nvPr/>
        </p:nvGrpSpPr>
        <p:grpSpPr>
          <a:xfrm>
            <a:off x="5918428" y="61562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/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" name="Freeform 566"/>
            <p:cNvSpPr/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469782" y="5641557"/>
            <a:ext cx="9252438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Department of Electrical and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Computer </a:t>
            </a:r>
            <a:r>
              <a:rPr lang="en-US" sz="2000" dirty="0" smtClean="0">
                <a:solidFill>
                  <a:schemeClr val="bg1"/>
                </a:solidFill>
              </a:rPr>
              <a:t>Science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North South University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At a Glance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PIXEL </a:t>
            </a:r>
            <a:endParaRPr lang="en-US" sz="1600" b="1" dirty="0" smtClean="0">
              <a:latin typeface="+mj-lt"/>
            </a:endParaRPr>
          </a:p>
          <a:p>
            <a:pPr algn="ctr"/>
            <a:r>
              <a:rPr lang="en-US" sz="1600" b="1" dirty="0" smtClean="0">
                <a:latin typeface="+mj-lt"/>
              </a:rPr>
              <a:t>ART EDITOR </a:t>
            </a:r>
            <a:endParaRPr lang="en-US" sz="1600" b="1" dirty="0" smtClean="0">
              <a:latin typeface="+mj-lt"/>
            </a:endParaRPr>
          </a:p>
          <a:p>
            <a:pPr algn="ctr"/>
            <a:r>
              <a:rPr lang="en-US" sz="1600" b="1" dirty="0" smtClean="0">
                <a:latin typeface="+mj-lt"/>
              </a:rPr>
              <a:t>IN C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ANALYSIS</a:t>
            </a:r>
            <a:endParaRPr lang="en-US" sz="1600" b="1" dirty="0"/>
          </a:p>
        </p:txBody>
      </p:sp>
      <p:sp>
        <p:nvSpPr>
          <p:cNvPr id="15" name="Oval 14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BUGS AND ISSUES</a:t>
            </a:r>
            <a:endParaRPr lang="en-US" sz="1600" b="1" dirty="0"/>
          </a:p>
        </p:txBody>
      </p:sp>
      <p:sp>
        <p:nvSpPr>
          <p:cNvPr id="20" name="Oval 19"/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RESULTS</a:t>
            </a:r>
            <a:endParaRPr lang="en-US" sz="1600" b="1" dirty="0"/>
          </a:p>
        </p:txBody>
      </p:sp>
      <p:sp>
        <p:nvSpPr>
          <p:cNvPr id="22" name="Oval 21"/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METHODOLOGY</a:t>
            </a:r>
            <a:endParaRPr lang="en-US" sz="1600" b="1" dirty="0"/>
          </a:p>
        </p:txBody>
      </p:sp>
      <p:sp>
        <p:nvSpPr>
          <p:cNvPr id="26" name="Oval 25"/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IMPLEMENTATION</a:t>
            </a:r>
            <a:endParaRPr lang="en-US" sz="1600" b="1" dirty="0"/>
          </a:p>
        </p:txBody>
      </p:sp>
      <p:sp>
        <p:nvSpPr>
          <p:cNvPr id="28" name="Oval 27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TESTING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/>
          <p:cNvGrpSpPr/>
          <p:nvPr/>
        </p:nvGrpSpPr>
        <p:grpSpPr>
          <a:xfrm>
            <a:off x="7142585" y="177277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/>
            <p:cNvSpPr/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373"/>
            <p:cNvSpPr/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/>
          <p:cNvSpPr>
            <a:spLocks noEditPoints="1"/>
          </p:cNvSpPr>
          <p:nvPr/>
        </p:nvSpPr>
        <p:spPr bwMode="auto">
          <a:xfrm>
            <a:off x="4748316" y="1801642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5" name="Freeform 4665" descr="Icon of graph. "/>
          <p:cNvSpPr/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36" name="Group 35" descr="Icon of human being and gear. "/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/>
            <p:cNvSpPr/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674"/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39" name="Group 38" descr="Icon of gears. "/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/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/>
          <p:cNvSpPr/>
          <p:nvPr/>
        </p:nvSpPr>
        <p:spPr>
          <a:xfrm rot="5400000">
            <a:off x="-511175" y="2780030"/>
            <a:ext cx="4547235" cy="204470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/>
          <p:cNvSpPr/>
          <p:nvPr/>
        </p:nvSpPr>
        <p:spPr>
          <a:xfrm rot="5400000">
            <a:off x="1655445" y="2779395"/>
            <a:ext cx="4547870" cy="204470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 rot="5400000">
            <a:off x="3822065" y="2779395"/>
            <a:ext cx="4547870" cy="204470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/>
          <p:cNvSpPr/>
          <p:nvPr/>
        </p:nvSpPr>
        <p:spPr>
          <a:xfrm rot="5400000">
            <a:off x="5967730" y="2758440"/>
            <a:ext cx="4590415" cy="204470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/>
          <p:cNvSpPr/>
          <p:nvPr/>
        </p:nvSpPr>
        <p:spPr>
          <a:xfrm rot="5400000">
            <a:off x="8157845" y="2779395"/>
            <a:ext cx="4547870" cy="204470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Programming </a:t>
            </a:r>
            <a:r>
              <a:rPr lang="en-US" sz="1600" b="1" dirty="0" smtClean="0">
                <a:solidFill>
                  <a:schemeClr val="bg1"/>
                </a:solidFill>
              </a:rPr>
              <a:t>Language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Compiler and </a:t>
            </a:r>
            <a:r>
              <a:rPr lang="en-US" sz="1600" b="1" dirty="0" smtClean="0">
                <a:solidFill>
                  <a:schemeClr val="bg1"/>
                </a:solidFill>
              </a:rPr>
              <a:t>IDE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Operating </a:t>
            </a:r>
            <a:r>
              <a:rPr lang="en-US" sz="1600" b="1" dirty="0" smtClean="0">
                <a:solidFill>
                  <a:schemeClr val="bg1"/>
                </a:solidFill>
              </a:rPr>
              <a:t>System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84324" y="272075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Modular Structure: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Core Data </a:t>
            </a:r>
            <a:r>
              <a:rPr lang="en-US" sz="1600" b="1" dirty="0" smtClean="0">
                <a:solidFill>
                  <a:schemeClr val="bg1"/>
                </a:solidFill>
              </a:rPr>
              <a:t>Structure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6383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program was developed in C, utilizing standard input/output libraries and basic control structures for simplicity and efficiency.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53080" y="3653790"/>
            <a:ext cx="1751965" cy="194500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Compiled using GCC, known for robust debugging tools, and developed in Code::Blocks, an IDE ideal for writing, testing, and debugging code.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Development and testing were performed on Windows 10, ensuring compatibility with a widely-used environment.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95230" y="3244687"/>
            <a:ext cx="1752042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program features a modular design with key functions like initializeGrid(), displayGrid(), and fillColor(), supporting pixel-based operations such as drawing and flood-filling.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555735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Utilizes a 2D char grid[ROWS][COLS] array for pixel storage and updates, enabling efficient memory usage and fast access for grid-based tasks.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65" y="2213691"/>
            <a:ext cx="457478" cy="45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99" y="2245672"/>
            <a:ext cx="458601" cy="458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59" y="2037193"/>
            <a:ext cx="526300" cy="52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18" y="2213691"/>
            <a:ext cx="490251" cy="421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471" y="2145078"/>
            <a:ext cx="489805" cy="48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0" y="990600"/>
            <a:ext cx="6316279" cy="58674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50368" y="1273888"/>
          <a:ext cx="3921369" cy="47312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21369"/>
              </a:tblGrid>
              <a:tr h="473125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initializeGrid():</a:t>
                      </a:r>
                      <a:endParaRPr lang="en-US" sz="1800" b="0" dirty="0" smtClean="0">
                        <a:solidFill>
                          <a:srgbClr val="007A37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displayGrid():</a:t>
                      </a:r>
                      <a:endParaRPr lang="en-US" sz="1800" b="0" dirty="0" smtClean="0">
                        <a:solidFill>
                          <a:srgbClr val="007A37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drawPixel():</a:t>
                      </a:r>
                      <a:endParaRPr lang="en-US" sz="1800" b="0" dirty="0" smtClean="0">
                        <a:solidFill>
                          <a:srgbClr val="007A37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erasePixel():</a:t>
                      </a:r>
                      <a:endParaRPr lang="en-US" sz="1800" b="0" dirty="0" smtClean="0">
                        <a:solidFill>
                          <a:srgbClr val="007A37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fillColor():</a:t>
                      </a:r>
                      <a:endParaRPr lang="en-US" sz="1800" b="0" dirty="0" smtClean="0">
                        <a:solidFill>
                          <a:srgbClr val="007A37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 smtClean="0">
                          <a:solidFill>
                            <a:srgbClr val="007A37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handleUserInput():</a:t>
                      </a:r>
                      <a:endParaRPr lang="en-US" sz="120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: Rounded Corners 25"/>
          <p:cNvSpPr/>
          <p:nvPr/>
        </p:nvSpPr>
        <p:spPr>
          <a:xfrm>
            <a:off x="7524400" y="1778473"/>
            <a:ext cx="2375738" cy="3745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Functions</a:t>
            </a:r>
            <a:endParaRPr lang="en-US" sz="16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/>
          <p:cNvSpPr/>
          <p:nvPr/>
        </p:nvSpPr>
        <p:spPr>
          <a:xfrm>
            <a:off x="3211302" y="2193279"/>
            <a:ext cx="1593859" cy="1593858"/>
          </a:xfrm>
          <a:prstGeom prst="donut">
            <a:avLst>
              <a:gd name="adj" fmla="val 6754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/>
          <p:cNvSpPr/>
          <p:nvPr/>
        </p:nvSpPr>
        <p:spPr>
          <a:xfrm>
            <a:off x="4829852" y="2092555"/>
            <a:ext cx="1593858" cy="1593858"/>
          </a:xfrm>
          <a:prstGeom prst="donut">
            <a:avLst>
              <a:gd name="adj" fmla="val 8379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/>
          <p:cNvSpPr/>
          <p:nvPr/>
        </p:nvSpPr>
        <p:spPr>
          <a:xfrm>
            <a:off x="6448402" y="2046527"/>
            <a:ext cx="1593858" cy="1593858"/>
          </a:xfrm>
          <a:prstGeom prst="donut">
            <a:avLst>
              <a:gd name="adj" fmla="val 7287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/>
          <p:cNvSpPr/>
          <p:nvPr/>
        </p:nvSpPr>
        <p:spPr>
          <a:xfrm>
            <a:off x="4015877" y="3531205"/>
            <a:ext cx="1593858" cy="1593858"/>
          </a:xfrm>
          <a:prstGeom prst="donut">
            <a:avLst>
              <a:gd name="adj" fmla="val 6131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/>
          <p:cNvSpPr/>
          <p:nvPr/>
        </p:nvSpPr>
        <p:spPr>
          <a:xfrm>
            <a:off x="5589909" y="3506707"/>
            <a:ext cx="1593858" cy="1593858"/>
          </a:xfrm>
          <a:prstGeom prst="donut">
            <a:avLst>
              <a:gd name="adj" fmla="val 7287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/>
          <p:cNvSpPr/>
          <p:nvPr/>
        </p:nvSpPr>
        <p:spPr>
          <a:xfrm>
            <a:off x="7103900" y="3463439"/>
            <a:ext cx="1593858" cy="1593858"/>
          </a:xfrm>
          <a:prstGeom prst="donut">
            <a:avLst>
              <a:gd name="adj" fmla="val 7827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Sets up the grid by initializing all elements to blank spaces, creating a clean canvas.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Outputs the grid to the console with borders, displaying its current state.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66215" y="1357350"/>
            <a:ext cx="2428875" cy="7121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Modifies a specific cell to represent a drawn pixel, provided the coordinates are valid.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Resets a cell to its blank state, effectively erasing any modifications.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33965" y="5332295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Implements a recursive flood-fill algorithm to change connected cells of a target color to a new color.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71065" y="5332295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Manages user commands via an interactive menu, triggering appropriate grid manipulation functions.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1525" y="2691765"/>
            <a:ext cx="1386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initializeGrid()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21401" y="2714084"/>
            <a:ext cx="13370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displayGrid()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03824" y="2714084"/>
            <a:ext cx="13370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drawPixel()</a:t>
            </a:r>
            <a:endParaRPr lang="en-US" sz="1600" dirty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9836" y="4144350"/>
            <a:ext cx="1337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erasePixel()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941034" y="4128982"/>
            <a:ext cx="1337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fillColor()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04316" y="4094491"/>
            <a:ext cx="1707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handleUser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Input</a:t>
            </a:r>
            <a:r>
              <a:rPr lang="en-US" sz="1600" b="1" dirty="0"/>
              <a:t>()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BUGS AND ISSUES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1263934" y="2760860"/>
            <a:ext cx="3341914" cy="5182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Out-of-Bounds Input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7547463" y="2760860"/>
            <a:ext cx="3261107" cy="5182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Stack Overflow in fillColor</a:t>
            </a:r>
            <a:r>
              <a:rPr lang="en-US" sz="2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129635" y="2086988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36236" y="3756226"/>
            <a:ext cx="416287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Validate coordinates before processing to prevent accessing invalid grid areas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47463" y="3756226"/>
            <a:ext cx="4162870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Replace the recursive approach with an iterative method to avoid excessive memory usage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63934" y="5775870"/>
            <a:ext cx="416287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Add checks in pixel operations and sanitize user inputs to prevent crashes.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47463" y="5757609"/>
            <a:ext cx="416287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Introduce explicit exit conditions for loops to avoid unintended infinite iterations.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3" name="Rectangle: Rounded Corners 1"/>
          <p:cNvSpPr/>
          <p:nvPr/>
        </p:nvSpPr>
        <p:spPr>
          <a:xfrm>
            <a:off x="1263934" y="4846543"/>
            <a:ext cx="3341914" cy="5182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Lack of Input </a:t>
            </a:r>
            <a:r>
              <a:rPr lang="en-US" sz="2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Validation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4" name="Rectangle: Rounded Corners 1"/>
          <p:cNvSpPr/>
          <p:nvPr/>
        </p:nvSpPr>
        <p:spPr>
          <a:xfrm>
            <a:off x="7547463" y="4846543"/>
            <a:ext cx="3341914" cy="5182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Infinite Loop </a:t>
            </a:r>
            <a:r>
              <a:rPr lang="en-US" sz="2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Risks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hq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8256" b="93256" l="7442" r="91977">
                        <a14:foregroundMark x1="12442" y1="31860" x2="12442" y2="31860"/>
                        <a14:foregroundMark x1="11977" y1="27791" x2="11977" y2="27791"/>
                        <a14:foregroundMark x1="11279" y1="27791" x2="11279" y2="27791"/>
                        <a14:foregroundMark x1="11279" y1="27791" x2="11279" y2="27791"/>
                        <a14:foregroundMark x1="11279" y1="32209" x2="11279" y2="33488"/>
                        <a14:foregroundMark x1="11628" y1="36744" x2="11628" y2="36744"/>
                        <a14:foregroundMark x1="11977" y1="37907" x2="11977" y2="39186"/>
                        <a14:foregroundMark x1="13605" y1="42791" x2="13605" y2="42791"/>
                        <a14:foregroundMark x1="13605" y1="43256" x2="13605" y2="43256"/>
                        <a14:foregroundMark x1="13953" y1="44419" x2="13953" y2="46047"/>
                        <a14:foregroundMark x1="14767" y1="46860" x2="14767" y2="46860"/>
                        <a14:foregroundMark x1="14767" y1="47674" x2="14767" y2="47674"/>
                        <a14:foregroundMark x1="15116" y1="50116" x2="15116" y2="50116"/>
                        <a14:foregroundMark x1="15465" y1="56279" x2="15465" y2="57907"/>
                        <a14:foregroundMark x1="15465" y1="59070" x2="15465" y2="59070"/>
                        <a14:foregroundMark x1="82674" y1="26512" x2="82674" y2="26512"/>
                        <a14:foregroundMark x1="86977" y1="28140" x2="86977" y2="28140"/>
                        <a14:foregroundMark x1="86512" y1="28140" x2="86512" y2="28140"/>
                        <a14:foregroundMark x1="86512" y1="34651" x2="86512" y2="34651"/>
                        <a14:foregroundMark x1="83837" y1="40349" x2="83837" y2="40349"/>
                        <a14:foregroundMark x1="85349" y1="40349" x2="85349" y2="40349"/>
                        <a14:foregroundMark x1="86163" y1="37907" x2="86163" y2="37907"/>
                        <a14:foregroundMark x1="85814" y1="40814" x2="85814" y2="40814"/>
                        <a14:foregroundMark x1="83837" y1="37558" x2="83837" y2="37558"/>
                        <a14:foregroundMark x1="81977" y1="37907" x2="81977" y2="37907"/>
                        <a14:foregroundMark x1="79651" y1="38721" x2="79651" y2="38721"/>
                        <a14:foregroundMark x1="78023" y1="41163" x2="78023" y2="41163"/>
                        <a14:foregroundMark x1="83140" y1="46860" x2="83140" y2="46860"/>
                        <a14:foregroundMark x1="88488" y1="24535" x2="88488" y2="24535"/>
                        <a14:foregroundMark x1="85000" y1="25698" x2="85000" y2="25698"/>
                        <a14:foregroundMark x1="13605" y1="32674" x2="13605" y2="32674"/>
                        <a14:foregroundMark x1="13140" y1="31047" x2="13140" y2="31047"/>
                        <a14:foregroundMark x1="19302" y1="37093" x2="19302" y2="37093"/>
                        <a14:foregroundMark x1="19302" y1="44070" x2="19302" y2="44070"/>
                        <a14:foregroundMark x1="84651" y1="33023" x2="84651" y2="33023"/>
                        <a14:foregroundMark x1="87674" y1="32209" x2="87674" y2="32209"/>
                        <a14:foregroundMark x1="87674" y1="40000" x2="87674" y2="40000"/>
                        <a14:foregroundMark x1="82326" y1="42442" x2="82326" y2="42442"/>
                        <a14:foregroundMark x1="77209" y1="62907" x2="77209" y2="62907"/>
                        <a14:foregroundMark x1="87674" y1="65000" x2="87674" y2="65000"/>
                        <a14:foregroundMark x1="80581" y1="41860" x2="80581" y2="41860"/>
                        <a14:foregroundMark x1="77791" y1="39302" x2="77791" y2="39302"/>
                        <a14:foregroundMark x1="82907" y1="28488" x2="82907" y2="28488"/>
                        <a14:foregroundMark x1="86744" y1="31512" x2="86744" y2="31512"/>
                        <a14:foregroundMark x1="13140" y1="34535" x2="13140" y2="34535"/>
                        <a14:foregroundMark x1="78372" y1="65000" x2="78372" y2="65000"/>
                        <a14:foregroundMark x1="72326" y1="65000" x2="72326" y2="65000"/>
                        <a14:foregroundMark x1="71977" y1="68140" x2="71977" y2="68140"/>
                        <a14:foregroundMark x1="71395" y1="71163" x2="71395" y2="71163"/>
                        <a14:foregroundMark x1="78953" y1="69302" x2="78953" y2="69302"/>
                        <a14:foregroundMark x1="75581" y1="73605" x2="75581" y2="73605"/>
                        <a14:foregroundMark x1="80930" y1="67442" x2="80930" y2="67442"/>
                        <a14:foregroundMark x1="24070" y1="32209" x2="24070" y2="32209"/>
                        <a14:foregroundMark x1="23140" y1="32674" x2="23140" y2="32674"/>
                        <a14:foregroundMark x1="40930" y1="17326" x2="40930" y2="17326"/>
                        <a14:foregroundMark x1="45814" y1="20349" x2="45814" y2="20349"/>
                        <a14:foregroundMark x1="64070" y1="21395" x2="64070" y2="21395"/>
                        <a14:foregroundMark x1="73023" y1="20698" x2="73023" y2="20698"/>
                        <a14:foregroundMark x1="73488" y1="24419" x2="73488" y2="24419"/>
                        <a14:foregroundMark x1="73488" y1="28721" x2="73488" y2="28721"/>
                        <a14:backgroundMark x1="31279" y1="69651" x2="31279" y2="69651"/>
                        <a14:backgroundMark x1="39419" y1="70000" x2="39419" y2="70000"/>
                        <a14:backgroundMark x1="79186" y1="27791" x2="79186" y2="27791"/>
                        <a14:backgroundMark x1="80814" y1="57907" x2="80814" y2="57907"/>
                        <a14:backgroundMark x1="78488" y1="74070" x2="78488" y2="74070"/>
                        <a14:backgroundMark x1="73837" y1="72093" x2="73837" y2="72093"/>
                        <a14:backgroundMark x1="85814" y1="73721" x2="85814" y2="73721"/>
                        <a14:backgroundMark x1="89651" y1="73256" x2="89651" y2="73256"/>
                        <a14:backgroundMark x1="83140" y1="63605" x2="83140" y2="63605"/>
                        <a14:backgroundMark x1="83140" y1="68023" x2="83140" y2="68023"/>
                        <a14:backgroundMark x1="79186" y1="68023" x2="79186" y2="68023"/>
                        <a14:backgroundMark x1="76512" y1="46047" x2="76512" y2="46047"/>
                        <a14:backgroundMark x1="22442" y1="55814" x2="22442" y2="55814"/>
                        <a14:backgroundMark x1="22442" y1="51744" x2="22442" y2="51744"/>
                        <a14:backgroundMark x1="22442" y1="60698" x2="22442" y2="60698"/>
                        <a14:backgroundMark x1="21512" y1="49884" x2="21512" y2="49884"/>
                        <a14:backgroundMark x1="22442" y1="55465" x2="22442" y2="55465"/>
                        <a14:backgroundMark x1="22442" y1="50465" x2="22442" y2="50465"/>
                        <a14:backgroundMark x1="22791" y1="47907" x2="22791" y2="47907"/>
                        <a14:backgroundMark x1="23837" y1="45465" x2="23837" y2="45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9" y="384399"/>
            <a:ext cx="2276482" cy="2162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AND TESTING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400925" y="2026444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All test cases produced expected results</a:t>
            </a:r>
            <a:endParaRPr lang="en-US" sz="2000" b="1" dirty="0">
              <a:solidFill>
                <a:srgbClr val="00B05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31758" y="3171320"/>
            <a:ext cx="4223971" cy="1487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b="1" dirty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Test Data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endParaRPr lang="en-US" sz="2000" b="1" dirty="0" smtClean="0">
              <a:solidFill>
                <a:srgbClr val="0070C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00050" indent="-4000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B05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Drawing a pixel at (2, 3) with color 'R' successfully updated the grid</a:t>
            </a:r>
            <a:r>
              <a:rPr lang="en-US" sz="1400" dirty="0" smtClean="0">
                <a:solidFill>
                  <a:srgbClr val="00B05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1400" dirty="0" smtClean="0">
              <a:solidFill>
                <a:srgbClr val="00B05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00050" indent="-4000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B05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Erasing the pixel at (2, 3) reset it to blank</a:t>
            </a:r>
            <a:r>
              <a:rPr lang="en-US" sz="1400" dirty="0" smtClean="0">
                <a:solidFill>
                  <a:srgbClr val="00B05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1400" dirty="0" smtClean="0">
              <a:solidFill>
                <a:srgbClr val="00B05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00050" indent="-4000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B05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Flood-filling from (4, 5) with color 'B' correctly filled all connected pixels of the same initial color.</a:t>
            </a:r>
            <a:endParaRPr lang="en-US" sz="1400" dirty="0">
              <a:solidFill>
                <a:srgbClr val="00B05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675" y="4761669"/>
            <a:ext cx="4268298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Boundary conditions like invalid coordinates were handled gracefully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1400" dirty="0" smtClean="0">
              <a:solidFill>
                <a:srgbClr val="0070C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The program’s static grid size ensures predictable performance and constant memory usage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1400" dirty="0" smtClean="0">
              <a:solidFill>
                <a:srgbClr val="0070C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Operations were efficient, completing in constant or linear time depending on the task.</a:t>
            </a:r>
            <a:endParaRPr lang="en-US" sz="1400" dirty="0">
              <a:solidFill>
                <a:srgbClr val="0070C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rgbClr val="0070C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5" name="Freeform 931" descr="Icon of line chart."/>
          <p:cNvSpPr>
            <a:spLocks noEditPoints="1"/>
          </p:cNvSpPr>
          <p:nvPr/>
        </p:nvSpPr>
        <p:spPr bwMode="auto">
          <a:xfrm>
            <a:off x="9425536" y="1506707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/>
          <p:cNvGrpSpPr/>
          <p:nvPr/>
        </p:nvGrpSpPr>
        <p:grpSpPr>
          <a:xfrm>
            <a:off x="9423887" y="2783063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/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962"/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63"/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964"/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" y="2426677"/>
            <a:ext cx="2855674" cy="1749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9" y="4609814"/>
            <a:ext cx="3088323" cy="17104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41" y="4647583"/>
            <a:ext cx="2960198" cy="1754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83" y="578298"/>
            <a:ext cx="1307816" cy="1307816"/>
          </a:xfrm>
          <a:prstGeom prst="rect">
            <a:avLst/>
          </a:prstGeom>
        </p:spPr>
      </p:pic>
      <p:sp>
        <p:nvSpPr>
          <p:cNvPr id="36" name="Left Arrow 35"/>
          <p:cNvSpPr/>
          <p:nvPr/>
        </p:nvSpPr>
        <p:spPr>
          <a:xfrm rot="19386932">
            <a:off x="3831365" y="3575896"/>
            <a:ext cx="880443" cy="384395"/>
          </a:xfrm>
          <a:prstGeom prst="leftArrow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78803" y="285743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Output Console</a:t>
            </a:r>
            <a:endParaRPr lang="en-US" b="1" dirty="0">
              <a:solidFill>
                <a:srgbClr val="00B05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6504" y="2285999"/>
            <a:ext cx="3060248" cy="203102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40676" y="4554415"/>
            <a:ext cx="3303830" cy="188448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738634" y="4554414"/>
            <a:ext cx="3207290" cy="191284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37" b="97134" l="5000" r="96667">
                        <a14:foregroundMark x1="30278" y1="25159" x2="57222" y2="24204"/>
                        <a14:foregroundMark x1="57500" y1="25159" x2="71667" y2="39809"/>
                        <a14:foregroundMark x1="71389" y1="40764" x2="73889" y2="47134"/>
                        <a14:foregroundMark x1="76667" y1="47134" x2="80278" y2="72293"/>
                        <a14:foregroundMark x1="61389" y1="59873" x2="61389" y2="59873"/>
                        <a14:foregroundMark x1="57222" y1="70064" x2="57222" y2="70064"/>
                        <a14:foregroundMark x1="43889" y1="60191" x2="43889" y2="60191"/>
                        <a14:foregroundMark x1="39722" y1="44586" x2="39722" y2="44586"/>
                        <a14:foregroundMark x1="42222" y1="50637" x2="42222" y2="50637"/>
                        <a14:foregroundMark x1="39722" y1="68471" x2="39722" y2="68471"/>
                        <a14:foregroundMark x1="43056" y1="70382" x2="43056" y2="70382"/>
                        <a14:foregroundMark x1="50556" y1="69745" x2="50556" y2="69745"/>
                        <a14:foregroundMark x1="30000" y1="57643" x2="30000" y2="57643"/>
                        <a14:foregroundMark x1="40000" y1="41720" x2="40000" y2="41720"/>
                        <a14:foregroundMark x1="47500" y1="31847" x2="47500" y2="31847"/>
                        <a14:foregroundMark x1="56389" y1="42357" x2="56389" y2="42357"/>
                        <a14:foregroundMark x1="56389" y1="38854" x2="56389" y2="38854"/>
                        <a14:foregroundMark x1="47500" y1="54459" x2="47500" y2="54459"/>
                        <a14:foregroundMark x1="60556" y1="53822" x2="60556" y2="53822"/>
                        <a14:foregroundMark x1="56389" y1="56051" x2="56389" y2="56051"/>
                        <a14:foregroundMark x1="55000" y1="50318" x2="55000" y2="50318"/>
                        <a14:foregroundMark x1="50000" y1="39490" x2="50000" y2="39490"/>
                        <a14:foregroundMark x1="47222" y1="37261" x2="47222" y2="37261"/>
                        <a14:foregroundMark x1="38889" y1="32166" x2="38889" y2="32166"/>
                        <a14:foregroundMark x1="84444" y1="31529" x2="84444" y2="31529"/>
                        <a14:foregroundMark x1="83333" y1="27707" x2="83333" y2="27707"/>
                        <a14:foregroundMark x1="80556" y1="27707" x2="80556" y2="28981"/>
                        <a14:foregroundMark x1="80000" y1="26115" x2="80000" y2="26115"/>
                        <a14:foregroundMark x1="54722" y1="15924" x2="54722" y2="15924"/>
                        <a14:foregroundMark x1="49167" y1="14013" x2="49167" y2="14013"/>
                        <a14:foregroundMark x1="48889" y1="11465" x2="48889" y2="11465"/>
                        <a14:foregroundMark x1="51667" y1="6688" x2="51667" y2="6688"/>
                        <a14:foregroundMark x1="50278" y1="5096" x2="50278" y2="6369"/>
                        <a14:foregroundMark x1="14167" y1="48726" x2="14167" y2="48726"/>
                        <a14:foregroundMark x1="13889" y1="52229" x2="13889" y2="52229"/>
                        <a14:foregroundMark x1="13889" y1="52229" x2="13889" y2="52229"/>
                        <a14:foregroundMark x1="13889" y1="52229" x2="13889" y2="52229"/>
                        <a14:foregroundMark x1="12500" y1="52866" x2="12500" y2="52866"/>
                        <a14:foregroundMark x1="12500" y1="52866" x2="12500" y2="52866"/>
                        <a14:foregroundMark x1="12222" y1="52866" x2="12222" y2="52866"/>
                        <a14:foregroundMark x1="11944" y1="52866" x2="11944" y2="52866"/>
                        <a14:foregroundMark x1="11111" y1="52866" x2="11111" y2="52866"/>
                        <a14:foregroundMark x1="10556" y1="51274" x2="10556" y2="51274"/>
                        <a14:foregroundMark x1="10556" y1="50955" x2="10556" y2="50955"/>
                        <a14:foregroundMark x1="10833" y1="50955" x2="10833" y2="50955"/>
                        <a14:foregroundMark x1="19444" y1="30255" x2="19444" y2="30255"/>
                        <a14:foregroundMark x1="19444" y1="30255" x2="19444" y2="30255"/>
                        <a14:foregroundMark x1="19444" y1="30255" x2="19444" y2="30255"/>
                        <a14:foregroundMark x1="19444" y1="30255" x2="19444" y2="30255"/>
                        <a14:foregroundMark x1="19444" y1="30255" x2="19444" y2="30255"/>
                        <a14:foregroundMark x1="19167" y1="29618" x2="19167" y2="27389"/>
                        <a14:foregroundMark x1="19444" y1="27070" x2="19444" y2="27070"/>
                        <a14:foregroundMark x1="20000" y1="27070" x2="20000" y2="27070"/>
                        <a14:foregroundMark x1="20000" y1="27070" x2="20000" y2="27070"/>
                        <a14:foregroundMark x1="20833" y1="28981" x2="20833" y2="28981"/>
                        <a14:foregroundMark x1="22500" y1="29936" x2="22500" y2="29936"/>
                        <a14:foregroundMark x1="22500" y1="29936" x2="22500" y2="29936"/>
                        <a14:foregroundMark x1="22500" y1="29936" x2="22500" y2="29936"/>
                        <a14:foregroundMark x1="18611" y1="29618" x2="18611" y2="29618"/>
                        <a14:foregroundMark x1="15833" y1="29936" x2="15833" y2="29936"/>
                        <a14:foregroundMark x1="15833" y1="30255" x2="15833" y2="30255"/>
                        <a14:foregroundMark x1="15833" y1="30255" x2="15833" y2="30255"/>
                        <a14:foregroundMark x1="15833" y1="29936" x2="15833" y2="29936"/>
                        <a14:foregroundMark x1="15833" y1="28981" x2="15833" y2="28981"/>
                        <a14:foregroundMark x1="15833" y1="28981" x2="15833" y2="28981"/>
                        <a14:foregroundMark x1="16111" y1="28981" x2="16111" y2="28981"/>
                        <a14:foregroundMark x1="16944" y1="27389" x2="16944" y2="27389"/>
                        <a14:foregroundMark x1="17222" y1="27389" x2="17222" y2="27389"/>
                        <a14:foregroundMark x1="17500" y1="25478" x2="17500" y2="25478"/>
                        <a14:foregroundMark x1="20556" y1="25159" x2="20556" y2="25159"/>
                        <a14:foregroundMark x1="78611" y1="24204" x2="78611" y2="24204"/>
                        <a14:foregroundMark x1="78611" y1="22930" x2="78611" y2="22930"/>
                        <a14:foregroundMark x1="77778" y1="23567" x2="77778" y2="23567"/>
                        <a14:foregroundMark x1="90000" y1="54777" x2="90000" y2="54777"/>
                        <a14:foregroundMark x1="90278" y1="51274" x2="90278" y2="51274"/>
                        <a14:foregroundMark x1="90000" y1="53822" x2="90000" y2="53822"/>
                        <a14:foregroundMark x1="89722" y1="54777" x2="89722" y2="54777"/>
                        <a14:foregroundMark x1="89722" y1="54777" x2="89722" y2="54777"/>
                        <a14:foregroundMark x1="89722" y1="56369" x2="89722" y2="56369"/>
                        <a14:foregroundMark x1="89722" y1="56369" x2="89722" y2="56369"/>
                        <a14:foregroundMark x1="78611" y1="68153" x2="78611" y2="68153"/>
                        <a14:foregroundMark x1="81667" y1="77707" x2="81667" y2="77707"/>
                        <a14:foregroundMark x1="73611" y1="72930" x2="73611" y2="72930"/>
                        <a14:foregroundMark x1="68056" y1="62739" x2="68056" y2="62739"/>
                        <a14:foregroundMark x1="71389" y1="65605" x2="71667" y2="67834"/>
                        <a14:foregroundMark x1="71667" y1="67834" x2="71667" y2="67834"/>
                        <a14:foregroundMark x1="73056" y1="64650" x2="73056" y2="64650"/>
                        <a14:foregroundMark x1="73056" y1="67197" x2="73056" y2="67197"/>
                        <a14:foregroundMark x1="73611" y1="61783" x2="73611" y2="61783"/>
                        <a14:foregroundMark x1="70000" y1="55096" x2="70000" y2="55096"/>
                        <a14:foregroundMark x1="70556" y1="48408" x2="70000" y2="46178"/>
                        <a14:foregroundMark x1="68333" y1="42994" x2="68333" y2="42994"/>
                        <a14:foregroundMark x1="63611" y1="37898" x2="63611" y2="37898"/>
                        <a14:foregroundMark x1="60833" y1="37898" x2="58611" y2="38535"/>
                        <a14:foregroundMark x1="56389" y1="39172" x2="56389" y2="39172"/>
                        <a14:foregroundMark x1="53611" y1="41720" x2="52500" y2="42994"/>
                        <a14:foregroundMark x1="50278" y1="44904" x2="49167" y2="46497"/>
                        <a14:foregroundMark x1="48611" y1="48089" x2="48611" y2="49363"/>
                        <a14:foregroundMark x1="48333" y1="52229" x2="48611" y2="55096"/>
                        <a14:foregroundMark x1="49167" y1="56051" x2="50278" y2="57643"/>
                        <a14:foregroundMark x1="51667" y1="58280" x2="55833" y2="60510"/>
                        <a14:foregroundMark x1="60278" y1="61465" x2="60278" y2="61465"/>
                        <a14:foregroundMark x1="61389" y1="61783" x2="61389" y2="61783"/>
                        <a14:foregroundMark x1="65000" y1="55732" x2="65278" y2="53822"/>
                        <a14:foregroundMark x1="68333" y1="55096" x2="68333" y2="55096"/>
                        <a14:foregroundMark x1="69444" y1="58599" x2="69444" y2="58599"/>
                        <a14:foregroundMark x1="71389" y1="54777" x2="71389" y2="54777"/>
                        <a14:foregroundMark x1="71389" y1="54777" x2="70556" y2="58917"/>
                        <a14:foregroundMark x1="71111" y1="54777" x2="71111" y2="54777"/>
                        <a14:foregroundMark x1="71111" y1="52866" x2="71111" y2="52866"/>
                        <a14:foregroundMark x1="71389" y1="58280" x2="71389" y2="58280"/>
                        <a14:foregroundMark x1="71389" y1="50318" x2="71389" y2="50318"/>
                        <a14:foregroundMark x1="65000" y1="50955" x2="62500" y2="50637"/>
                        <a14:foregroundMark x1="51667" y1="48408" x2="51667" y2="48408"/>
                        <a14:foregroundMark x1="56667" y1="49363" x2="56667" y2="49363"/>
                        <a14:foregroundMark x1="56944" y1="49045" x2="56944" y2="49045"/>
                        <a14:foregroundMark x1="57222" y1="49045" x2="57222" y2="49045"/>
                        <a14:foregroundMark x1="57500" y1="49045" x2="57500" y2="49045"/>
                        <a14:foregroundMark x1="58056" y1="48726" x2="58056" y2="48726"/>
                        <a14:foregroundMark x1="60000" y1="48726" x2="60000" y2="48726"/>
                        <a14:foregroundMark x1="61667" y1="48726" x2="61667" y2="48726"/>
                        <a14:foregroundMark x1="61667" y1="48726" x2="61667" y2="48726"/>
                        <a14:foregroundMark x1="61667" y1="49045" x2="61667" y2="49045"/>
                        <a14:foregroundMark x1="46667" y1="37580" x2="46667" y2="37580"/>
                        <a14:foregroundMark x1="38056" y1="37580" x2="38056" y2="37580"/>
                        <a14:foregroundMark x1="38056" y1="37580" x2="39722" y2="37261"/>
                        <a14:foregroundMark x1="45833" y1="34076" x2="45833" y2="34076"/>
                        <a14:foregroundMark x1="43333" y1="34076" x2="43333" y2="34076"/>
                        <a14:foregroundMark x1="43056" y1="33758" x2="43056" y2="33758"/>
                        <a14:foregroundMark x1="40000" y1="42675" x2="40000" y2="42675"/>
                        <a14:foregroundMark x1="41667" y1="52229" x2="41944" y2="56369"/>
                        <a14:foregroundMark x1="41667" y1="60510" x2="41667" y2="60510"/>
                        <a14:foregroundMark x1="41667" y1="61783" x2="41667" y2="61783"/>
                        <a14:foregroundMark x1="41389" y1="64331" x2="41389" y2="64331"/>
                        <a14:foregroundMark x1="41389" y1="64331" x2="41389" y2="64331"/>
                        <a14:foregroundMark x1="38056" y1="66242" x2="46667" y2="71019"/>
                        <a14:foregroundMark x1="43611" y1="69427" x2="45556" y2="70382"/>
                        <a14:foregroundMark x1="50000" y1="73885" x2="50000" y2="73885"/>
                        <a14:foregroundMark x1="49722" y1="78344" x2="49722" y2="78344"/>
                        <a14:foregroundMark x1="51389" y1="76752" x2="51389" y2="76752"/>
                        <a14:foregroundMark x1="45556" y1="75796" x2="44722" y2="75796"/>
                        <a14:foregroundMark x1="43333" y1="76752" x2="43333" y2="76752"/>
                        <a14:foregroundMark x1="35556" y1="75796" x2="35556" y2="75796"/>
                        <a14:foregroundMark x1="36944" y1="75478" x2="40000" y2="75478"/>
                        <a14:foregroundMark x1="43611" y1="72293" x2="38333" y2="72293"/>
                        <a14:foregroundMark x1="36667" y1="73248" x2="36667" y2="73248"/>
                        <a14:foregroundMark x1="35833" y1="71019" x2="36667" y2="68471"/>
                        <a14:foregroundMark x1="36944" y1="65287" x2="36944" y2="65287"/>
                        <a14:foregroundMark x1="35000" y1="48089" x2="39722" y2="61783"/>
                        <a14:foregroundMark x1="36944" y1="57962" x2="37500" y2="64013"/>
                        <a14:foregroundMark x1="35833" y1="50955" x2="35000" y2="61465"/>
                        <a14:foregroundMark x1="34722" y1="52548" x2="34167" y2="60510"/>
                        <a14:foregroundMark x1="35000" y1="44904" x2="35000" y2="57643"/>
                        <a14:foregroundMark x1="35278" y1="39809" x2="35000" y2="49045"/>
                        <a14:foregroundMark x1="34167" y1="29936" x2="33889" y2="37898"/>
                        <a14:foregroundMark x1="35833" y1="33439" x2="35278" y2="37261"/>
                        <a14:foregroundMark x1="36944" y1="29618" x2="37500" y2="32166"/>
                        <a14:foregroundMark x1="37222" y1="34713" x2="37222" y2="34713"/>
                        <a14:foregroundMark x1="38056" y1="37261" x2="38056" y2="39490"/>
                        <a14:foregroundMark x1="38889" y1="41401" x2="42222" y2="42994"/>
                        <a14:foregroundMark x1="44722" y1="42357" x2="44722" y2="42357"/>
                        <a14:foregroundMark x1="44722" y1="43312" x2="44722" y2="43312"/>
                        <a14:foregroundMark x1="43056" y1="42994" x2="55000" y2="39490"/>
                        <a14:foregroundMark x1="53056" y1="30892" x2="55278" y2="35032"/>
                        <a14:foregroundMark x1="59167" y1="28981" x2="58333" y2="29936"/>
                        <a14:foregroundMark x1="54722" y1="32803" x2="54722" y2="32803"/>
                        <a14:foregroundMark x1="53889" y1="33439" x2="48889" y2="34076"/>
                        <a14:foregroundMark x1="50278" y1="31210" x2="45556" y2="37580"/>
                        <a14:foregroundMark x1="47500" y1="31529" x2="48333" y2="35350"/>
                        <a14:foregroundMark x1="42500" y1="31847" x2="42500" y2="31847"/>
                        <a14:foregroundMark x1="46944" y1="31210" x2="43333" y2="30892"/>
                        <a14:foregroundMark x1="41389" y1="28344" x2="41389" y2="28344"/>
                        <a14:foregroundMark x1="33333" y1="28981" x2="43333" y2="31529"/>
                        <a14:foregroundMark x1="35833" y1="29299" x2="35833" y2="29299"/>
                        <a14:foregroundMark x1="48611" y1="29618" x2="48611" y2="29618"/>
                        <a14:foregroundMark x1="39722" y1="27707" x2="53889" y2="29936"/>
                        <a14:foregroundMark x1="46389" y1="29936" x2="55278" y2="31529"/>
                        <a14:foregroundMark x1="58056" y1="37261" x2="53333" y2="44268"/>
                        <a14:foregroundMark x1="65278" y1="46497" x2="44722" y2="69108"/>
                        <a14:foregroundMark x1="51667" y1="64331" x2="54167" y2="70064"/>
                        <a14:foregroundMark x1="55278" y1="74204" x2="65556" y2="74841"/>
                        <a14:foregroundMark x1="55000" y1="76433" x2="66944" y2="75796"/>
                        <a14:foregroundMark x1="66389" y1="74841" x2="67222" y2="75478"/>
                        <a14:foregroundMark x1="62500" y1="76433" x2="65278" y2="74204"/>
                        <a14:foregroundMark x1="71389" y1="72293" x2="65278" y2="75478"/>
                        <a14:foregroundMark x1="68333" y1="67834" x2="69444" y2="71656"/>
                        <a14:foregroundMark x1="68611" y1="67834" x2="71667" y2="71019"/>
                        <a14:foregroundMark x1="71667" y1="69108" x2="72778" y2="71975"/>
                        <a14:foregroundMark x1="70278" y1="70382" x2="72222" y2="75478"/>
                        <a14:foregroundMark x1="73056" y1="71338" x2="74722" y2="74204"/>
                        <a14:foregroundMark x1="71667" y1="68471" x2="74722" y2="75796"/>
                        <a14:foregroundMark x1="75000" y1="75478" x2="76667" y2="80892"/>
                        <a14:foregroundMark x1="74722" y1="78344" x2="75278" y2="80892"/>
                        <a14:foregroundMark x1="75556" y1="75159" x2="76944" y2="77707"/>
                        <a14:foregroundMark x1="75000" y1="71338" x2="76111" y2="76433"/>
                        <a14:foregroundMark x1="75556" y1="73248" x2="76111" y2="78344"/>
                        <a14:foregroundMark x1="74722" y1="71338" x2="76944" y2="76752"/>
                        <a14:foregroundMark x1="76944" y1="75796" x2="77222" y2="77070"/>
                        <a14:foregroundMark x1="76389" y1="75796" x2="76944" y2="78981"/>
                        <a14:foregroundMark x1="76944" y1="77070" x2="77778" y2="79299"/>
                        <a14:foregroundMark x1="76944" y1="75796" x2="77778" y2="80892"/>
                        <a14:foregroundMark x1="77778" y1="78662" x2="78056" y2="80892"/>
                        <a14:foregroundMark x1="78333" y1="77070" x2="78889" y2="80255"/>
                        <a14:foregroundMark x1="70556" y1="63694" x2="66667" y2="67516"/>
                        <a14:foregroundMark x1="61389" y1="61465" x2="60278" y2="61465"/>
                        <a14:foregroundMark x1="52222" y1="57962" x2="52222" y2="57962"/>
                        <a14:foregroundMark x1="46389" y1="48726" x2="44167" y2="50955"/>
                        <a14:foregroundMark x1="43889" y1="49045" x2="43889" y2="57962"/>
                        <a14:foregroundMark x1="43889" y1="50637" x2="42500" y2="52229"/>
                        <a14:foregroundMark x1="41389" y1="47134" x2="40000" y2="52229"/>
                        <a14:foregroundMark x1="38333" y1="43312" x2="36667" y2="48089"/>
                        <a14:foregroundMark x1="35833" y1="44904" x2="33889" y2="58280"/>
                        <a14:foregroundMark x1="33611" y1="59554" x2="33611" y2="67197"/>
                        <a14:foregroundMark x1="34722" y1="58280" x2="34167" y2="72930"/>
                        <a14:foregroundMark x1="35556" y1="62739" x2="35833" y2="71656"/>
                        <a14:foregroundMark x1="41944" y1="58917" x2="43056" y2="60510"/>
                        <a14:foregroundMark x1="87778" y1="34713" x2="88611" y2="35032"/>
                        <a14:foregroundMark x1="87778" y1="33121" x2="87778" y2="33121"/>
                        <a14:foregroundMark x1="85556" y1="33439" x2="86111" y2="35032"/>
                        <a14:foregroundMark x1="85000" y1="35669" x2="85000" y2="35669"/>
                        <a14:foregroundMark x1="85000" y1="35350" x2="85000" y2="35350"/>
                        <a14:foregroundMark x1="85278" y1="35350" x2="85278" y2="35350"/>
                        <a14:foregroundMark x1="83056" y1="35987" x2="83056" y2="35987"/>
                        <a14:foregroundMark x1="83056" y1="35350" x2="83056" y2="35350"/>
                        <a14:foregroundMark x1="83056" y1="35350" x2="83056" y2="35350"/>
                        <a14:foregroundMark x1="82778" y1="35350" x2="82778" y2="35350"/>
                        <a14:foregroundMark x1="84722" y1="31847" x2="84722" y2="31847"/>
                        <a14:foregroundMark x1="84722" y1="31847" x2="84722" y2="31847"/>
                        <a14:foregroundMark x1="85000" y1="31847" x2="85000" y2="31847"/>
                        <a14:foregroundMark x1="85556" y1="29936" x2="85556" y2="29936"/>
                        <a14:foregroundMark x1="85556" y1="28025" x2="85556" y2="28025"/>
                        <a14:foregroundMark x1="86389" y1="28025" x2="86389" y2="28025"/>
                        <a14:foregroundMark x1="86389" y1="28025" x2="86944" y2="30255"/>
                        <a14:foregroundMark x1="86944" y1="30255" x2="86944" y2="30255"/>
                        <a14:foregroundMark x1="78056" y1="25796" x2="78056" y2="25796"/>
                        <a14:foregroundMark x1="76389" y1="23885" x2="76389" y2="23885"/>
                        <a14:foregroundMark x1="76389" y1="23567" x2="76389" y2="23567"/>
                        <a14:foregroundMark x1="17500" y1="33439" x2="17500" y2="33439"/>
                        <a14:foregroundMark x1="21944" y1="33121" x2="21944" y2="33121"/>
                        <a14:foregroundMark x1="20833" y1="32166" x2="20833" y2="32166"/>
                        <a14:foregroundMark x1="16944" y1="29936" x2="16944" y2="29936"/>
                        <a14:foregroundMark x1="17222" y1="29618" x2="17222" y2="29618"/>
                        <a14:foregroundMark x1="17500" y1="29618" x2="17500" y2="29618"/>
                        <a14:foregroundMark x1="17778" y1="27070" x2="17778" y2="27070"/>
                        <a14:foregroundMark x1="17778" y1="27070" x2="17778" y2="27070"/>
                        <a14:foregroundMark x1="18333" y1="27070" x2="18333" y2="27070"/>
                        <a14:foregroundMark x1="18611" y1="25159" x2="18611" y2="25159"/>
                        <a14:foregroundMark x1="18611" y1="25159" x2="18611" y2="25159"/>
                        <a14:foregroundMark x1="16944" y1="27070" x2="16944" y2="27070"/>
                        <a14:foregroundMark x1="15000" y1="30255" x2="15000" y2="30255"/>
                        <a14:foregroundMark x1="15278" y1="31210" x2="15278" y2="31210"/>
                        <a14:foregroundMark x1="10833" y1="48726" x2="10833" y2="48726"/>
                        <a14:foregroundMark x1="11111" y1="48726" x2="11111" y2="48726"/>
                        <a14:foregroundMark x1="12778" y1="49363" x2="12778" y2="49363"/>
                        <a14:foregroundMark x1="90278" y1="57643" x2="90278" y2="57643"/>
                        <a14:foregroundMark x1="91667" y1="59554" x2="91667" y2="59554"/>
                        <a14:foregroundMark x1="91667" y1="59554" x2="91667" y2="59554"/>
                        <a14:foregroundMark x1="91111" y1="58280" x2="91111" y2="58280"/>
                        <a14:foregroundMark x1="90556" y1="58280" x2="90556" y2="58280"/>
                        <a14:foregroundMark x1="11111" y1="54140" x2="11111" y2="54140"/>
                        <a14:foregroundMark x1="13611" y1="55096" x2="13611" y2="55096"/>
                        <a14:foregroundMark x1="13611" y1="55096" x2="13611" y2="55096"/>
                        <a14:foregroundMark x1="13333" y1="54459" x2="13333" y2="54459"/>
                        <a14:foregroundMark x1="13333" y1="53185" x2="13333" y2="53185"/>
                        <a14:foregroundMark x1="13333" y1="53185" x2="13333" y2="53185"/>
                        <a14:foregroundMark x1="13333" y1="53185" x2="13333" y2="53185"/>
                        <a14:foregroundMark x1="11944" y1="52229" x2="11944" y2="52229"/>
                        <a14:foregroundMark x1="11944" y1="52229" x2="11944" y2="52229"/>
                        <a14:foregroundMark x1="9444" y1="50955" x2="9444" y2="50955"/>
                        <a14:foregroundMark x1="9167" y1="50637" x2="9167" y2="50637"/>
                        <a14:foregroundMark x1="8889" y1="50000" x2="8889" y2="50000"/>
                        <a14:foregroundMark x1="8889" y1="50000" x2="8889" y2="50000"/>
                        <a14:foregroundMark x1="90556" y1="29936" x2="90556" y2="29936"/>
                        <a14:foregroundMark x1="89722" y1="29299" x2="89722" y2="29299"/>
                        <a14:foregroundMark x1="78333" y1="22930" x2="78333" y2="22930"/>
                        <a14:foregroundMark x1="77222" y1="21656" x2="77222" y2="21656"/>
                        <a14:foregroundMark x1="76944" y1="20064" x2="76944" y2="20064"/>
                        <a14:foregroundMark x1="76944" y1="20064" x2="76944" y2="20064"/>
                        <a14:foregroundMark x1="76944" y1="20382" x2="76944" y2="20382"/>
                        <a14:foregroundMark x1="78611" y1="21975" x2="78611" y2="21975"/>
                        <a14:foregroundMark x1="73889" y1="54777" x2="73889" y2="54777"/>
                        <a14:foregroundMark x1="74444" y1="51911" x2="74444" y2="51911"/>
                        <a14:foregroundMark x1="75000" y1="52548" x2="75000" y2="52548"/>
                        <a14:foregroundMark x1="75278" y1="52548" x2="75278" y2="52548"/>
                        <a14:foregroundMark x1="75000" y1="52548" x2="75000" y2="52548"/>
                        <a14:foregroundMark x1="75556" y1="59873" x2="75556" y2="59873"/>
                        <a14:foregroundMark x1="74722" y1="56369" x2="75000" y2="61783"/>
                        <a14:foregroundMark x1="75278" y1="25478" x2="75278" y2="25478"/>
                        <a14:foregroundMark x1="73611" y1="26433" x2="73611" y2="26433"/>
                        <a14:foregroundMark x1="74722" y1="24522" x2="74722" y2="24522"/>
                        <a14:foregroundMark x1="76667" y1="22611" x2="76667" y2="22611"/>
                        <a14:foregroundMark x1="76944" y1="22611" x2="76944" y2="22611"/>
                        <a14:backgroundMark x1="15556" y1="15287" x2="31944" y2="16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56" y="1834661"/>
            <a:ext cx="4227028" cy="3686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853" y="1925516"/>
            <a:ext cx="51698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The pixel art editor efficiently uses 2D arrays for grid operations</a:t>
            </a:r>
            <a:r>
              <a:rPr lang="en-US" dirty="0" smtClean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dirty="0" smtClean="0">
              <a:solidFill>
                <a:srgbClr val="0070C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70C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It applies a recursive flood-fill algorithm but faces</a:t>
            </a:r>
            <a:r>
              <a:rPr lang="en-US" dirty="0" smtClean="0">
                <a:solidFill>
                  <a:schemeClr val="accent6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endParaRPr lang="en-US" dirty="0" smtClean="0">
              <a:solidFill>
                <a:schemeClr val="accent6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57250" lvl="1" indent="-400050">
              <a:buFont typeface="Courier New" panose="02070409020205090404" pitchFamily="49" charset="0"/>
              <a:buChar char="o"/>
            </a:pPr>
            <a:r>
              <a:rPr lang="en-US" sz="1600" dirty="0">
                <a:solidFill>
                  <a:schemeClr val="accent6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Stack overflow risks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1600" dirty="0" smtClean="0">
              <a:solidFill>
                <a:schemeClr val="accent6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57250" lvl="1" indent="-400050">
              <a:buFont typeface="Courier New" panose="02070409020205090404" pitchFamily="49" charset="0"/>
              <a:buChar char="o"/>
            </a:pPr>
            <a:r>
              <a:rPr lang="en-US" sz="1600" dirty="0">
                <a:solidFill>
                  <a:schemeClr val="accent6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Boundary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issues</a:t>
            </a:r>
            <a:endParaRPr lang="en-US" sz="1600" dirty="0" smtClean="0">
              <a:solidFill>
                <a:schemeClr val="accent6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6475" y="3871546"/>
            <a:ext cx="51698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The console-based interface:</a:t>
            </a:r>
            <a:endParaRPr lang="en-US" dirty="0" smtClean="0">
              <a:solidFill>
                <a:srgbClr val="00B0F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57250" lvl="1" indent="-400050">
              <a:buFont typeface="Courier New" panose="02070409020205090404" pitchFamily="49" charset="0"/>
              <a:buChar char="o"/>
            </a:pPr>
            <a:r>
              <a:rPr lang="en-US" sz="1600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Is functional but has limitations in usability and interactivity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1600" dirty="0" smtClean="0">
              <a:solidFill>
                <a:srgbClr val="00B0F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6475" y="4986580"/>
            <a:ext cx="51698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Highlights </a:t>
            </a:r>
            <a:r>
              <a:rPr lang="en-US" dirty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the need for</a:t>
            </a:r>
            <a:r>
              <a:rPr lang="en-US" dirty="0" smtClean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endParaRPr lang="en-US" dirty="0" smtClean="0">
              <a:solidFill>
                <a:srgbClr val="0070C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57250" lvl="1" indent="-400050">
              <a:buFont typeface="Courier New" panose="02070409020205090404" pitchFamily="49" charset="0"/>
              <a:buChar char="o"/>
            </a:pPr>
            <a:r>
              <a:rPr lang="en-US" sz="1600" dirty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Enhanced error handling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1600" dirty="0" smtClean="0">
              <a:solidFill>
                <a:srgbClr val="0070C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57250" lvl="1" indent="-400050">
              <a:buFont typeface="Courier New" panose="02070409020205090404" pitchFamily="49" charset="0"/>
              <a:buChar char="o"/>
            </a:pPr>
            <a:r>
              <a:rPr lang="en-US" sz="1600" dirty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Input validation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1600" dirty="0" smtClean="0">
              <a:solidFill>
                <a:srgbClr val="0070C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57250" lvl="1" indent="-400050">
              <a:buFont typeface="Courier New" panose="02070409020205090404" pitchFamily="49" charset="0"/>
              <a:buChar char="o"/>
            </a:pPr>
            <a:r>
              <a:rPr lang="en-US" sz="1600" dirty="0">
                <a:solidFill>
                  <a:srgbClr val="0070C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 potential transition to a graphical interface.</a:t>
            </a:r>
            <a:endParaRPr lang="en-US" sz="1600" dirty="0" smtClean="0">
              <a:solidFill>
                <a:srgbClr val="0070C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3437</Words>
  <Application>WPS Presentation</Application>
  <PresentationFormat>Widescreen</PresentationFormat>
  <Paragraphs>168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Segoe UI</vt:lpstr>
      <vt:lpstr>苹方-简</vt:lpstr>
      <vt:lpstr>Segoe UI Light</vt:lpstr>
      <vt:lpstr>Courier New</vt:lpstr>
      <vt:lpstr>Century Gothic</vt:lpstr>
      <vt:lpstr>Microsoft YaHei</vt:lpstr>
      <vt:lpstr>汉仪旗黑</vt:lpstr>
      <vt:lpstr>Arial Unicode MS</vt:lpstr>
      <vt:lpstr>Calibri</vt:lpstr>
      <vt:lpstr>Helvetica Neue</vt:lpstr>
      <vt:lpstr>宋体-简</vt:lpstr>
      <vt:lpstr>Office Theme</vt:lpstr>
      <vt:lpstr>Pixel Art Editor in C  Group 07  Nujhat Neha  2421313642 Sadia Afrin Sharmi  2423019642 Arifa Akter Mim  2422852642 Md Mahabubul Alam   2422388042 </vt:lpstr>
      <vt:lpstr>Project analysis slide 2</vt:lpstr>
      <vt:lpstr>Project analysis slide 3</vt:lpstr>
      <vt:lpstr>Project analysis slide 4</vt:lpstr>
      <vt:lpstr>Project analysis slide 6</vt:lpstr>
      <vt:lpstr>Project analysis slide 8</vt:lpstr>
      <vt:lpstr>Project analysis slide 10</vt:lpstr>
      <vt:lpstr>Project analysis slide 10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Md Mahabubul Alam</cp:lastModifiedBy>
  <cp:revision>2</cp:revision>
  <dcterms:created xsi:type="dcterms:W3CDTF">2024-11-25T16:21:52Z</dcterms:created>
  <dcterms:modified xsi:type="dcterms:W3CDTF">2024-11-25T16:21:52Z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C69D3A4CC0AF5EC120A4446750E368FD_42</vt:lpwstr>
  </property>
  <property fmtid="{D5CDD505-2E9C-101B-9397-08002B2CF9AE}" pid="4" name="KSOProductBuildVer">
    <vt:lpwstr>1033-6.10.1.8197</vt:lpwstr>
  </property>
</Properties>
</file>