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455" r:id="rId2"/>
    <p:sldId id="361" r:id="rId3"/>
    <p:sldId id="412" r:id="rId4"/>
    <p:sldId id="446" r:id="rId5"/>
    <p:sldId id="425" r:id="rId6"/>
    <p:sldId id="456" r:id="rId7"/>
    <p:sldId id="457" r:id="rId8"/>
    <p:sldId id="458" r:id="rId9"/>
    <p:sldId id="459" r:id="rId10"/>
    <p:sldId id="460" r:id="rId11"/>
    <p:sldId id="461" r:id="rId12"/>
    <p:sldId id="465" r:id="rId13"/>
    <p:sldId id="468" r:id="rId14"/>
    <p:sldId id="469" r:id="rId15"/>
    <p:sldId id="485" r:id="rId16"/>
    <p:sldId id="470" r:id="rId17"/>
    <p:sldId id="462" r:id="rId18"/>
    <p:sldId id="484" r:id="rId19"/>
    <p:sldId id="463" r:id="rId20"/>
    <p:sldId id="464" r:id="rId21"/>
    <p:sldId id="466" r:id="rId22"/>
    <p:sldId id="467" r:id="rId23"/>
    <p:sldId id="471" r:id="rId24"/>
    <p:sldId id="472" r:id="rId25"/>
    <p:sldId id="476" r:id="rId26"/>
    <p:sldId id="474" r:id="rId27"/>
    <p:sldId id="473" r:id="rId28"/>
    <p:sldId id="478" r:id="rId29"/>
    <p:sldId id="483" r:id="rId30"/>
    <p:sldId id="475" r:id="rId31"/>
    <p:sldId id="477" r:id="rId32"/>
    <p:sldId id="479" r:id="rId33"/>
    <p:sldId id="480" r:id="rId34"/>
    <p:sldId id="481" r:id="rId35"/>
    <p:sldId id="482" r:id="rId36"/>
    <p:sldId id="413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CF0E30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CF0E30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CF0E30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CF0E30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annes Herrmann" initials="H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AF3"/>
    <a:srgbClr val="FFFCF7"/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06"/>
    </p:cViewPr>
  </p:sorterViewPr>
  <p:notesViewPr>
    <p:cSldViewPr>
      <p:cViewPr>
        <p:scale>
          <a:sx n="100" d="100"/>
          <a:sy n="100" d="100"/>
        </p:scale>
        <p:origin x="-192" y="15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Book Antiqua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Book Antiqua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Book Antiqua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Book Antiqua" pitchFamily="18" charset="0"/>
              </a:defRPr>
            </a:lvl1pPr>
          </a:lstStyle>
          <a:p>
            <a:fld id="{629A8FB0-836A-43DE-A86C-41047DD8B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5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2EAFCFF-5220-471F-A0D6-3B63C3D2DE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580982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8-IqQnGYB2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avesys.com/en/dw_homepage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tech.com/Google+Uses+Quantum+Computers+to+Optimize+Android+Plots+World+Domination/article33536.ht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ighscalability.com/blog/2013/10/30/strategy-use-your-quantum-computer-lab-to-tell-intentional-b.html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Quantum_circui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eid.upatras.gr/tech_news/papers/quantum_theory.pdf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.ist.psu.edu/kari00using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sd.uwo.ca/~lila/pdfs/Using%20DNA%20to%20solve%20the%20Bounded%20Post%20Correspondence%20Problem.pdf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iscovermagazine.com/2000/oct/feattech#.UnY4vflkPhc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bens.ens-lyon.fr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Billiard_ball_computer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Image from </a:t>
            </a:r>
            <a:r>
              <a:rPr lang="en-AU" dirty="0" err="1" smtClean="0"/>
              <a:t>wikipedia</a:t>
            </a:r>
            <a:r>
              <a:rPr lang="en-AU" dirty="0" smtClean="0"/>
              <a:t>. It’s a Bloch sphere, which is a representation of a qubit.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4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that cracking</a:t>
            </a:r>
            <a:r>
              <a:rPr lang="en-AU" baseline="0" dirty="0" smtClean="0"/>
              <a:t> RSA encryption has not actually shown to be NP-complete, although it is obviously in NP.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Image from Wikipedia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23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Quote from John </a:t>
            </a:r>
            <a:r>
              <a:rPr lang="en-AU" dirty="0" err="1" smtClean="0"/>
              <a:t>Preskill</a:t>
            </a:r>
            <a:r>
              <a:rPr lang="en-AU" dirty="0" smtClean="0"/>
              <a:t> - </a:t>
            </a:r>
            <a:r>
              <a:rPr lang="en-AU" dirty="0" smtClean="0">
                <a:hlinkClick r:id="rId3"/>
              </a:rPr>
              <a:t>http://www.youtube.com/watch?v=8-IqQnGYB2M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2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company is called D-Wave (</a:t>
            </a:r>
            <a:r>
              <a:rPr lang="en-AU" dirty="0" smtClean="0">
                <a:hlinkClick r:id="rId3"/>
              </a:rPr>
              <a:t>http://www.dwavesys.com/en/dw_homepage.html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3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hlinkClick r:id="rId3"/>
              </a:rPr>
              <a:t>http://www.dailytech.com/Google+Uses+Quantum+Computers+to+Optimize+Android+Plots+World+Domination/article33536.htm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>
                <a:hlinkClick r:id="rId4"/>
              </a:rPr>
              <a:t>http://highscalability.com/blog/2013/10/30/strategy-use-your-quantum-computer-lab-to-tell-intentional-b.html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3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7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91690-8696-400D-B64F-BEC1E96C9B97}" type="slidenum">
              <a:rPr lang="en-US"/>
              <a:pPr/>
              <a:t>2</a:t>
            </a:fld>
            <a:endParaRPr 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AU"/>
          </a:p>
        </p:txBody>
      </p:sp>
      <p:sp>
        <p:nvSpPr>
          <p:cNvPr id="441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4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quantum circuits, Wikipedia is once again your friend: </a:t>
            </a:r>
            <a:r>
              <a:rPr lang="en-AU" dirty="0" smtClean="0">
                <a:hlinkClick r:id="rId3"/>
              </a:rPr>
              <a:t>http://en.wikipedia.org/wiki/Quantum_circuit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Deutsch’s</a:t>
            </a:r>
            <a:r>
              <a:rPr lang="en-AU" baseline="0" dirty="0" smtClean="0"/>
              <a:t> paper is available online: </a:t>
            </a:r>
            <a:r>
              <a:rPr lang="en-AU" dirty="0" smtClean="0">
                <a:hlinkClick r:id="rId4"/>
              </a:rPr>
              <a:t>http://www.ceid.upatras.gr/tech_news/papers/quantum_theory.pdf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04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last</a:t>
            </a:r>
            <a:r>
              <a:rPr lang="en-AU" baseline="0" dirty="0" smtClean="0"/>
              <a:t> equivalence is fairly rough, but at the very least a quantum computer with </a:t>
            </a:r>
            <a:r>
              <a:rPr lang="en-AU" baseline="0" dirty="0" err="1" smtClean="0"/>
              <a:t>postselection</a:t>
            </a:r>
            <a:r>
              <a:rPr lang="en-AU" baseline="0" dirty="0" smtClean="0"/>
              <a:t> is expected to solve all problems in NP (and this includes NP-complete problems) in polynomial time.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3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4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Adleman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, L. M. (1994). "Molecular computation of solutions to combinatorial problems".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Science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 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266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 (5187): 1021–1024.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84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92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0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Lila Kari, Greg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Gloor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, Sheng Yu (January 2000).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  <a:hlinkClick r:id="rId3"/>
              </a:rPr>
              <a:t>"Using DNA to solve the Bounded Post Correspondence Problem"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.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Theoretical Computer Science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 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231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 (2): 192–203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Book Antiqua" pitchFamily="18" charset="0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Available here: </a:t>
            </a:r>
            <a:r>
              <a:rPr lang="en-AU" dirty="0" smtClean="0">
                <a:hlinkClick r:id="rId4"/>
              </a:rPr>
              <a:t>http://www.csd.uwo.ca/~lila/pdfs/Using%20DNA%20to%20solve%20the%20Bounded%20Post%20Correspondence%20Problem.pdf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0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N. Goldman et al. Towards practical, high-capacity, low-maintenance information storage in synthesized DNA. Nature. doi:10.1038/nature11875.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24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5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9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82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81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5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3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Borresen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, Jon; Lynch, Stephen (1 December 2009). "Neuronal computers". </a:t>
            </a:r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Nonlinear Analysis: Theory, Methods &amp; Applications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 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71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 (12): 2372–2376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Book Antiqua" pitchFamily="18" charset="0"/>
              <a:ea typeface="+mn-ea"/>
              <a:cs typeface="+mn-cs"/>
            </a:endParaRPr>
          </a:p>
          <a:p>
            <a:r>
              <a:rPr lang="en-AU" dirty="0" smtClean="0">
                <a:hlinkClick r:id="rId3"/>
              </a:rPr>
              <a:t>http://discovermagazine.com/2000/oct/feattech#.UnY4vflkPhc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97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6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5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more information, see </a:t>
            </a:r>
            <a:r>
              <a:rPr lang="en-AU" dirty="0" smtClean="0">
                <a:hlinkClick r:id="rId3"/>
              </a:rPr>
              <a:t>http://rubens.ens-lyon.fr/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There are others – check YouTube</a:t>
            </a:r>
          </a:p>
          <a:p>
            <a:endParaRPr lang="en-AU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hlinkClick r:id="rId4"/>
              </a:rPr>
              <a:t>http://en.wikipedia.org/wiki/Billiard_ball_computer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5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AFCFF-5220-471F-A0D6-3B63C3D2DE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8"/>
          <p:cNvSpPr>
            <a:spLocks noChangeArrowheads="1"/>
          </p:cNvSpPr>
          <p:nvPr/>
        </p:nvSpPr>
        <p:spPr bwMode="auto">
          <a:xfrm>
            <a:off x="838200" y="685800"/>
            <a:ext cx="7772400" cy="17526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0" y="0"/>
            <a:ext cx="9144000" cy="107950"/>
          </a:xfrm>
          <a:prstGeom prst="rect">
            <a:avLst/>
          </a:prstGeom>
          <a:gradFill rotWithShape="0">
            <a:gsLst>
              <a:gs pos="0">
                <a:srgbClr val="828282"/>
              </a:gs>
              <a:gs pos="100000">
                <a:srgbClr val="E6E6E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6" name="AutoShape 37"/>
          <p:cNvSpPr>
            <a:spLocks noChangeArrowheads="1"/>
          </p:cNvSpPr>
          <p:nvPr/>
        </p:nvSpPr>
        <p:spPr bwMode="auto">
          <a:xfrm>
            <a:off x="762000" y="609600"/>
            <a:ext cx="7772400" cy="1752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AU" dirty="0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6576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33" descr="Curtin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876925"/>
            <a:ext cx="125888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42988" y="765175"/>
            <a:ext cx="7273428" cy="1439863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3" name="Footer Placeholder 1"/>
          <p:cNvSpPr txBox="1">
            <a:spLocks/>
          </p:cNvSpPr>
          <p:nvPr/>
        </p:nvSpPr>
        <p:spPr>
          <a:xfrm>
            <a:off x="-23037" y="6630553"/>
            <a:ext cx="9144000" cy="2270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AU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tabLst>
                <a:tab pos="3133725" algn="l"/>
              </a:tabLst>
            </a:pPr>
            <a:r>
              <a:rPr lang="en-US" dirty="0" smtClean="0">
                <a:solidFill>
                  <a:srgbClr val="3333B2"/>
                </a:solidFill>
              </a:rPr>
              <a:t>Theoretical Foundations of Computer Science 300                                                        </a:t>
            </a:r>
            <a:fld id="{9C310972-9705-4DBE-87E2-7A53114F78E5}" type="slidenum">
              <a:rPr lang="en-US" smtClean="0">
                <a:solidFill>
                  <a:srgbClr val="3333B2"/>
                </a:solidFill>
              </a:rPr>
              <a:pPr algn="r">
                <a:tabLst>
                  <a:tab pos="3133725" algn="l"/>
                </a:tabLst>
              </a:pPr>
              <a:t>‹#›</a:t>
            </a:fld>
            <a:endParaRPr lang="en-US" dirty="0" smtClean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95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264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8597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762000"/>
            <a:ext cx="4152900" cy="5759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152900" cy="5759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0019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-23037" y="6630553"/>
            <a:ext cx="9144000" cy="2270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AU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tabLst>
                <a:tab pos="3133725" algn="l"/>
              </a:tabLst>
            </a:pPr>
            <a:r>
              <a:rPr lang="en-US" dirty="0" smtClean="0">
                <a:solidFill>
                  <a:srgbClr val="3333B2"/>
                </a:solidFill>
              </a:rPr>
              <a:t>Theoretical Foundations of Computer Science 300                                                        </a:t>
            </a:r>
            <a:fld id="{9C310972-9705-4DBE-87E2-7A53114F78E5}" type="slidenum">
              <a:rPr lang="en-US" smtClean="0">
                <a:solidFill>
                  <a:srgbClr val="3333B2"/>
                </a:solidFill>
              </a:rPr>
              <a:pPr algn="r">
                <a:tabLst>
                  <a:tab pos="3133725" algn="l"/>
                </a:tabLst>
              </a:pPr>
              <a:t>‹#›</a:t>
            </a:fld>
            <a:endParaRPr lang="en-US" dirty="0" smtClean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50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55679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08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152900" cy="575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152900" cy="575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6311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025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3769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0143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620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764704"/>
            <a:ext cx="3008313" cy="5361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3773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44319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0">
            <a:gsLst>
              <a:gs pos="0">
                <a:srgbClr val="3333B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45820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609600"/>
            <a:ext cx="9144000" cy="107950"/>
          </a:xfrm>
          <a:prstGeom prst="rect">
            <a:avLst/>
          </a:prstGeom>
          <a:gradFill rotWithShape="0">
            <a:gsLst>
              <a:gs pos="0">
                <a:srgbClr val="828282"/>
              </a:gs>
              <a:gs pos="100000">
                <a:srgbClr val="E6E6E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32" name="Picture 33" descr="Curtin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876925"/>
            <a:ext cx="125888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-23037" y="6630553"/>
            <a:ext cx="9144000" cy="2270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AU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tabLst>
                <a:tab pos="3133725" algn="l"/>
              </a:tabLst>
            </a:pPr>
            <a:r>
              <a:rPr lang="en-US" dirty="0" smtClean="0">
                <a:solidFill>
                  <a:srgbClr val="3333B2"/>
                </a:solidFill>
              </a:rPr>
              <a:t>Theoretical Foundations of Computer Science 300                                                        </a:t>
            </a:r>
            <a:fld id="{9C310972-9705-4DBE-87E2-7A53114F78E5}" type="slidenum">
              <a:rPr lang="en-US" smtClean="0">
                <a:solidFill>
                  <a:srgbClr val="3333B2"/>
                </a:solidFill>
              </a:rPr>
              <a:t>‹#›</a:t>
            </a:fld>
            <a:endParaRPr lang="en-US" dirty="0" smtClean="0">
              <a:solidFill>
                <a:srgbClr val="3333B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8F8F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8F8F8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8F8F8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8F8F8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8F8F8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8F8F8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8F8F8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8F8F8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8F8F8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B2"/>
        </a:buClr>
        <a:buChar char="•"/>
        <a:defRPr sz="2800">
          <a:solidFill>
            <a:srgbClr val="3333B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B2"/>
        </a:buClr>
        <a:buSzPct val="75000"/>
        <a:buFont typeface="Wingdings" pitchFamily="2" charset="2"/>
        <a:buChar char="Ø"/>
        <a:defRPr sz="2400">
          <a:solidFill>
            <a:srgbClr val="3333B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B2"/>
        </a:buClr>
        <a:buSzPct val="75000"/>
        <a:buChar char="–"/>
        <a:defRPr sz="2000">
          <a:solidFill>
            <a:srgbClr val="3333B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B2"/>
        </a:buClr>
        <a:buSzPct val="75000"/>
        <a:buChar char="»"/>
        <a:defRPr>
          <a:solidFill>
            <a:srgbClr val="3333B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B2"/>
        </a:buClr>
        <a:buSzPct val="75000"/>
        <a:buChar char="•"/>
        <a:defRPr sz="1600">
          <a:solidFill>
            <a:srgbClr val="3333B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B2"/>
        </a:buClr>
        <a:buSzPct val="75000"/>
        <a:buChar char="•"/>
        <a:defRPr sz="1600">
          <a:solidFill>
            <a:srgbClr val="3333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B2"/>
        </a:buClr>
        <a:buSzPct val="75000"/>
        <a:buChar char="•"/>
        <a:defRPr sz="1600">
          <a:solidFill>
            <a:srgbClr val="3333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B2"/>
        </a:buClr>
        <a:buSzPct val="75000"/>
        <a:buChar char="•"/>
        <a:defRPr sz="1600">
          <a:solidFill>
            <a:srgbClr val="3333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B2"/>
        </a:buClr>
        <a:buSzPct val="75000"/>
        <a:buChar char="•"/>
        <a:defRPr sz="1600">
          <a:solidFill>
            <a:srgbClr val="3333B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Bloch_Sphere.sv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MdHDHEuOUE#t=36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nature/journal/v495/n7440/full/nature11902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doc.ub.uni-muenchen.de/16099/1/Viehmann_Oliver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mXJtKYdhT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rNTmOSVW-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031500"/>
              </p:ext>
            </p:extLst>
          </p:nvPr>
        </p:nvGraphicFramePr>
        <p:xfrm>
          <a:off x="1630625" y="1988840"/>
          <a:ext cx="57150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68" r:id="rId4" imgW="6163535" imgH="3333333" progId="MSPhotoEd.3">
                  <p:embed/>
                </p:oleObj>
              </mc:Choice>
              <mc:Fallback>
                <p:oleObj r:id="rId4" imgW="6163535" imgH="333333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625" y="1988840"/>
                        <a:ext cx="5715000" cy="308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 bwMode="auto">
          <a:xfrm>
            <a:off x="30425" y="0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F8F8F8"/>
                </a:solidFill>
                <a:latin typeface="Times New Roman" pitchFamily="18" charset="0"/>
              </a:defRPr>
            </a:lvl9pPr>
          </a:lstStyle>
          <a:p>
            <a:r>
              <a:rPr lang="en-AU" kern="0" dirty="0" smtClean="0"/>
              <a:t>Copyright Warning</a:t>
            </a: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1866643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It’s a little (</a:t>
            </a:r>
            <a:r>
              <a:rPr lang="en-AU" dirty="0" err="1" smtClean="0"/>
              <a:t>qu</a:t>
            </a:r>
            <a:r>
              <a:rPr lang="en-AU" dirty="0" smtClean="0"/>
              <a:t>)bit different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Normal computers store information using bits</a:t>
            </a:r>
          </a:p>
          <a:p>
            <a:pPr lvl="1"/>
            <a:r>
              <a:rPr lang="en-AU" dirty="0" smtClean="0"/>
              <a:t>Bits take a value of either 0 or 1</a:t>
            </a:r>
          </a:p>
          <a:p>
            <a:pPr lvl="1"/>
            <a:r>
              <a:rPr lang="en-AU" dirty="0" smtClean="0"/>
              <a:t>Their value is always known and can always be examined</a:t>
            </a:r>
          </a:p>
          <a:p>
            <a:endParaRPr lang="en-AU" dirty="0"/>
          </a:p>
          <a:p>
            <a:r>
              <a:rPr lang="en-AU" dirty="0" smtClean="0"/>
              <a:t>A Quantum computer uses qubits:</a:t>
            </a:r>
          </a:p>
          <a:p>
            <a:pPr lvl="1"/>
            <a:r>
              <a:rPr lang="en-AU" dirty="0" smtClean="0"/>
              <a:t>A </a:t>
            </a:r>
            <a:r>
              <a:rPr lang="en-AU" dirty="0" err="1" smtClean="0"/>
              <a:t>qbit</a:t>
            </a:r>
            <a:r>
              <a:rPr lang="en-AU" dirty="0" smtClean="0"/>
              <a:t> also takes on a value of either 0 or 1</a:t>
            </a:r>
          </a:p>
          <a:p>
            <a:pPr lvl="1"/>
            <a:r>
              <a:rPr lang="en-AU" dirty="0" smtClean="0"/>
              <a:t>However the value of a qubit isn’t determined until the qubit is collapsed – at that point either a 0 or a 1 is observed</a:t>
            </a:r>
          </a:p>
          <a:p>
            <a:pPr lvl="1"/>
            <a:r>
              <a:rPr lang="en-AU" dirty="0" smtClean="0"/>
              <a:t>The important fact is that </a:t>
            </a:r>
            <a:r>
              <a:rPr lang="en-AU" i="1" dirty="0" smtClean="0"/>
              <a:t>before</a:t>
            </a:r>
            <a:r>
              <a:rPr lang="en-AU" dirty="0" smtClean="0"/>
              <a:t> collapse, the qubit has a value of both 0 and 1 – this is called Quantum superposition</a:t>
            </a:r>
          </a:p>
          <a:p>
            <a:pPr lvl="1"/>
            <a:r>
              <a:rPr lang="en-AU" dirty="0" smtClean="0"/>
              <a:t>Because it has both values, we can effectively check both possibilities at once.</a:t>
            </a:r>
            <a:endParaRPr lang="en-AU" dirty="0"/>
          </a:p>
        </p:txBody>
      </p:sp>
      <p:pic>
        <p:nvPicPr>
          <p:cNvPr id="582658" name="Picture 2" descr="C:\Users\Hannes\AppData\Local\Temp\msohtmlclip1\02\clip_image001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060848"/>
            <a:ext cx="1447428" cy="164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45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PhD Movie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movie is a short introduction to quantum computing.</a:t>
            </a:r>
          </a:p>
          <a:p>
            <a:endParaRPr lang="en-AU" dirty="0"/>
          </a:p>
          <a:p>
            <a:r>
              <a:rPr lang="en-AU" dirty="0"/>
              <a:t>From www.youtube.com/watch?v=T2DXrs0OpHU</a:t>
            </a:r>
          </a:p>
        </p:txBody>
      </p:sp>
    </p:spTree>
    <p:extLst>
      <p:ext uri="{BB962C8B-B14F-4D97-AF65-F5344CB8AC3E}">
        <p14:creationId xmlns:p14="http://schemas.microsoft.com/office/powerpoint/2010/main" val="1161682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Because quantum computers can try a large number of possibilities at once, they make a number of problems easier to solve.</a:t>
            </a:r>
          </a:p>
          <a:p>
            <a:endParaRPr lang="en-AU" dirty="0"/>
          </a:p>
          <a:p>
            <a:r>
              <a:rPr lang="en-AU" dirty="0" smtClean="0"/>
              <a:t>Any problem in NP can be solved in polynomial time by a NTM – but it is a little uncertain whether this holds for a QTM!</a:t>
            </a:r>
          </a:p>
          <a:p>
            <a:endParaRPr lang="en-AU" dirty="0"/>
          </a:p>
          <a:p>
            <a:r>
              <a:rPr lang="en-AU" dirty="0" smtClean="0"/>
              <a:t>However QTM have been shown to be very useful for specific applications:</a:t>
            </a:r>
          </a:p>
          <a:p>
            <a:pPr lvl="1"/>
            <a:r>
              <a:rPr lang="en-AU" dirty="0" smtClean="0"/>
              <a:t>Several types of optimization</a:t>
            </a:r>
          </a:p>
          <a:p>
            <a:pPr lvl="1"/>
            <a:r>
              <a:rPr lang="en-AU" dirty="0" smtClean="0"/>
              <a:t>RSA decryption</a:t>
            </a:r>
          </a:p>
        </p:txBody>
      </p:sp>
    </p:spTree>
    <p:extLst>
      <p:ext uri="{BB962C8B-B14F-4D97-AF65-F5344CB8AC3E}">
        <p14:creationId xmlns:p14="http://schemas.microsoft.com/office/powerpoint/2010/main" val="1823109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problems CAN a QTM solve?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is a difference of opinion.</a:t>
            </a:r>
          </a:p>
          <a:p>
            <a:pPr lvl="1"/>
            <a:r>
              <a:rPr lang="en-AU" dirty="0" smtClean="0"/>
              <a:t>The general opinion, as presented in the PhD video clip, is that a QTM is similar in power to a NTM</a:t>
            </a:r>
          </a:p>
          <a:p>
            <a:pPr lvl="1"/>
            <a:r>
              <a:rPr lang="en-AU" dirty="0" smtClean="0"/>
              <a:t>A fairly strong body of research suggests that it is not true, but that QTMs instead have their own category of problems that they can solve in polynomial time – BQP</a:t>
            </a:r>
          </a:p>
          <a:p>
            <a:pPr lvl="1"/>
            <a:r>
              <a:rPr lang="en-AU" dirty="0" smtClean="0"/>
              <a:t>The extent of BQP is not known, but it is believed that it does </a:t>
            </a:r>
            <a:r>
              <a:rPr lang="en-AU" b="1" dirty="0" smtClean="0"/>
              <a:t>not</a:t>
            </a:r>
            <a:r>
              <a:rPr lang="en-AU" dirty="0" smtClean="0"/>
              <a:t> include any NP-complete problems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583682" name="Picture 2" descr="http://upload.wikimedia.org/wikipedia/commons/thumb/1/1d/BQP_complexity_class_diagram.svg/220px-BQP_complexity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492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QTM with post-selection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model of a QTM with post-selection has been proposed.</a:t>
            </a:r>
          </a:p>
          <a:p>
            <a:pPr lvl="1"/>
            <a:r>
              <a:rPr lang="en-AU" dirty="0" smtClean="0"/>
              <a:t>post-selection means putting conditions on probability</a:t>
            </a:r>
          </a:p>
          <a:p>
            <a:endParaRPr lang="en-AU" dirty="0" smtClean="0"/>
          </a:p>
          <a:p>
            <a:r>
              <a:rPr lang="en-AU" dirty="0" smtClean="0"/>
              <a:t>This model has been shown to be equivalent in power to complexity class PP</a:t>
            </a:r>
          </a:p>
          <a:p>
            <a:pPr lvl="1"/>
            <a:r>
              <a:rPr lang="en-AU" dirty="0" smtClean="0"/>
              <a:t>PP is a probabilistic complexity class that includes problems such as SAT</a:t>
            </a:r>
          </a:p>
          <a:p>
            <a:pPr lvl="1"/>
            <a:r>
              <a:rPr lang="en-AU" dirty="0" smtClean="0"/>
              <a:t>In fact, PP includes all of NP, and thus all of NP-C!</a:t>
            </a:r>
          </a:p>
          <a:p>
            <a:pPr lvl="1"/>
            <a:r>
              <a:rPr lang="en-AU" dirty="0" smtClean="0"/>
              <a:t>The QTM with post-selection can thus solve all NP-complete problems in polynomial time. Theoretically.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2093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Classical </a:t>
            </a:r>
            <a:r>
              <a:rPr lang="en-AU" dirty="0" err="1" smtClean="0"/>
              <a:t>vs</a:t>
            </a:r>
            <a:r>
              <a:rPr lang="en-AU" dirty="0" smtClean="0"/>
              <a:t> Quantum (the Hype)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 smtClean="0"/>
              <a:t>To </a:t>
            </a:r>
            <a:r>
              <a:rPr lang="en-AU" sz="2400" dirty="0"/>
              <a:t>factor a 2048-bit </a:t>
            </a:r>
            <a:r>
              <a:rPr lang="en-AU" sz="2400" dirty="0" smtClean="0"/>
              <a:t>number:</a:t>
            </a:r>
            <a:endParaRPr lang="en-AU" sz="2400" dirty="0"/>
          </a:p>
          <a:p>
            <a:r>
              <a:rPr lang="en-AU" sz="2400" dirty="0" smtClean="0"/>
              <a:t>a classical </a:t>
            </a:r>
            <a:r>
              <a:rPr lang="en-AU" sz="2400" dirty="0"/>
              <a:t>algorithm would </a:t>
            </a:r>
            <a:r>
              <a:rPr lang="en-AU" sz="2400" dirty="0" smtClean="0"/>
              <a:t>:</a:t>
            </a:r>
          </a:p>
          <a:p>
            <a:pPr lvl="1"/>
            <a:r>
              <a:rPr lang="en-AU" sz="2000" dirty="0"/>
              <a:t>require </a:t>
            </a:r>
            <a:r>
              <a:rPr lang="en-AU" sz="2000" dirty="0" smtClean="0"/>
              <a:t>a </a:t>
            </a:r>
            <a:r>
              <a:rPr lang="en-AU" sz="2000" dirty="0"/>
              <a:t>server farm covering 1/4 of the land in North </a:t>
            </a:r>
            <a:r>
              <a:rPr lang="en-AU" sz="2000" dirty="0" smtClean="0"/>
              <a:t>America</a:t>
            </a:r>
          </a:p>
          <a:p>
            <a:pPr lvl="1"/>
            <a:r>
              <a:rPr lang="en-AU" sz="2000" dirty="0" smtClean="0"/>
              <a:t>cost </a:t>
            </a:r>
            <a:r>
              <a:rPr lang="en-AU" sz="2000" dirty="0"/>
              <a:t>a million-trillion </a:t>
            </a:r>
            <a:r>
              <a:rPr lang="en-AU" sz="2000" dirty="0" smtClean="0"/>
              <a:t>dollars</a:t>
            </a:r>
          </a:p>
          <a:p>
            <a:pPr lvl="1"/>
            <a:r>
              <a:rPr lang="en-AU" sz="2000" dirty="0" smtClean="0"/>
              <a:t>consume </a:t>
            </a:r>
            <a:r>
              <a:rPr lang="en-AU" sz="2000" dirty="0"/>
              <a:t>100,000 times the current energy output of the entire </a:t>
            </a:r>
            <a:r>
              <a:rPr lang="en-AU" sz="2000" dirty="0" smtClean="0"/>
              <a:t>world</a:t>
            </a:r>
          </a:p>
          <a:p>
            <a:pPr lvl="2"/>
            <a:r>
              <a:rPr lang="en-AU" sz="1800" dirty="0" smtClean="0"/>
              <a:t>This is </a:t>
            </a:r>
            <a:r>
              <a:rPr lang="en-AU" sz="1800" dirty="0"/>
              <a:t>the equivalent of using the world's supply of fossil fuels in a single </a:t>
            </a:r>
            <a:r>
              <a:rPr lang="en-AU" sz="1800" dirty="0" smtClean="0"/>
              <a:t>day</a:t>
            </a:r>
          </a:p>
          <a:p>
            <a:pPr lvl="1"/>
            <a:r>
              <a:rPr lang="en-AU" sz="2000" dirty="0" smtClean="0"/>
              <a:t>take 10 years</a:t>
            </a:r>
            <a:endParaRPr lang="en-AU" sz="2000" dirty="0"/>
          </a:p>
          <a:p>
            <a:r>
              <a:rPr lang="en-AU" sz="2400" dirty="0" smtClean="0"/>
              <a:t>a </a:t>
            </a:r>
            <a:r>
              <a:rPr lang="en-AU" sz="2400" dirty="0"/>
              <a:t>quantum algorithm using current </a:t>
            </a:r>
            <a:r>
              <a:rPr lang="en-AU" sz="2400" dirty="0" smtClean="0"/>
              <a:t>technology would:</a:t>
            </a:r>
          </a:p>
          <a:p>
            <a:pPr lvl="1"/>
            <a:r>
              <a:rPr lang="en-AU" sz="2000" dirty="0" smtClean="0"/>
              <a:t>require </a:t>
            </a:r>
            <a:r>
              <a:rPr lang="en-AU" sz="2000" dirty="0"/>
              <a:t>10 trillion times less energy (at 10 megawatts</a:t>
            </a:r>
            <a:r>
              <a:rPr lang="en-AU" sz="2000" dirty="0" smtClean="0"/>
              <a:t>)</a:t>
            </a:r>
          </a:p>
          <a:p>
            <a:pPr lvl="1"/>
            <a:r>
              <a:rPr lang="en-AU" sz="2000" dirty="0" smtClean="0"/>
              <a:t>cost </a:t>
            </a:r>
            <a:r>
              <a:rPr lang="en-AU" sz="2000" dirty="0"/>
              <a:t>~100 billion dollars at current </a:t>
            </a:r>
            <a:r>
              <a:rPr lang="en-AU" sz="2000" dirty="0" smtClean="0"/>
              <a:t>prices</a:t>
            </a:r>
          </a:p>
          <a:p>
            <a:pPr lvl="1"/>
            <a:r>
              <a:rPr lang="en-AU" sz="2000" dirty="0" smtClean="0"/>
              <a:t>finish </a:t>
            </a:r>
            <a:r>
              <a:rPr lang="en-AU" sz="2000" dirty="0"/>
              <a:t>in just 16 hours</a:t>
            </a:r>
            <a:r>
              <a:rPr lang="en-AU" sz="2000" dirty="0" smtClean="0"/>
              <a:t>.</a:t>
            </a:r>
          </a:p>
          <a:p>
            <a:r>
              <a:rPr lang="en-AU" sz="2400" dirty="0" smtClean="0"/>
              <a:t>However, please note that the “current technology” part is not elaborated upon.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78942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So…?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powerful are quantum computers, really?</a:t>
            </a:r>
          </a:p>
          <a:p>
            <a:endParaRPr lang="en-AU" dirty="0"/>
          </a:p>
          <a:p>
            <a:r>
              <a:rPr lang="en-AU" dirty="0" smtClean="0"/>
              <a:t>The answer is going to depend on:</a:t>
            </a:r>
          </a:p>
          <a:p>
            <a:pPr lvl="1"/>
            <a:r>
              <a:rPr lang="en-AU" dirty="0" smtClean="0"/>
              <a:t>what sort of quantum computers we’re talking about</a:t>
            </a:r>
          </a:p>
          <a:p>
            <a:pPr lvl="1"/>
            <a:r>
              <a:rPr lang="en-AU" dirty="0" smtClean="0"/>
              <a:t>whether not it’s actually feasible to build practical quantum computers</a:t>
            </a:r>
          </a:p>
          <a:p>
            <a:endParaRPr lang="en-AU" dirty="0"/>
          </a:p>
          <a:p>
            <a:r>
              <a:rPr lang="en-AU" dirty="0" smtClean="0"/>
              <a:t>There are currently no quantum computers known to exist that are of a decent size (more than 10 qubits) and truly general.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3437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State of the Art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Currently, quantum computing is more theoretical than practical (as far as the public knows).</a:t>
            </a:r>
          </a:p>
          <a:p>
            <a:endParaRPr lang="en-AU" dirty="0"/>
          </a:p>
          <a:p>
            <a:r>
              <a:rPr lang="en-AU" dirty="0" smtClean="0"/>
              <a:t>General quantum computing is only possible with a small number of qubits (6 or so).</a:t>
            </a:r>
          </a:p>
          <a:p>
            <a:endParaRPr lang="en-AU" dirty="0"/>
          </a:p>
          <a:p>
            <a:r>
              <a:rPr lang="en-AU" dirty="0" smtClean="0"/>
              <a:t>A large-scale quantum chip (512 qubit) is commercially available and has been shown to match world leading super computers</a:t>
            </a:r>
          </a:p>
          <a:p>
            <a:pPr lvl="1"/>
            <a:r>
              <a:rPr lang="en-AU" dirty="0" smtClean="0"/>
              <a:t>The comparison isn’t entirely fair since the quantum computer is not general while the other computers were</a:t>
            </a:r>
          </a:p>
          <a:p>
            <a:pPr lvl="1"/>
            <a:r>
              <a:rPr lang="en-AU" dirty="0" smtClean="0"/>
              <a:t>Only quantum annealing is possible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36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Google’s Quantum Computer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dirty="0">
                <a:hlinkClick r:id="rId3"/>
              </a:rPr>
              <a:t>http://www.youtube.com/watch?v=CMdHDHEuOUE#t=368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This video is referred to in an article that discusses Google using </a:t>
            </a:r>
            <a:r>
              <a:rPr lang="en-AU" dirty="0"/>
              <a:t>the quantum computer </a:t>
            </a:r>
            <a:r>
              <a:rPr lang="en-AU" dirty="0" smtClean="0"/>
              <a:t>to:</a:t>
            </a:r>
          </a:p>
          <a:p>
            <a:pPr lvl="1"/>
            <a:r>
              <a:rPr lang="en-AU" dirty="0" smtClean="0"/>
              <a:t>optimize Android</a:t>
            </a:r>
          </a:p>
          <a:p>
            <a:pPr lvl="1"/>
            <a:r>
              <a:rPr lang="en-AU" dirty="0" smtClean="0"/>
              <a:t>solve game trees faster than conventional computers</a:t>
            </a:r>
          </a:p>
          <a:p>
            <a:pPr lvl="1"/>
            <a:r>
              <a:rPr lang="en-AU" dirty="0" smtClean="0"/>
              <a:t>develop quantum machine learning applications for devices such as mobile phones</a:t>
            </a:r>
          </a:p>
          <a:p>
            <a:pPr lvl="1"/>
            <a:r>
              <a:rPr lang="en-AU" dirty="0" smtClean="0"/>
              <a:t>improve blink detection for Google Glass</a:t>
            </a:r>
          </a:p>
          <a:p>
            <a:pPr lvl="1"/>
            <a:r>
              <a:rPr lang="en-AU" dirty="0" smtClean="0"/>
              <a:t>“generate algorithms faster than the entire Google datacentre”!</a:t>
            </a:r>
          </a:p>
          <a:p>
            <a:pPr lvl="1"/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844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recent (March 2013) breakthrough at Yale has possibly shown one more step to true quantum computing.</a:t>
            </a:r>
          </a:p>
          <a:p>
            <a:endParaRPr lang="en-AU" dirty="0" smtClean="0"/>
          </a:p>
          <a:p>
            <a:r>
              <a:rPr lang="en-AU" dirty="0" smtClean="0"/>
              <a:t>The Yale scientists that they were able to isolate a qubit, but they cannot yet control the quantum collapse.</a:t>
            </a:r>
          </a:p>
          <a:p>
            <a:endParaRPr lang="en-AU" dirty="0"/>
          </a:p>
          <a:p>
            <a:r>
              <a:rPr lang="en-AU" dirty="0" smtClean="0"/>
              <a:t>The paper is here: </a:t>
            </a:r>
          </a:p>
          <a:p>
            <a:endParaRPr lang="en-AU" dirty="0" smtClean="0"/>
          </a:p>
          <a:p>
            <a:pPr marL="0" indent="0" algn="ctr">
              <a:buNone/>
            </a:pPr>
            <a:r>
              <a:rPr lang="en-AU" dirty="0" smtClean="0">
                <a:hlinkClick r:id="rId3"/>
              </a:rPr>
              <a:t>http</a:t>
            </a:r>
            <a:r>
              <a:rPr lang="en-AU" dirty="0">
                <a:hlinkClick r:id="rId3"/>
              </a:rPr>
              <a:t>://www.nature.com/nature/journal/v495/n7440/full/nature11902.html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438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sz="3200" b="1" dirty="0" smtClean="0"/>
              <a:t>Lecture 10</a:t>
            </a:r>
          </a:p>
          <a:p>
            <a:pPr marL="342900" indent="-342900"/>
            <a:endParaRPr lang="en-US" sz="3200" b="1" dirty="0" smtClean="0"/>
          </a:p>
          <a:p>
            <a:pPr marL="342900" indent="-342900"/>
            <a:r>
              <a:rPr lang="en-US" sz="3200" b="1" dirty="0" smtClean="0"/>
              <a:t>Other Computing Models</a:t>
            </a:r>
            <a:endParaRPr lang="en-US" sz="320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Theoretical Foundations of Computer Science 300</a:t>
            </a:r>
            <a:endParaRPr lang="en-AU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Germany, work has been done on using electromagnetic fields to enclose qubits.</a:t>
            </a:r>
          </a:p>
          <a:p>
            <a:endParaRPr lang="en-AU" dirty="0"/>
          </a:p>
          <a:p>
            <a:r>
              <a:rPr lang="en-AU" dirty="0" smtClean="0"/>
              <a:t>Results have been presented demonstrating multi-qubit systems.</a:t>
            </a:r>
          </a:p>
          <a:p>
            <a:endParaRPr lang="en-AU" dirty="0"/>
          </a:p>
          <a:p>
            <a:r>
              <a:rPr lang="en-AU" dirty="0" smtClean="0"/>
              <a:t>A useful thesis can be found here:</a:t>
            </a:r>
          </a:p>
          <a:p>
            <a:endParaRPr lang="en-AU" dirty="0" smtClean="0"/>
          </a:p>
          <a:p>
            <a:pPr marL="0" indent="0" algn="ctr">
              <a:buNone/>
            </a:pPr>
            <a:r>
              <a:rPr lang="en-AU" dirty="0">
                <a:hlinkClick r:id="rId3"/>
              </a:rPr>
              <a:t>http://edoc.ub.uni-muenchen.de/16099/1/Viehmann_Oliver.pdf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7612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Quantum Turing Machine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Was proposed by David Deutsch in 1985.</a:t>
            </a:r>
          </a:p>
          <a:p>
            <a:endParaRPr lang="en-AU" dirty="0" smtClean="0"/>
          </a:p>
          <a:p>
            <a:r>
              <a:rPr lang="en-AU" dirty="0" smtClean="0"/>
              <a:t>There are some interesting points raised with this:</a:t>
            </a:r>
          </a:p>
          <a:p>
            <a:pPr lvl="1"/>
            <a:r>
              <a:rPr lang="en-AU" dirty="0" smtClean="0"/>
              <a:t>A QTM never actually ‘halts’, but rather signals that is has completed the computation by setting a chosen qubit to 1</a:t>
            </a:r>
          </a:p>
          <a:p>
            <a:pPr lvl="1"/>
            <a:r>
              <a:rPr lang="en-AU" dirty="0"/>
              <a:t>The state of a </a:t>
            </a:r>
            <a:r>
              <a:rPr lang="en-AU" dirty="0" smtClean="0"/>
              <a:t>QTM is a unit vector in a state space</a:t>
            </a:r>
            <a:endParaRPr lang="en-AU" dirty="0"/>
          </a:p>
          <a:p>
            <a:pPr lvl="1"/>
            <a:r>
              <a:rPr lang="en-AU" dirty="0" smtClean="0"/>
              <a:t>The tape position changes by only 1 space for each step</a:t>
            </a:r>
          </a:p>
          <a:p>
            <a:pPr lvl="1"/>
            <a:r>
              <a:rPr lang="en-AU" dirty="0" smtClean="0"/>
              <a:t>Every action taken by the QTM is reversible – and the paper discusses how this can also apply to the classical model</a:t>
            </a:r>
          </a:p>
          <a:p>
            <a:pPr lvl="1"/>
            <a:r>
              <a:rPr lang="en-AU" dirty="0" smtClean="0"/>
              <a:t>The model uses a matrix as it’s transition function and changes state using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013970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QTM </a:t>
            </a:r>
            <a:r>
              <a:rPr lang="en-AU" dirty="0" err="1" smtClean="0"/>
              <a:t>vs</a:t>
            </a:r>
            <a:r>
              <a:rPr lang="en-AU" dirty="0" smtClean="0"/>
              <a:t> </a:t>
            </a:r>
            <a:r>
              <a:rPr lang="en-AU" dirty="0" smtClean="0"/>
              <a:t>NTM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 QTM can be considered to be in multiple states at once. The same is true for a </a:t>
            </a:r>
            <a:r>
              <a:rPr lang="en-AU" sz="2400" dirty="0" smtClean="0"/>
              <a:t>NTM</a:t>
            </a:r>
            <a:r>
              <a:rPr lang="en-AU" sz="2400" dirty="0" smtClean="0"/>
              <a:t>.</a:t>
            </a:r>
          </a:p>
          <a:p>
            <a:endParaRPr lang="en-AU" sz="2400" dirty="0" smtClean="0"/>
          </a:p>
          <a:p>
            <a:r>
              <a:rPr lang="en-AU" sz="2400" dirty="0" smtClean="0"/>
              <a:t>So what is the difference?</a:t>
            </a:r>
          </a:p>
          <a:p>
            <a:endParaRPr lang="en-AU" sz="2400" dirty="0" smtClean="0"/>
          </a:p>
          <a:p>
            <a:r>
              <a:rPr lang="en-AU" sz="2400" dirty="0" smtClean="0"/>
              <a:t>According to the QTM model, a QTM has a certain probability of being in each state, while a </a:t>
            </a:r>
            <a:r>
              <a:rPr lang="en-AU" sz="2400" dirty="0" smtClean="0"/>
              <a:t>NTM </a:t>
            </a:r>
            <a:r>
              <a:rPr lang="en-AU" sz="2400" dirty="0" smtClean="0"/>
              <a:t>actually IS in all appropriate states.</a:t>
            </a:r>
          </a:p>
          <a:p>
            <a:endParaRPr lang="en-AU" sz="2400" dirty="0" smtClean="0"/>
          </a:p>
          <a:p>
            <a:r>
              <a:rPr lang="en-AU" sz="2400" dirty="0" smtClean="0"/>
              <a:t>So it comes to who is correct:</a:t>
            </a:r>
          </a:p>
          <a:p>
            <a:pPr lvl="1"/>
            <a:r>
              <a:rPr lang="en-AU" sz="2000" dirty="0" smtClean="0"/>
              <a:t>if the other scientists are correct, QTM </a:t>
            </a:r>
            <a:r>
              <a:rPr lang="en-AU" sz="2000" dirty="0" smtClean="0">
                <a:sym typeface="Symbol"/>
              </a:rPr>
              <a:t> </a:t>
            </a:r>
            <a:r>
              <a:rPr lang="en-AU" sz="2000" dirty="0" smtClean="0">
                <a:sym typeface="Symbol"/>
              </a:rPr>
              <a:t>NTM</a:t>
            </a:r>
            <a:endParaRPr lang="en-AU" sz="2000" dirty="0" smtClean="0">
              <a:sym typeface="Symbol"/>
            </a:endParaRPr>
          </a:p>
          <a:p>
            <a:pPr lvl="1"/>
            <a:r>
              <a:rPr lang="en-AU" sz="2000" dirty="0"/>
              <a:t>if the computer theorists are correct, a QTM only has a polynomial speedup compared to a </a:t>
            </a:r>
            <a:r>
              <a:rPr lang="en-AU" sz="2000" dirty="0" smtClean="0"/>
              <a:t>NTM </a:t>
            </a:r>
            <a:endParaRPr lang="en-AU" sz="2000" dirty="0" smtClean="0"/>
          </a:p>
          <a:p>
            <a:pPr lvl="2"/>
            <a:r>
              <a:rPr lang="en-AU" sz="1800" dirty="0" smtClean="0">
                <a:sym typeface="Symbol"/>
              </a:rPr>
              <a:t>On the bright side, with post-selection we again get </a:t>
            </a:r>
            <a:r>
              <a:rPr lang="en-AU" sz="1800" dirty="0"/>
              <a:t>QTM </a:t>
            </a:r>
            <a:r>
              <a:rPr lang="en-AU" sz="1800">
                <a:sym typeface="Symbol"/>
              </a:rPr>
              <a:t> </a:t>
            </a:r>
            <a:r>
              <a:rPr lang="en-AU" sz="1800" smtClean="0">
                <a:sym typeface="Symbol"/>
              </a:rPr>
              <a:t>NTM</a:t>
            </a:r>
            <a:endParaRPr lang="en-AU" sz="1800" dirty="0">
              <a:sym typeface="Symbol"/>
            </a:endParaRP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319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DNA Computing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Parallel Computing in a Test Tube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00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DNA computing?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short answer – computation using encoding of information into DNA.</a:t>
            </a:r>
          </a:p>
          <a:p>
            <a:endParaRPr lang="en-AU" dirty="0"/>
          </a:p>
          <a:p>
            <a:r>
              <a:rPr lang="en-AU" dirty="0" smtClean="0"/>
              <a:t>The long answer (from work by </a:t>
            </a:r>
            <a:r>
              <a:rPr lang="en-AU" dirty="0" err="1" smtClean="0"/>
              <a:t>Adleman</a:t>
            </a:r>
            <a:r>
              <a:rPr lang="en-AU" dirty="0" smtClean="0"/>
              <a:t>):</a:t>
            </a:r>
          </a:p>
          <a:p>
            <a:pPr lvl="1"/>
            <a:r>
              <a:rPr lang="en-AU" dirty="0" smtClean="0"/>
              <a:t>Strands of DNA in enzymes are used to construct the biological equivalent of logic gates</a:t>
            </a:r>
          </a:p>
          <a:p>
            <a:pPr lvl="1"/>
            <a:r>
              <a:rPr lang="en-AU" dirty="0" smtClean="0"/>
              <a:t>The molecules are mixed in a test tube, causing DNA strands to combine. Within a few seconds, fairly much every possible combination has occurred.</a:t>
            </a:r>
          </a:p>
          <a:p>
            <a:pPr lvl="1"/>
            <a:r>
              <a:rPr lang="en-AU" dirty="0" smtClean="0"/>
              <a:t>Eliminate the strands that do not represent solutions through chemical means</a:t>
            </a:r>
          </a:p>
          <a:p>
            <a:pPr lvl="1"/>
            <a:r>
              <a:rPr lang="en-AU" dirty="0" smtClean="0"/>
              <a:t>Decode the answer(s).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0288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DNA Logic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Logic gates built of DNA don’t use electricity.</a:t>
            </a:r>
          </a:p>
          <a:p>
            <a:endParaRPr lang="en-AU" dirty="0"/>
          </a:p>
          <a:p>
            <a:r>
              <a:rPr lang="en-AU" dirty="0" smtClean="0"/>
              <a:t>Instead, they are sections of DNA that latch on to and combine other DNA in an appropriate manner.</a:t>
            </a:r>
          </a:p>
          <a:p>
            <a:endParaRPr lang="en-AU" dirty="0"/>
          </a:p>
          <a:p>
            <a:r>
              <a:rPr lang="en-AU" dirty="0" smtClean="0"/>
              <a:t>For example a DNA AND gate links two other DNA strands in sequence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2766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Beginnings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err="1" smtClean="0"/>
              <a:t>Adleman</a:t>
            </a:r>
            <a:r>
              <a:rPr lang="en-AU" dirty="0" smtClean="0"/>
              <a:t> method was designed as a proof of concept.</a:t>
            </a:r>
          </a:p>
          <a:p>
            <a:endParaRPr lang="en-AU" dirty="0"/>
          </a:p>
          <a:p>
            <a:r>
              <a:rPr lang="en-AU" dirty="0" smtClean="0"/>
              <a:t>The initial problem solved was finding a Hamiltonian Circuit through 7 cities.</a:t>
            </a:r>
          </a:p>
          <a:p>
            <a:endParaRPr lang="en-AU" dirty="0"/>
          </a:p>
          <a:p>
            <a:r>
              <a:rPr lang="en-AU" dirty="0" smtClean="0"/>
              <a:t>Solving the problem took seconds on the first try, but encoding and decoding took days.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476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Since then, DNA computing has been used to build the equivalent of TMs.</a:t>
            </a:r>
          </a:p>
          <a:p>
            <a:endParaRPr lang="en-AU" dirty="0"/>
          </a:p>
          <a:p>
            <a:r>
              <a:rPr lang="en-AU" dirty="0" smtClean="0"/>
              <a:t>Work has been done to see what problems it is suited for.</a:t>
            </a:r>
          </a:p>
          <a:p>
            <a:endParaRPr lang="en-AU" dirty="0"/>
          </a:p>
          <a:p>
            <a:r>
              <a:rPr lang="en-AU" dirty="0" smtClean="0"/>
              <a:t>Experiments with different molecules are ongoing.</a:t>
            </a:r>
          </a:p>
          <a:p>
            <a:endParaRPr lang="en-AU" dirty="0"/>
          </a:p>
          <a:p>
            <a:r>
              <a:rPr lang="en-AU" dirty="0" smtClean="0"/>
              <a:t>One problem that has a suggested solution is the Bounded Post Correspondence Problem</a:t>
            </a:r>
          </a:p>
          <a:p>
            <a:pPr lvl="1"/>
            <a:r>
              <a:rPr lang="en-AU" dirty="0" smtClean="0"/>
              <a:t>It requires a lot of manual set up and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486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Recently (March 2013) researchers stored all of the following in DNA:</a:t>
            </a:r>
          </a:p>
          <a:p>
            <a:pPr lvl="1"/>
            <a:r>
              <a:rPr lang="en-AU" dirty="0" smtClean="0"/>
              <a:t>Shakespeare’s sonnets (text)</a:t>
            </a:r>
          </a:p>
          <a:p>
            <a:pPr lvl="1"/>
            <a:r>
              <a:rPr lang="en-AU" dirty="0" smtClean="0"/>
              <a:t>Scholarly paper (PDF)</a:t>
            </a:r>
          </a:p>
          <a:p>
            <a:pPr lvl="1"/>
            <a:r>
              <a:rPr lang="en-AU" dirty="0" smtClean="0"/>
              <a:t>A colour photograph (JPEG)</a:t>
            </a:r>
          </a:p>
          <a:p>
            <a:pPr lvl="1"/>
            <a:r>
              <a:rPr lang="en-AU" dirty="0" smtClean="0"/>
              <a:t>A part </a:t>
            </a:r>
            <a:r>
              <a:rPr lang="en-AU" dirty="0"/>
              <a:t>o</a:t>
            </a:r>
            <a:r>
              <a:rPr lang="en-AU" dirty="0" smtClean="0"/>
              <a:t>f Martin Luther King’s speech (MP3)</a:t>
            </a:r>
          </a:p>
          <a:p>
            <a:r>
              <a:rPr lang="en-AU" dirty="0" smtClean="0"/>
              <a:t>The files (total size around 750kB) were stored in the contents of a small test tube.</a:t>
            </a:r>
          </a:p>
          <a:p>
            <a:r>
              <a:rPr lang="en-AU" dirty="0" smtClean="0"/>
              <a:t>The coding process includes an index and error correction.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4418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DNA Storage Video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www.youtube.com/watch?v=RmXJtKYdhT8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Listen out for the estimate of the cost per MB.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24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Architectures</a:t>
            </a:r>
          </a:p>
          <a:p>
            <a:endParaRPr lang="en-US" dirty="0"/>
          </a:p>
          <a:p>
            <a:r>
              <a:rPr lang="en-US" dirty="0" smtClean="0"/>
              <a:t>Quantum Computing</a:t>
            </a:r>
          </a:p>
          <a:p>
            <a:endParaRPr lang="en-US" dirty="0"/>
          </a:p>
          <a:p>
            <a:r>
              <a:rPr lang="en-US" dirty="0" smtClean="0"/>
              <a:t>Biological Computing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Advantages of DNA Computing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Huge memory space</a:t>
            </a:r>
          </a:p>
          <a:p>
            <a:pPr lvl="1"/>
            <a:r>
              <a:rPr lang="en-AU" dirty="0" smtClean="0"/>
              <a:t>1L of water can contain enough DNA for around 10</a:t>
            </a:r>
            <a:r>
              <a:rPr lang="en-AU" baseline="30000" dirty="0" smtClean="0"/>
              <a:t>19 </a:t>
            </a:r>
            <a:r>
              <a:rPr lang="en-AU" dirty="0" smtClean="0"/>
              <a:t>bytes.</a:t>
            </a:r>
          </a:p>
          <a:p>
            <a:pPr lvl="1"/>
            <a:r>
              <a:rPr lang="en-AU" dirty="0" smtClean="0"/>
              <a:t>That’s about 9,094,947 TB!</a:t>
            </a:r>
          </a:p>
          <a:p>
            <a:endParaRPr lang="en-AU" dirty="0" smtClean="0"/>
          </a:p>
          <a:p>
            <a:r>
              <a:rPr lang="en-AU" dirty="0" smtClean="0"/>
              <a:t>Massively parallel</a:t>
            </a:r>
          </a:p>
          <a:p>
            <a:pPr lvl="1"/>
            <a:r>
              <a:rPr lang="en-AU" dirty="0" smtClean="0"/>
              <a:t>It is possible to perform operations on all of this data in parallel</a:t>
            </a:r>
          </a:p>
          <a:p>
            <a:pPr lvl="1"/>
            <a:r>
              <a:rPr lang="en-AU" dirty="0" smtClean="0"/>
              <a:t>The potential speed of computation is around 10</a:t>
            </a:r>
            <a:r>
              <a:rPr lang="en-AU" baseline="30000" dirty="0" smtClean="0"/>
              <a:t>14</a:t>
            </a:r>
            <a:r>
              <a:rPr lang="en-AU" dirty="0" smtClean="0"/>
              <a:t> operations per second</a:t>
            </a:r>
          </a:p>
          <a:p>
            <a:pPr lvl="1"/>
            <a:r>
              <a:rPr lang="en-AU" dirty="0" smtClean="0"/>
              <a:t>By comparison, the current fastest computer (as of June 2013) is around 3.4x10</a:t>
            </a:r>
            <a:r>
              <a:rPr lang="en-AU" baseline="30000" dirty="0" smtClean="0"/>
              <a:t>16</a:t>
            </a:r>
            <a:r>
              <a:rPr lang="en-AU" dirty="0" smtClean="0"/>
              <a:t> flops.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9872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Down Side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At this stage, the DNA sequences must be set up using a rather slow process.</a:t>
            </a:r>
          </a:p>
          <a:p>
            <a:endParaRPr lang="en-AU" dirty="0"/>
          </a:p>
          <a:p>
            <a:r>
              <a:rPr lang="en-AU" dirty="0" smtClean="0"/>
              <a:t>Reading the results is also slow and can be expensive.</a:t>
            </a:r>
          </a:p>
          <a:p>
            <a:endParaRPr lang="en-AU" dirty="0"/>
          </a:p>
          <a:p>
            <a:r>
              <a:rPr lang="en-AU" dirty="0" smtClean="0"/>
              <a:t>So, while running the actual algorithm may be fast, this speed is lost due to the slow and work-intensive job before and after the calculation.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50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Alternative Computing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Rest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667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Optical Computing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primary aim is to replace electronic components with photonic components</a:t>
            </a:r>
          </a:p>
          <a:p>
            <a:pPr lvl="1"/>
            <a:r>
              <a:rPr lang="en-AU" dirty="0" smtClean="0"/>
              <a:t>That means, components that use light (photons).</a:t>
            </a:r>
          </a:p>
          <a:p>
            <a:endParaRPr lang="en-AU" dirty="0"/>
          </a:p>
          <a:p>
            <a:r>
              <a:rPr lang="en-AU" dirty="0" smtClean="0"/>
              <a:t>The first optics device was produced in 2003, but there has not been much progress.</a:t>
            </a:r>
          </a:p>
          <a:p>
            <a:endParaRPr lang="en-AU" dirty="0"/>
          </a:p>
          <a:p>
            <a:r>
              <a:rPr lang="en-AU" dirty="0" smtClean="0"/>
              <a:t>There is also work using photoluminescence</a:t>
            </a:r>
          </a:p>
          <a:p>
            <a:pPr lvl="1"/>
            <a:r>
              <a:rPr lang="en-AU" dirty="0" smtClean="0"/>
              <a:t>That means chemical light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500182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Chemical Computing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use of chemical reactions to change the state of substances.</a:t>
            </a:r>
          </a:p>
          <a:p>
            <a:endParaRPr lang="en-AU" dirty="0"/>
          </a:p>
          <a:p>
            <a:r>
              <a:rPr lang="en-AU" dirty="0" smtClean="0"/>
              <a:t>Has some of the advantages of DNA computing</a:t>
            </a:r>
          </a:p>
          <a:p>
            <a:pPr lvl="1"/>
            <a:r>
              <a:rPr lang="en-AU" dirty="0" smtClean="0"/>
              <a:t>Appears to be massively parallel</a:t>
            </a:r>
          </a:p>
          <a:p>
            <a:endParaRPr lang="en-AU" dirty="0"/>
          </a:p>
          <a:p>
            <a:r>
              <a:rPr lang="en-AU" dirty="0" smtClean="0"/>
              <a:t>Not to be confused with the simulation of chemical and molecular reactions using computers that is also referred to as chemical computing.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46401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try to simulate a brain with computers, when you can build a computer out of a brain?</a:t>
            </a:r>
          </a:p>
          <a:p>
            <a:endParaRPr lang="en-AU" dirty="0"/>
          </a:p>
          <a:p>
            <a:r>
              <a:rPr lang="en-AU" dirty="0" smtClean="0"/>
              <a:t>Normally called biological neural computing</a:t>
            </a:r>
          </a:p>
          <a:p>
            <a:endParaRPr lang="en-AU" dirty="0"/>
          </a:p>
          <a:p>
            <a:r>
              <a:rPr lang="en-AU" dirty="0" smtClean="0"/>
              <a:t>Involves growing artificial ‘brains’ our of living neurons taken from leeches</a:t>
            </a:r>
          </a:p>
          <a:p>
            <a:endParaRPr lang="en-AU" dirty="0"/>
          </a:p>
          <a:p>
            <a:r>
              <a:rPr lang="en-AU" dirty="0" smtClean="0"/>
              <a:t>One prototype exists that can perform simple arithmetic such as addition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dirty="0" smtClean="0"/>
              <a:t>(No, this is not a joke.)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406041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ways of computing are being developed.</a:t>
            </a:r>
          </a:p>
          <a:p>
            <a:endParaRPr lang="en-US" dirty="0"/>
          </a:p>
          <a:p>
            <a:r>
              <a:rPr lang="en-US" dirty="0" smtClean="0"/>
              <a:t>While they show promise, they are not yet ready to be fully deployed.</a:t>
            </a:r>
          </a:p>
          <a:p>
            <a:endParaRPr lang="en-US" dirty="0"/>
          </a:p>
          <a:p>
            <a:r>
              <a:rPr lang="en-US" dirty="0" smtClean="0"/>
              <a:t>It is important to keep abreast of developments in these fields in order to seize possible opportunities.</a:t>
            </a:r>
          </a:p>
          <a:p>
            <a:endParaRPr lang="en-US" dirty="0"/>
          </a:p>
          <a:p>
            <a:r>
              <a:rPr lang="en-US" dirty="0" smtClean="0"/>
              <a:t>Professional organizations are a good way to do this.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/>
              <a:t>Assessment Criteria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None</a:t>
            </a:r>
            <a:r>
              <a:rPr lang="en-AU" dirty="0" smtClean="0"/>
              <a:t>. The material in this lecture is not assessable.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26361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Determinism</a:t>
            </a:r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Decidability and Complexity discussed in this unit so far apply to deterministic Turing Machines only.</a:t>
            </a:r>
          </a:p>
          <a:p>
            <a:endParaRPr lang="en-US" dirty="0"/>
          </a:p>
          <a:p>
            <a:r>
              <a:rPr lang="en-US" dirty="0" smtClean="0"/>
              <a:t>Non-Deterministic Turing Machines are used as a way of testing for membership of NP.</a:t>
            </a:r>
          </a:p>
          <a:p>
            <a:endParaRPr lang="en-US" dirty="0"/>
          </a:p>
          <a:p>
            <a:r>
              <a:rPr lang="en-US" dirty="0" smtClean="0"/>
              <a:t>There are a number of computational models under development that aren’t adequately modeled by the DTM or the NTM.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Alternatives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Quantum Computing – using Quantum uncertainty to generate something similar to non-determinism.</a:t>
            </a:r>
          </a:p>
          <a:p>
            <a:endParaRPr lang="en-AU" dirty="0"/>
          </a:p>
          <a:p>
            <a:r>
              <a:rPr lang="en-AU" dirty="0" smtClean="0"/>
              <a:t>DNA Computing – using the DNA in strands of viruses to encode and solve problems</a:t>
            </a:r>
          </a:p>
          <a:p>
            <a:endParaRPr lang="en-AU" dirty="0"/>
          </a:p>
          <a:p>
            <a:r>
              <a:rPr lang="en-AU" dirty="0" smtClean="0"/>
              <a:t>And there’s many others, including photonic (light-based) computers and even living computers (made of leech parts!).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22842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And then there was…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also some unusual implementations of the Turing Machine.</a:t>
            </a:r>
          </a:p>
          <a:p>
            <a:endParaRPr lang="en-AU" dirty="0"/>
          </a:p>
          <a:p>
            <a:r>
              <a:rPr lang="en-AU" dirty="0" smtClean="0"/>
              <a:t>One implementation, using cards and rules from the game Magic: the Gathering is described on a link in Blackboard.</a:t>
            </a:r>
          </a:p>
          <a:p>
            <a:endParaRPr lang="en-AU" dirty="0"/>
          </a:p>
          <a:p>
            <a:r>
              <a:rPr lang="en-AU" dirty="0" smtClean="0"/>
              <a:t>Another implementation is a working Turing Machine built entirely out of Lego!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907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Lego TM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 only is it build out of Lego, it doesn’t use electricity.</a:t>
            </a:r>
          </a:p>
          <a:p>
            <a:endParaRPr lang="en-AU" dirty="0" smtClean="0"/>
          </a:p>
          <a:p>
            <a:r>
              <a:rPr lang="en-AU" dirty="0" smtClean="0"/>
              <a:t>The first 2 or so minutes explain what you already know. The rest talks about the machine.</a:t>
            </a:r>
            <a:endParaRPr lang="en-AU" dirty="0"/>
          </a:p>
          <a:p>
            <a:endParaRPr lang="en-AU" dirty="0" smtClean="0"/>
          </a:p>
          <a:p>
            <a:pPr marL="0" indent="0" algn="ctr">
              <a:buNone/>
            </a:pPr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www.youtube.com/watch?v=KrNTmOSVW-U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But now, on to something more serious ... I carefully won’t mention the </a:t>
            </a:r>
            <a:r>
              <a:rPr lang="en-AU" dirty="0"/>
              <a:t>computer circuits utilizing billiard balls</a:t>
            </a:r>
            <a:r>
              <a:rPr lang="en-AU" dirty="0" smtClean="0"/>
              <a:t>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3354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Quantum Computing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Quantum Turing Machine</a:t>
            </a:r>
          </a:p>
          <a:p>
            <a:r>
              <a:rPr lang="en-AU" dirty="0" smtClean="0"/>
              <a:t>QTM = DTM 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426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TFCS Lecture">
  <a:themeElements>
    <a:clrScheme name="Professional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8F8F8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8F8F8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fessional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TFCS Lecture</Template>
  <TotalTime>11290</TotalTime>
  <Pages>16</Pages>
  <Words>2144</Words>
  <Application>Microsoft Office PowerPoint</Application>
  <PresentationFormat>On-screen Show (4:3)</PresentationFormat>
  <Paragraphs>306</Paragraphs>
  <Slides>36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2012 TFCS Lecture</vt:lpstr>
      <vt:lpstr>MSPhotoEd.3</vt:lpstr>
      <vt:lpstr>PowerPoint Presentation</vt:lpstr>
      <vt:lpstr>PowerPoint Presentation</vt:lpstr>
      <vt:lpstr>Outline</vt:lpstr>
      <vt:lpstr>Assessment Criteria</vt:lpstr>
      <vt:lpstr>Determinism</vt:lpstr>
      <vt:lpstr>Alternatives</vt:lpstr>
      <vt:lpstr>And then there was…</vt:lpstr>
      <vt:lpstr>The Lego TM</vt:lpstr>
      <vt:lpstr>Quantum Computing</vt:lpstr>
      <vt:lpstr>It’s a little (qu)bit different</vt:lpstr>
      <vt:lpstr>PhD Movie</vt:lpstr>
      <vt:lpstr>Applications</vt:lpstr>
      <vt:lpstr>What problems CAN a QTM solve?</vt:lpstr>
      <vt:lpstr>QTM with post-selection</vt:lpstr>
      <vt:lpstr>Classical vs Quantum (the Hype)</vt:lpstr>
      <vt:lpstr>So…?</vt:lpstr>
      <vt:lpstr>State of the Art</vt:lpstr>
      <vt:lpstr>Google’s Quantum Computer</vt:lpstr>
      <vt:lpstr>Other Work</vt:lpstr>
      <vt:lpstr>Other Work</vt:lpstr>
      <vt:lpstr>Quantum Turing Machine</vt:lpstr>
      <vt:lpstr>QTM vs NTM</vt:lpstr>
      <vt:lpstr>DNA Computing</vt:lpstr>
      <vt:lpstr>What is DNA computing?</vt:lpstr>
      <vt:lpstr>DNA Logic</vt:lpstr>
      <vt:lpstr>The Beginnings</vt:lpstr>
      <vt:lpstr>Progress</vt:lpstr>
      <vt:lpstr>Progress</vt:lpstr>
      <vt:lpstr>DNA Storage Video</vt:lpstr>
      <vt:lpstr>The Advantages of DNA Computing</vt:lpstr>
      <vt:lpstr>The Down Side</vt:lpstr>
      <vt:lpstr>Alternative Computing</vt:lpstr>
      <vt:lpstr>Optical Computing</vt:lpstr>
      <vt:lpstr>Chemical Computing</vt:lpstr>
      <vt:lpstr>Wetware</vt:lpstr>
      <vt:lpstr>Summary</vt:lpstr>
    </vt:vector>
  </TitlesOfParts>
  <Company>Computer Science, Curtin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NP-completeness</dc:title>
  <dc:subject>Theory of Computation</dc:subject>
  <dc:creator>Johannes Herrmann</dc:creator>
  <cp:lastModifiedBy>Joannes Herrmann</cp:lastModifiedBy>
  <cp:revision>267</cp:revision>
  <cp:lastPrinted>1999-07-16T08:45:46Z</cp:lastPrinted>
  <dcterms:created xsi:type="dcterms:W3CDTF">1999-04-02T05:21:40Z</dcterms:created>
  <dcterms:modified xsi:type="dcterms:W3CDTF">2013-11-04T07:08:06Z</dcterms:modified>
</cp:coreProperties>
</file>