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66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70" r:id="rId13"/>
  </p:sldIdLst>
  <p:sldSz cx="12193270" cy="6858000"/>
  <p:notesSz cx="6858000" cy="9144000"/>
  <p:defaultTextStyle>
    <a:defPPr>
      <a:defRPr lang="en-US"/>
    </a:defPPr>
    <a:lvl1pPr marL="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000000"/>
    <a:srgbClr val="393F41"/>
    <a:srgbClr val="2B2F32"/>
    <a:srgbClr val="324444"/>
    <a:srgbClr val="2CBD94"/>
    <a:srgbClr val="1A1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0" autoAdjust="0"/>
    <p:restoredTop sz="94646"/>
  </p:normalViewPr>
  <p:slideViewPr>
    <p:cSldViewPr snapToGrid="0" snapToObjects="1">
      <p:cViewPr varScale="1">
        <p:scale>
          <a:sx n="81" d="100"/>
          <a:sy n="81" d="100"/>
        </p:scale>
        <p:origin x="200" y="280"/>
      </p:cViewPr>
      <p:guideLst>
        <p:guide orient="horz" pos="2190"/>
        <p:guide pos="38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5" dirty="0" smtClean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标注</a:t>
            </a:r>
            <a:endParaRPr lang="zh-CN" altLang="en-US" sz="18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行距</a:t>
            </a: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背景图片出处</a:t>
            </a:r>
            <a:endParaRPr lang="zh-CN" altLang="en-US" sz="1335" dirty="0" smtClean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endParaRPr lang="zh-CN" altLang="en-US" sz="1335" dirty="0" smtClean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声明</a:t>
            </a: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英文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Century </a:t>
            </a:r>
            <a:r>
              <a:rPr lang="en-US" altLang="zh-CN" sz="1335" dirty="0" smtClean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Gothic</a:t>
            </a: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中文 微软雅黑</a:t>
            </a: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正文 </a:t>
            </a:r>
            <a:r>
              <a:rPr lang="en-US" altLang="zh-CN" sz="1335" dirty="0" smtClean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1.3</a:t>
            </a: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r>
              <a:rPr lang="en-US" altLang="zh-CN" sz="1335" dirty="0" err="1" smtClean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cn.bing.com</a:t>
            </a:r>
            <a:endParaRPr lang="zh-CN" altLang="en-US" sz="1335" dirty="0" smtClean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endParaRPr lang="zh-CN" altLang="en-US" sz="1335" dirty="0" smtClean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互联网是一个开放共享的平台</a:t>
            </a:r>
            <a:endParaRPr lang="zh-CN" altLang="en-US" sz="1335" dirty="0">
              <a:solidFill>
                <a:prstClr val="white"/>
              </a:solidFill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r>
              <a:rPr lang="zh-CN" altLang="en-US" sz="1335" dirty="0" smtClean="0">
                <a:solidFill>
                  <a:prstClr val="white"/>
                </a:solidFill>
              </a:rPr>
              <a:t> 部分</a:t>
            </a:r>
            <a:r>
              <a:rPr lang="zh-CN" altLang="en-US" sz="1335" dirty="0">
                <a:solidFill>
                  <a:prstClr val="white"/>
                </a:solidFill>
              </a:rPr>
              <a:t>设计灵感与元素来源于网络</a:t>
            </a:r>
            <a:endParaRPr lang="zh-CN" altLang="en-US" sz="1335" dirty="0">
              <a:solidFill>
                <a:prstClr val="white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如有建议</a:t>
            </a:r>
            <a:r>
              <a:rPr lang="zh-CN" altLang="en-US" sz="1335">
                <a:solidFill>
                  <a:prstClr val="white"/>
                </a:solidFill>
              </a:rPr>
              <a:t>请</a:t>
            </a:r>
            <a:r>
              <a:rPr lang="zh-CN" altLang="en-US" sz="1335" smtClean="0">
                <a:solidFill>
                  <a:prstClr val="white"/>
                </a:solidFill>
              </a:rPr>
              <a:t>联系 </a:t>
            </a:r>
            <a:r>
              <a:rPr lang="zh-CN" altLang="en-US" sz="1335" smtClean="0">
                <a:solidFill>
                  <a:prstClr val="white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officeplus@microsoft.com</a:t>
            </a:r>
            <a:endParaRPr lang="en-US" altLang="zh-CN" sz="1335" dirty="0" smtClean="0">
              <a:solidFill>
                <a:srgbClr val="FFFFFF"/>
              </a:solidFill>
              <a:latin typeface="Segoe UI Light" panose="020B0502040204020203" charset="0"/>
              <a:ea typeface="Segoe UI Light" panose="020B0502040204020203" charset="0"/>
              <a:cs typeface="Segoe UI Light" panose="020B0502040204020203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prstClr val="white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335" dirty="0" smtClean="0">
                <a:solidFill>
                  <a:srgbClr val="000000"/>
                </a:solidFill>
                <a:latin typeface="Century Gothic"/>
                <a:ea typeface="微软雅黑" panose="020B0503020204020204" charset="-122"/>
              </a:rPr>
              <a:t>点击</a:t>
            </a:r>
            <a:r>
              <a:rPr kumimoji="1" lang="en-US" altLang="zh-CN" sz="1335" dirty="0" smtClean="0">
                <a:solidFill>
                  <a:srgbClr val="000000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dirty="0" smtClean="0">
                <a:solidFill>
                  <a:srgbClr val="000000"/>
                </a:solidFill>
                <a:latin typeface="Century Gothic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335" dirty="0">
              <a:solidFill>
                <a:srgbClr val="000000"/>
              </a:solidFill>
              <a:latin typeface="Century Gothic"/>
              <a:ea typeface="微软雅黑" panose="020B0503020204020204" charset="-122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1A1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2CBD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32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2B2F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rgbClr val="393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089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8965" rtl="0" eaLnBrk="1" latinLnBrk="0" hangingPunct="1">
        <a:spcBef>
          <a:spcPct val="20000"/>
        </a:spcBef>
        <a:buFont typeface="Arial" panose="020B0604020202020204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8965" rtl="0" eaLnBrk="1" latinLnBrk="0" hangingPunct="1">
        <a:spcBef>
          <a:spcPct val="20000"/>
        </a:spcBef>
        <a:buFont typeface="Arial" panose="020B0604020202020204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608965" rtl="0" eaLnBrk="1" latinLnBrk="0" hangingPunct="1">
        <a:spcBef>
          <a:spcPct val="20000"/>
        </a:spcBef>
        <a:buFont typeface="Arial" panose="020B0604020202020204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608965" rtl="0" eaLnBrk="1" latinLnBrk="0" hangingPunct="1">
        <a:spcBef>
          <a:spcPct val="20000"/>
        </a:spcBef>
        <a:buFont typeface="Arial" panose="020B0604020202020204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hyperlink" Target="http://office.msn.com.c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2540"/>
            <a:ext cx="12210415" cy="985647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15875" y="2540"/>
            <a:ext cx="12209780" cy="9856470"/>
          </a:xfrm>
          <a:prstGeom prst="rect">
            <a:avLst/>
          </a:prstGeom>
          <a:solidFill>
            <a:srgbClr val="1A1E21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2CBD94"/>
              </a:solidFill>
            </a:endParaRPr>
          </a:p>
          <a:p>
            <a:pPr algn="ctr"/>
            <a:endParaRPr kumimoji="1" lang="zh-CN" altLang="en-US" sz="3200">
              <a:solidFill>
                <a:srgbClr val="2CBD94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1286402" y="2031585"/>
            <a:ext cx="1523365" cy="0"/>
          </a:xfrm>
          <a:prstGeom prst="line">
            <a:avLst/>
          </a:prstGeom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9088388" y="2040748"/>
            <a:ext cx="1523365" cy="0"/>
          </a:xfrm>
          <a:prstGeom prst="line">
            <a:avLst/>
          </a:prstGeom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118485" y="1554480"/>
            <a:ext cx="53778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明知道对自己不好，却总停不下来？| 关于“自律”的科学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60235" y="3329940"/>
            <a:ext cx="47009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明知道是垃圾食品，却忍不住吃吃吃；</a:t>
            </a:r>
            <a:endParaRPr lang="zh-CN" altLang="en-US" sz="14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  <a:p>
            <a:pPr algn="l"/>
            <a:endParaRPr lang="zh-CN" altLang="en-US" sz="14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明知道运动有利，却总是宅在家里的沙发上；</a:t>
            </a:r>
            <a:endParaRPr lang="zh-CN" altLang="en-US" sz="14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  <a:p>
            <a:pPr algn="l"/>
            <a:endParaRPr lang="zh-CN" altLang="en-US" sz="14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明知道该早睡，却凌晨两三点还要刷手机；</a:t>
            </a:r>
            <a:endParaRPr lang="zh-CN" altLang="en-US" sz="14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  <a:p>
            <a:pPr algn="l"/>
            <a:endParaRPr lang="zh-CN" altLang="en-US" sz="14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明明想要过得更好，为什么我们总是管不住自己，总是无法做到那些明知道是对自己有利的事？这是我们今天想要和大家分享的话题：自律。</a:t>
            </a:r>
            <a:endParaRPr lang="zh-CN" altLang="en-US" sz="14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444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58465" y="1564640"/>
            <a:ext cx="6276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uFillTx/>
              </a:rPr>
              <a:t>那么，成年后的我们应当如何训练自己的呢？</a:t>
            </a:r>
            <a:endParaRPr lang="zh-CN" altLang="en-US">
              <a:solidFill>
                <a:schemeClr val="bg1"/>
              </a:solidFill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07970" y="2763520"/>
            <a:ext cx="713549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solidFill>
                  <a:schemeClr val="bg1"/>
                </a:solidFill>
                <a:uFillTx/>
              </a:rPr>
              <a:t>4</a:t>
            </a:r>
            <a:r>
              <a:rPr lang="zh-CN" altLang="en-US" sz="1600">
                <a:solidFill>
                  <a:schemeClr val="bg1"/>
                </a:solidFill>
                <a:uFillTx/>
              </a:rPr>
              <a:t>. 为每一小步庆祝</a:t>
            </a:r>
            <a:endParaRPr lang="zh-CN" altLang="en-US" sz="1600">
              <a:solidFill>
                <a:schemeClr val="bg1"/>
              </a:solidFill>
              <a:uFillTx/>
            </a:endParaRPr>
          </a:p>
          <a:p>
            <a:endParaRPr lang="zh-CN" altLang="en-US" sz="1600">
              <a:solidFill>
                <a:schemeClr val="bg1"/>
              </a:solidFill>
              <a:uFillTx/>
            </a:endParaRPr>
          </a:p>
          <a:p>
            <a:r>
              <a:rPr lang="zh-CN" altLang="en-US" sz="1600">
                <a:solidFill>
                  <a:schemeClr val="bg1"/>
                </a:solidFill>
                <a:uFillTx/>
              </a:rPr>
              <a:t>在完成每一个分期任务之后，我们需要庆祝自己取得的（哪怕只是一小个）成就。一方面，庆祝作为一种完成任务后的仪式，是一种“延迟的满足”，这本身就是“自律”的一种培养和体现，同时也是对所付出努力的一种自我肯定。</a:t>
            </a:r>
            <a:endParaRPr lang="zh-CN" altLang="en-US" sz="1600">
              <a:solidFill>
                <a:schemeClr val="bg1"/>
              </a:solidFill>
              <a:uFillTx/>
            </a:endParaRPr>
          </a:p>
          <a:p>
            <a:endParaRPr lang="zh-CN" altLang="en-US" sz="1600">
              <a:solidFill>
                <a:schemeClr val="bg1"/>
              </a:solidFill>
              <a:uFillTx/>
            </a:endParaRPr>
          </a:p>
          <a:p>
            <a:endParaRPr lang="zh-CN" altLang="en-US" sz="16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579" y="0"/>
            <a:ext cx="12192000" cy="6858000"/>
          </a:xfrm>
          <a:prstGeom prst="rect">
            <a:avLst/>
          </a:prstGeom>
          <a:solidFill>
            <a:srgbClr val="1A1E21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2CBD9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06579" y="2774179"/>
            <a:ext cx="6096000" cy="14056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kumimoji="1" lang="en-US" altLang="zh-CN" sz="4265" dirty="0">
                <a:solidFill>
                  <a:srgbClr val="2CBD94"/>
                </a:solidFill>
              </a:rPr>
              <a:t>THANK </a:t>
            </a:r>
            <a:r>
              <a:rPr kumimoji="1" lang="en-US" altLang="zh-CN" sz="4265" dirty="0">
                <a:solidFill>
                  <a:srgbClr val="FFFFFF"/>
                </a:solidFill>
              </a:rPr>
              <a:t>YOU</a:t>
            </a:r>
            <a:endParaRPr kumimoji="1" lang="en-US" altLang="zh-CN" sz="4265" dirty="0">
              <a:solidFill>
                <a:srgbClr val="FFFFFF"/>
              </a:solidFill>
            </a:endParaRPr>
          </a:p>
          <a:p>
            <a:pPr algn="ctr"/>
            <a:r>
              <a:rPr kumimoji="1" lang="en-US" altLang="zh-CN" sz="4265" dirty="0">
                <a:solidFill>
                  <a:srgbClr val="FFFFFF"/>
                </a:solidFill>
              </a:rPr>
              <a:t>FOR</a:t>
            </a:r>
            <a:r>
              <a:rPr kumimoji="1" lang="zh-CN" altLang="en-US" sz="4265" dirty="0">
                <a:solidFill>
                  <a:srgbClr val="FFFFFF"/>
                </a:solidFill>
              </a:rPr>
              <a:t> </a:t>
            </a:r>
            <a:r>
              <a:rPr kumimoji="1" lang="en-US" altLang="zh-CN" sz="4265" dirty="0">
                <a:solidFill>
                  <a:srgbClr val="FFFFFF"/>
                </a:solidFill>
              </a:rPr>
              <a:t>WATCHING</a:t>
            </a:r>
            <a:endParaRPr kumimoji="1" lang="en-US" altLang="zh-CN" sz="4265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 flipH="1">
            <a:off x="1401972" y="3205065"/>
            <a:ext cx="1525312" cy="0"/>
          </a:xfrm>
          <a:prstGeom prst="line">
            <a:avLst/>
          </a:prstGeom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H="1">
            <a:off x="9329688" y="3212323"/>
            <a:ext cx="1525312" cy="0"/>
          </a:xfrm>
          <a:prstGeom prst="line">
            <a:avLst/>
          </a:prstGeom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86154" y="1861944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sz="3200" dirty="0">
                <a:solidFill>
                  <a:schemeClr val="bg1"/>
                </a:solidFill>
              </a:rPr>
              <a:t>什么是自律？</a:t>
            </a:r>
            <a:endParaRPr kumimoji="1" sz="32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87220" y="3169285"/>
            <a:ext cx="8748395" cy="3307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sz="1335" dirty="0">
                <a:solidFill>
                  <a:srgbClr val="FFFFFF"/>
                </a:solidFill>
              </a:rPr>
              <a:t>自律是</a:t>
            </a:r>
            <a:r>
              <a:rPr sz="1335" b="1" dirty="0">
                <a:solidFill>
                  <a:srgbClr val="FFFFFF"/>
                </a:solidFill>
              </a:rPr>
              <a:t>平衡内在冲动和面对诱惑时所做反应的能力。它使人能够根据个体的长远利益，而非眼前的满足来做出注意力、情绪、行为或生物行为（如睡眠）的反应</a:t>
            </a:r>
            <a:r>
              <a:rPr sz="1335" dirty="0">
                <a:solidFill>
                  <a:srgbClr val="FFFFFF"/>
                </a:solidFill>
              </a:rPr>
              <a:t>。例如，在“明天的工作”和“通宵打游戏”之间选择前者，就是一种自律的表现。</a:t>
            </a:r>
            <a:endParaRPr sz="1335" dirty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</a:pPr>
            <a:endParaRPr sz="1335" dirty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</a:pPr>
            <a:r>
              <a:rPr sz="1335" dirty="0">
                <a:solidFill>
                  <a:srgbClr val="FFFFFF"/>
                </a:solidFill>
              </a:rPr>
              <a:t>在我们的头脑中，自律似乎等同于“压抑自己”。为了健康和身材，我们就要压抑自己大吃大喝的渴望；为了第二天能早起，拥有足够的睡眠，我们就要忍住玩手机和看剧的冲动。</a:t>
            </a:r>
            <a:endParaRPr sz="1335" dirty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</a:pPr>
            <a:endParaRPr sz="1335" dirty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</a:pPr>
            <a:r>
              <a:rPr sz="1335" dirty="0">
                <a:solidFill>
                  <a:srgbClr val="FFFFFF"/>
                </a:solidFill>
              </a:rPr>
              <a:t>然而并非如此。自律并不是一味地迎合外在标准（如，长远利益优于短时利益），而始终压抑当下的内在冲动。相反，它是一种承认与接纳内心冲动和外在标准可能存在的冲突，并为自身利益而做出的调节与适应的能力。也就是说，</a:t>
            </a:r>
            <a:r>
              <a:rPr sz="1335" b="1" dirty="0">
                <a:solidFill>
                  <a:srgbClr val="FFFFFF"/>
                </a:solidFill>
              </a:rPr>
              <a:t>自律是个体意识受到“冲突”后的主动选择，而并不是在潜意识之中完成的自我压抑</a:t>
            </a:r>
            <a:r>
              <a:rPr sz="1335" dirty="0">
                <a:solidFill>
                  <a:srgbClr val="FFFFFF"/>
                </a:solidFill>
              </a:rPr>
              <a:t>。</a:t>
            </a:r>
            <a:endParaRPr sz="1335" dirty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</a:pPr>
            <a:endParaRPr sz="1335" dirty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</a:pPr>
            <a:endParaRPr sz="1335" dirty="0">
              <a:solidFill>
                <a:srgbClr val="FFFFFF"/>
              </a:solidFill>
            </a:endParaRPr>
          </a:p>
        </p:txBody>
      </p:sp>
      <p:pic>
        <p:nvPicPr>
          <p:cNvPr id="6" name="图片 5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781" y="6338771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444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91660" y="1354455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uFillTx/>
              </a:rPr>
              <a:t>自律的三种表现形式</a:t>
            </a:r>
            <a:endParaRPr lang="zh-CN" altLang="en-US">
              <a:solidFill>
                <a:schemeClr val="bg1"/>
              </a:solidFill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44775" y="2434590"/>
            <a:ext cx="7294880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solidFill>
                  <a:schemeClr val="bg1"/>
                </a:solidFill>
                <a:uFillTx/>
              </a:rPr>
              <a:t>1. </a:t>
            </a:r>
            <a:r>
              <a:rPr lang="zh-CN" altLang="en-US" sz="1600" b="1">
                <a:solidFill>
                  <a:schemeClr val="bg1"/>
                </a:solidFill>
                <a:uFillTx/>
              </a:rPr>
              <a:t>专注</a:t>
            </a:r>
            <a:endParaRPr lang="zh-CN" altLang="en-US" sz="1600" b="1">
              <a:solidFill>
                <a:schemeClr val="bg1"/>
              </a:solidFill>
              <a:uFillTx/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  <a:uFillTx/>
              </a:rPr>
              <a:t>专注，指的是我们在面对外界干扰时，仍可以通过自我控制、集中注意力，</a:t>
            </a:r>
            <a:endParaRPr lang="zh-CN" altLang="en-US" sz="1600">
              <a:solidFill>
                <a:schemeClr val="bg1"/>
              </a:solidFill>
              <a:uFillTx/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  <a:uFillTx/>
              </a:rPr>
              <a:t>使得个体能更高效地完成任务。</a:t>
            </a:r>
            <a:endParaRPr lang="zh-CN" altLang="en-US" sz="1600">
              <a:solidFill>
                <a:schemeClr val="bg1"/>
              </a:solidFill>
              <a:uFillTx/>
            </a:endParaRPr>
          </a:p>
          <a:p>
            <a:pPr algn="l"/>
            <a:endParaRPr lang="zh-CN" altLang="en-US" sz="1600">
              <a:solidFill>
                <a:schemeClr val="bg1"/>
              </a:solidFill>
              <a:uFillTx/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  <a:uFillTx/>
              </a:rPr>
              <a:t>2. </a:t>
            </a:r>
            <a:r>
              <a:rPr lang="zh-CN" altLang="en-US" sz="1600" b="1">
                <a:solidFill>
                  <a:schemeClr val="bg1"/>
                </a:solidFill>
                <a:uFillTx/>
              </a:rPr>
              <a:t>对内在冲动的控制</a:t>
            </a:r>
            <a:endParaRPr lang="zh-CN" altLang="en-US" sz="1600">
              <a:solidFill>
                <a:schemeClr val="bg1"/>
              </a:solidFill>
              <a:uFillTx/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  <a:uFillTx/>
              </a:rPr>
              <a:t>对内在冲动的控制，则指的是我们在某一情境中能够克服内在冲动，权衡潜在</a:t>
            </a:r>
            <a:endParaRPr lang="zh-CN" altLang="en-US" sz="1600">
              <a:solidFill>
                <a:schemeClr val="bg1"/>
              </a:solidFill>
              <a:uFillTx/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  <a:uFillTx/>
              </a:rPr>
              <a:t>利弊而做出选择的能力。</a:t>
            </a:r>
            <a:r>
              <a:rPr lang="zh-CN" altLang="en-US" sz="1600" b="1">
                <a:solidFill>
                  <a:schemeClr val="bg1"/>
                </a:solidFill>
                <a:uFillTx/>
              </a:rPr>
              <a:t>它能够帮助人们更谨慎地应对冲动并做出行动</a:t>
            </a:r>
            <a:r>
              <a:rPr lang="zh-CN" altLang="en-US" sz="1600">
                <a:solidFill>
                  <a:schemeClr val="bg1"/>
                </a:solidFill>
                <a:uFillTx/>
              </a:rPr>
              <a:t>，例如</a:t>
            </a:r>
            <a:endParaRPr lang="zh-CN" altLang="en-US" sz="1600">
              <a:solidFill>
                <a:schemeClr val="bg1"/>
              </a:solidFill>
              <a:uFillTx/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  <a:uFillTx/>
              </a:rPr>
              <a:t>在面对愤怒的时候，大多数人能够意识到暴力解决（内在冲动）的后果，而选</a:t>
            </a:r>
            <a:endParaRPr lang="zh-CN" altLang="en-US" sz="1600">
              <a:solidFill>
                <a:schemeClr val="bg1"/>
              </a:solidFill>
              <a:uFillTx/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  <a:uFillTx/>
              </a:rPr>
              <a:t>择其他较和缓的方式化解愤怒。</a:t>
            </a:r>
            <a:endParaRPr lang="zh-CN" altLang="en-US" sz="1600">
              <a:solidFill>
                <a:schemeClr val="bg1"/>
              </a:solidFill>
              <a:uFillTx/>
            </a:endParaRPr>
          </a:p>
          <a:p>
            <a:pPr algn="l"/>
            <a:endParaRPr lang="zh-CN" altLang="en-US" sz="1600">
              <a:solidFill>
                <a:schemeClr val="bg1"/>
              </a:solidFill>
              <a:uFillTx/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  <a:uFillTx/>
              </a:rPr>
              <a:t>3. </a:t>
            </a:r>
            <a:r>
              <a:rPr lang="zh-CN" altLang="en-US" sz="1600" b="1">
                <a:solidFill>
                  <a:schemeClr val="bg1"/>
                </a:solidFill>
                <a:uFillTx/>
              </a:rPr>
              <a:t>延迟满足</a:t>
            </a:r>
            <a:endParaRPr lang="zh-CN" altLang="en-US" sz="1600">
              <a:solidFill>
                <a:schemeClr val="bg1"/>
              </a:solidFill>
              <a:uFillTx/>
            </a:endParaRPr>
          </a:p>
          <a:p>
            <a:pPr algn="l"/>
            <a:endParaRPr lang="zh-CN" altLang="en-US" sz="1600">
              <a:solidFill>
                <a:schemeClr val="bg1"/>
              </a:solidFill>
              <a:uFillTx/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  <a:uFillTx/>
              </a:rPr>
              <a:t>延迟满足特指人们能够为了长远利益，而延迟享受甚至牺牲短期利益的能力，是</a:t>
            </a:r>
            <a:endParaRPr lang="zh-CN" altLang="en-US" sz="1600">
              <a:solidFill>
                <a:schemeClr val="bg1"/>
              </a:solidFill>
              <a:uFillTx/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  <a:uFillTx/>
              </a:rPr>
              <a:t>一种特殊的对内在冲动的控制。专指人在面对“奖赏”时，控制内在</a:t>
            </a:r>
            <a:endParaRPr lang="zh-CN" altLang="en-US" sz="1600">
              <a:solidFill>
                <a:schemeClr val="bg1"/>
              </a:solidFill>
              <a:uFillTx/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  <a:uFillTx/>
              </a:rPr>
              <a:t>冲动的一种表现。</a:t>
            </a:r>
            <a:endParaRPr lang="zh-CN" altLang="en-US" sz="16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444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11625" y="875030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uFillTx/>
              </a:rPr>
              <a:t>是什么让我们管不住自己？</a:t>
            </a:r>
            <a:endParaRPr lang="zh-CN" altLang="en-US">
              <a:solidFill>
                <a:schemeClr val="bg1"/>
              </a:solidFill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78025" y="1955800"/>
            <a:ext cx="872807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>
                <a:solidFill>
                  <a:schemeClr val="bg1"/>
                </a:solidFill>
                <a:uFillTx/>
              </a:rPr>
              <a:t>1. </a:t>
            </a:r>
            <a:r>
              <a:rPr lang="zh-CN" altLang="en-US" sz="1600" b="1">
                <a:solidFill>
                  <a:schemeClr val="bg1"/>
                </a:solidFill>
                <a:uFillTx/>
              </a:rPr>
              <a:t>不相信自由意志的人更无法自律</a:t>
            </a:r>
            <a:endParaRPr lang="zh-CN" altLang="en-US" sz="1600" b="1">
              <a:solidFill>
                <a:schemeClr val="bg1"/>
              </a:solidFill>
              <a:uFillTx/>
            </a:endParaRPr>
          </a:p>
          <a:p>
            <a:pPr algn="l"/>
            <a:endParaRPr lang="zh-CN" altLang="en-US" sz="1600">
              <a:solidFill>
                <a:schemeClr val="bg1"/>
              </a:solidFill>
              <a:uFillTx/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  <a:uFillTx/>
              </a:rPr>
              <a:t>对“自由意志”的信仰影响着人们的自律。自由意志，指的是作为人，我们有行为选择的自由，我们的行为是由自己的意志带来的。也就是说，不相信自由意志的人，根本不认为人可以控制或改变自己的行为，更不用说自律了。</a:t>
            </a:r>
            <a:endParaRPr lang="zh-CN" altLang="en-US" sz="1600">
              <a:solidFill>
                <a:schemeClr val="bg1"/>
              </a:solidFill>
              <a:uFillTx/>
            </a:endParaRPr>
          </a:p>
          <a:p>
            <a:pPr algn="l"/>
            <a:endParaRPr lang="zh-CN" altLang="en-US" sz="1600">
              <a:solidFill>
                <a:schemeClr val="bg1"/>
              </a:solidFill>
              <a:uFillTx/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  <a:uFillTx/>
              </a:rPr>
              <a:t>不相信自由意志的人普遍认为自己的行为反应主要由先天/生物/环境因素决定，自己并不对自己的行为有掌控权，因而也就无需为自己的任何行为负责。他们也就更容易不顾后果地放任自己的冲动反应，也更不可能做到自律。</a:t>
            </a:r>
            <a:endParaRPr lang="zh-CN" altLang="en-US" sz="1600">
              <a:solidFill>
                <a:schemeClr val="bg1"/>
              </a:solidFill>
              <a:uFillTx/>
            </a:endParaRPr>
          </a:p>
          <a:p>
            <a:pPr algn="l"/>
            <a:endParaRPr lang="zh-CN" altLang="en-US" sz="16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444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76395" y="1255395"/>
            <a:ext cx="3840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uFillTx/>
                <a:sym typeface="+mn-ea"/>
              </a:rPr>
              <a:t>是什么让我们管不住自己？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80845" y="2144395"/>
            <a:ext cx="8774430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solidFill>
                  <a:schemeClr val="bg1"/>
                </a:solidFill>
                <a:uFillTx/>
              </a:rPr>
              <a:t>2</a:t>
            </a:r>
            <a:r>
              <a:rPr lang="zh-CN" altLang="en-US" sz="1600">
                <a:solidFill>
                  <a:schemeClr val="bg1"/>
                </a:solidFill>
                <a:uFillTx/>
              </a:rPr>
              <a:t>. </a:t>
            </a:r>
            <a:r>
              <a:rPr lang="zh-CN" altLang="en-US" sz="1600" b="1">
                <a:solidFill>
                  <a:schemeClr val="bg1"/>
                </a:solidFill>
                <a:uFillTx/>
              </a:rPr>
              <a:t>对重要程度的认知，会影响我们的自律。</a:t>
            </a:r>
            <a:endParaRPr lang="zh-CN" altLang="en-US" sz="1600">
              <a:solidFill>
                <a:schemeClr val="bg1"/>
              </a:solidFill>
              <a:uFillTx/>
            </a:endParaRPr>
          </a:p>
          <a:p>
            <a:endParaRPr lang="zh-CN" altLang="en-US" sz="1600">
              <a:solidFill>
                <a:schemeClr val="bg1"/>
              </a:solidFill>
              <a:uFillTx/>
            </a:endParaRPr>
          </a:p>
          <a:p>
            <a:r>
              <a:rPr lang="zh-CN" altLang="en-US" sz="1600">
                <a:solidFill>
                  <a:schemeClr val="bg1"/>
                </a:solidFill>
                <a:uFillTx/>
              </a:rPr>
              <a:t>人们对实现目标的方式的重要性认知，会影响个体在实现目标过程中的自律行为。</a:t>
            </a:r>
            <a:r>
              <a:rPr lang="zh-CN" altLang="en-US" sz="1600" b="1">
                <a:solidFill>
                  <a:schemeClr val="bg1"/>
                </a:solidFill>
                <a:uFillTx/>
              </a:rPr>
              <a:t>主观上是否认为“这个方式对于实现自己的目标很重要”，决定了人们能否在十分困难的情况下（例如，面对很多外在诱惑时），也仍然可以做到自律、坚持贯彻执行。</a:t>
            </a:r>
            <a:endParaRPr lang="zh-CN" altLang="en-US" sz="1600" b="1">
              <a:solidFill>
                <a:schemeClr val="bg1"/>
              </a:solidFill>
              <a:uFillTx/>
            </a:endParaRPr>
          </a:p>
          <a:p>
            <a:endParaRPr lang="zh-CN" altLang="en-US" sz="1600" b="1">
              <a:solidFill>
                <a:schemeClr val="bg1"/>
              </a:solidFill>
              <a:uFillTx/>
            </a:endParaRPr>
          </a:p>
          <a:p>
            <a:r>
              <a:rPr lang="zh-CN" altLang="en-US" sz="1600">
                <a:solidFill>
                  <a:schemeClr val="bg1"/>
                </a:solidFill>
                <a:uFillTx/>
              </a:rPr>
              <a:t>例如，当一个人想要减肥，而Ta又认为“健身”是减肥成功的最重要的方式时，ta就会更积极主动地投入到健身的过程中，并以自律使自己专注于健身，并最终实现减肥的目标。也就是说，</a:t>
            </a:r>
            <a:r>
              <a:rPr lang="zh-CN" altLang="en-US" sz="1600" b="1">
                <a:solidFill>
                  <a:schemeClr val="bg1"/>
                </a:solidFill>
                <a:uFillTx/>
              </a:rPr>
              <a:t>重点不在于我们喜欢用什么方式，而是我们认为“什么是达成目标最重要的方式”。你要深信你此刻选择的方式，对实现你的目标有至关重要的作用，那你就能做到自律。</a:t>
            </a:r>
            <a:endParaRPr lang="zh-CN" altLang="en-US" sz="1600" b="1">
              <a:solidFill>
                <a:schemeClr val="bg1"/>
              </a:solidFill>
              <a:uFillTx/>
            </a:endParaRPr>
          </a:p>
          <a:p>
            <a:endParaRPr lang="zh-CN" altLang="en-US" sz="1600" b="1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444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31615" y="909955"/>
            <a:ext cx="3840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uFillTx/>
                <a:sym typeface="+mn-ea"/>
              </a:rPr>
              <a:t>是什么让我们管不住自己？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71930" y="2046605"/>
            <a:ext cx="8959850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solidFill>
                  <a:schemeClr val="bg1"/>
                </a:solidFill>
                <a:uFillTx/>
              </a:rPr>
              <a:t>3</a:t>
            </a:r>
            <a:r>
              <a:rPr lang="zh-CN" altLang="en-US" sz="1600">
                <a:solidFill>
                  <a:schemeClr val="bg1"/>
                </a:solidFill>
                <a:uFillTx/>
              </a:rPr>
              <a:t>. </a:t>
            </a:r>
            <a:r>
              <a:rPr lang="zh-CN" altLang="en-US" sz="1600" b="1">
                <a:solidFill>
                  <a:schemeClr val="bg1"/>
                </a:solidFill>
                <a:uFillTx/>
              </a:rPr>
              <a:t>大脑功能的影响</a:t>
            </a:r>
            <a:endParaRPr lang="zh-CN" altLang="en-US" sz="1600" b="1">
              <a:solidFill>
                <a:schemeClr val="bg1"/>
              </a:solidFill>
              <a:uFillTx/>
            </a:endParaRPr>
          </a:p>
          <a:p>
            <a:endParaRPr lang="zh-CN" altLang="en-US" sz="1600">
              <a:solidFill>
                <a:schemeClr val="bg1"/>
              </a:solidFill>
              <a:uFillTx/>
            </a:endParaRPr>
          </a:p>
          <a:p>
            <a:r>
              <a:rPr lang="zh-CN" altLang="en-US" sz="1600">
                <a:solidFill>
                  <a:schemeClr val="bg1"/>
                </a:solidFill>
                <a:uFillTx/>
              </a:rPr>
              <a:t>随着个体的成长与发育，人们所能控制的冲动不断由简单到复杂，所需要调动的脑功能区域也由多变少。其中，前扣带皮质介于大脑额叶和情感控制区域之间，</a:t>
            </a:r>
            <a:r>
              <a:rPr lang="zh-CN" altLang="en-US" sz="1600" b="1">
                <a:solidFill>
                  <a:schemeClr val="bg1"/>
                </a:solidFill>
                <a:uFillTx/>
              </a:rPr>
              <a:t>负责统筹协调情绪冲动与认知、控制人在面对挑战时的行为，以及帮助人们根据情况调整行为策略。</a:t>
            </a:r>
            <a:endParaRPr lang="zh-CN" altLang="en-US" sz="1600">
              <a:solidFill>
                <a:schemeClr val="bg1"/>
              </a:solidFill>
              <a:uFillTx/>
            </a:endParaRPr>
          </a:p>
          <a:p>
            <a:endParaRPr lang="zh-CN" altLang="en-US" sz="1600">
              <a:solidFill>
                <a:schemeClr val="bg1"/>
              </a:solidFill>
              <a:uFillTx/>
            </a:endParaRPr>
          </a:p>
          <a:p>
            <a:r>
              <a:rPr lang="zh-CN" altLang="en-US" sz="1600">
                <a:solidFill>
                  <a:schemeClr val="bg1"/>
                </a:solidFill>
                <a:uFillTx/>
              </a:rPr>
              <a:t>同时，前额叶皮质则位于我们的前额，掌管个体的注意力，认知力，以及遵守规则、控制冲动、推理和决策的能力；而眼窝前额叶皮质则专门负责与“奖赏”有关的行为决策。</a:t>
            </a:r>
            <a:endParaRPr lang="zh-CN" altLang="en-US" sz="1600">
              <a:solidFill>
                <a:schemeClr val="bg1"/>
              </a:solidFill>
              <a:uFillTx/>
            </a:endParaRPr>
          </a:p>
          <a:p>
            <a:endParaRPr lang="zh-CN" altLang="en-US" sz="1600">
              <a:solidFill>
                <a:schemeClr val="bg1"/>
              </a:solidFill>
              <a:uFillTx/>
            </a:endParaRPr>
          </a:p>
          <a:p>
            <a:r>
              <a:rPr lang="zh-CN" altLang="en-US" sz="1600">
                <a:solidFill>
                  <a:schemeClr val="bg1"/>
                </a:solidFill>
                <a:uFillTx/>
              </a:rPr>
              <a:t>而这些功能区域的发展，将从出生一直逐步持续到青少年期甚至是成年早期。也就是说，</a:t>
            </a:r>
            <a:r>
              <a:rPr lang="zh-CN" altLang="en-US" sz="1600" b="1">
                <a:solidFill>
                  <a:schemeClr val="bg1"/>
                </a:solidFill>
                <a:uFillTx/>
              </a:rPr>
              <a:t>人们的自律是会随着年龄的成长和大脑功能的完善，而不断发展的。</a:t>
            </a:r>
            <a:endParaRPr lang="zh-CN" altLang="en-US" sz="1600" b="1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444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58465" y="1564640"/>
            <a:ext cx="6276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uFillTx/>
              </a:rPr>
              <a:t>那么，成年后的我们应当如何训练自己的呢？</a:t>
            </a:r>
            <a:endParaRPr lang="zh-CN" altLang="en-US">
              <a:solidFill>
                <a:schemeClr val="bg1"/>
              </a:solidFill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1450" y="2811780"/>
            <a:ext cx="713549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chemeClr val="bg1"/>
                </a:solidFill>
                <a:uFillTx/>
              </a:rPr>
              <a:t>1. 明确目标</a:t>
            </a:r>
            <a:endParaRPr lang="zh-CN" altLang="en-US" sz="1600">
              <a:solidFill>
                <a:schemeClr val="bg1"/>
              </a:solidFill>
              <a:uFillTx/>
            </a:endParaRPr>
          </a:p>
          <a:p>
            <a:endParaRPr lang="zh-CN" altLang="en-US" sz="1600">
              <a:solidFill>
                <a:schemeClr val="bg1"/>
              </a:solidFill>
              <a:uFillTx/>
            </a:endParaRPr>
          </a:p>
          <a:p>
            <a:r>
              <a:rPr lang="zh-CN" altLang="en-US" sz="1600">
                <a:solidFill>
                  <a:schemeClr val="bg1"/>
                </a:solidFill>
                <a:uFillTx/>
              </a:rPr>
              <a:t>在一切行动开始之前，我们需要明确自己的目标。但这并不意味着需要给自己设立一个宏大的目标，恰恰相反，我们需要仔细</a:t>
            </a:r>
            <a:r>
              <a:rPr lang="zh-CN" altLang="en-US" sz="1600" b="1">
                <a:solidFill>
                  <a:schemeClr val="bg1"/>
                </a:solidFill>
                <a:uFillTx/>
              </a:rPr>
              <a:t>思考并了解自己</a:t>
            </a:r>
            <a:r>
              <a:rPr lang="zh-CN" altLang="en-US" sz="1600">
                <a:solidFill>
                  <a:schemeClr val="bg1"/>
                </a:solidFill>
                <a:uFillTx/>
              </a:rPr>
              <a:t>，这是自律训练的第一步——帮助我们在做出行为反应的时候，进行内在冲动和长远目标的权衡和思考</a:t>
            </a:r>
            <a:endParaRPr lang="zh-CN" altLang="en-US" sz="1600">
              <a:solidFill>
                <a:schemeClr val="bg1"/>
              </a:solidFill>
              <a:uFillTx/>
            </a:endParaRPr>
          </a:p>
          <a:p>
            <a:endParaRPr lang="zh-CN" altLang="en-US" sz="16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444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58465" y="1564640"/>
            <a:ext cx="6276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uFillTx/>
              </a:rPr>
              <a:t>那么，成年后的我们应当如何训练自己的呢？</a:t>
            </a:r>
            <a:endParaRPr lang="zh-CN" altLang="en-US">
              <a:solidFill>
                <a:schemeClr val="bg1"/>
              </a:solidFill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20975" y="2753995"/>
            <a:ext cx="7135495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chemeClr val="bg1"/>
                </a:solidFill>
                <a:uFillTx/>
              </a:rPr>
              <a:t>2. 细化目标</a:t>
            </a:r>
            <a:endParaRPr lang="zh-CN" altLang="en-US" sz="1600">
              <a:solidFill>
                <a:schemeClr val="bg1"/>
              </a:solidFill>
              <a:uFillTx/>
            </a:endParaRPr>
          </a:p>
          <a:p>
            <a:endParaRPr lang="zh-CN" altLang="en-US" sz="1600">
              <a:solidFill>
                <a:schemeClr val="bg1"/>
              </a:solidFill>
              <a:uFillTx/>
            </a:endParaRPr>
          </a:p>
          <a:p>
            <a:r>
              <a:rPr lang="zh-CN" altLang="en-US" sz="1600">
                <a:solidFill>
                  <a:schemeClr val="bg1"/>
                </a:solidFill>
                <a:uFillTx/>
              </a:rPr>
              <a:t>将目标拆分成具体的执行方式，能够帮助我们认识到某些方式的重要性。而如前文所述，人们对实现方式重要性的认知，有助于人们更好地自律。</a:t>
            </a:r>
            <a:endParaRPr lang="zh-CN" altLang="en-US" sz="1600">
              <a:solidFill>
                <a:schemeClr val="bg1"/>
              </a:solidFill>
              <a:uFillTx/>
            </a:endParaRPr>
          </a:p>
          <a:p>
            <a:endParaRPr lang="zh-CN" altLang="en-US" sz="1600">
              <a:solidFill>
                <a:schemeClr val="bg1"/>
              </a:solidFill>
              <a:uFillTx/>
            </a:endParaRPr>
          </a:p>
          <a:p>
            <a:r>
              <a:rPr lang="zh-CN" altLang="en-US" sz="1600">
                <a:solidFill>
                  <a:schemeClr val="bg1"/>
                </a:solidFill>
                <a:uFillTx/>
              </a:rPr>
              <a:t>另外，</a:t>
            </a:r>
            <a:r>
              <a:rPr lang="zh-CN" altLang="en-US" sz="1600" b="1">
                <a:solidFill>
                  <a:schemeClr val="bg1"/>
                </a:solidFill>
                <a:uFillTx/>
              </a:rPr>
              <a:t>可视化目标</a:t>
            </a:r>
            <a:r>
              <a:rPr lang="zh-CN" altLang="en-US" sz="1600">
                <a:solidFill>
                  <a:schemeClr val="bg1"/>
                </a:solidFill>
                <a:uFillTx/>
              </a:rPr>
              <a:t>也有利于我们训练自己的自律能力。我们通过想象的方式，将完成分期目标的每一个方式、步骤，而不仅仅是行动结果，在脑海中进行“可视化”。在此过程中，我们也会对每一种实现方式的重要性有更清晰的认知。</a:t>
            </a:r>
            <a:endParaRPr lang="zh-CN" altLang="en-US" sz="1600">
              <a:solidFill>
                <a:schemeClr val="bg1"/>
              </a:solidFill>
              <a:uFillTx/>
            </a:endParaRPr>
          </a:p>
          <a:p>
            <a:endParaRPr lang="zh-CN" altLang="en-US" sz="1600">
              <a:solidFill>
                <a:schemeClr val="bg1"/>
              </a:solidFill>
              <a:uFillTx/>
            </a:endParaRPr>
          </a:p>
          <a:p>
            <a:endParaRPr lang="zh-CN" altLang="en-US" sz="16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444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58465" y="1564640"/>
            <a:ext cx="6276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uFillTx/>
              </a:rPr>
              <a:t>那么，成年后的我们应当如何训练自己的呢？</a:t>
            </a:r>
            <a:endParaRPr lang="zh-CN" altLang="en-US">
              <a:solidFill>
                <a:schemeClr val="bg1"/>
              </a:solidFill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20975" y="2753995"/>
            <a:ext cx="713549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solidFill>
                  <a:schemeClr val="bg1"/>
                </a:solidFill>
                <a:uFillTx/>
              </a:rPr>
              <a:t>3</a:t>
            </a:r>
            <a:r>
              <a:rPr lang="zh-CN" altLang="en-US" sz="1600">
                <a:solidFill>
                  <a:schemeClr val="bg1"/>
                </a:solidFill>
                <a:uFillTx/>
              </a:rPr>
              <a:t>. 做出行动</a:t>
            </a:r>
            <a:endParaRPr lang="zh-CN" altLang="en-US" sz="1600">
              <a:solidFill>
                <a:schemeClr val="bg1"/>
              </a:solidFill>
              <a:uFillTx/>
            </a:endParaRPr>
          </a:p>
          <a:p>
            <a:endParaRPr lang="zh-CN" altLang="en-US" sz="1600">
              <a:solidFill>
                <a:schemeClr val="bg1"/>
              </a:solidFill>
              <a:uFillTx/>
            </a:endParaRPr>
          </a:p>
          <a:p>
            <a:r>
              <a:rPr lang="zh-CN" altLang="en-US" sz="1600">
                <a:solidFill>
                  <a:schemeClr val="bg1"/>
                </a:solidFill>
                <a:uFillTx/>
              </a:rPr>
              <a:t>在第二步骤中，我们将目标拆分成具体的任务，那么接下来就是做出行动的时候了。尽管这个步骤无需过多的解释，但在实际生活中，这却</a:t>
            </a:r>
            <a:r>
              <a:rPr lang="zh-CN" altLang="en-US" sz="1600" b="1">
                <a:solidFill>
                  <a:schemeClr val="bg1"/>
                </a:solidFill>
                <a:uFillTx/>
              </a:rPr>
              <a:t>往往是需要最多努力和自律的一步。</a:t>
            </a:r>
            <a:endParaRPr lang="zh-CN" altLang="en-US" sz="1600" b="1">
              <a:solidFill>
                <a:schemeClr val="bg1"/>
              </a:solidFill>
              <a:uFillTx/>
            </a:endParaRPr>
          </a:p>
          <a:p>
            <a:endParaRPr lang="zh-CN" altLang="en-US" sz="1600">
              <a:solidFill>
                <a:schemeClr val="bg1"/>
              </a:solidFill>
              <a:uFillTx/>
            </a:endParaRPr>
          </a:p>
          <a:p>
            <a:endParaRPr lang="zh-CN" altLang="en-US" sz="16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97">
      <a:dk1>
        <a:srgbClr val="103154"/>
      </a:dk1>
      <a:lt1>
        <a:srgbClr val="FFFFFF"/>
      </a:lt1>
      <a:dk2>
        <a:srgbClr val="FF7F01"/>
      </a:dk2>
      <a:lt2>
        <a:srgbClr val="0096FF"/>
      </a:lt2>
      <a:accent1>
        <a:srgbClr val="00BFC3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2145</Words>
  <Application>WPS 演示</Application>
  <PresentationFormat>自定义</PresentationFormat>
  <Paragraphs>104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Arial</vt:lpstr>
      <vt:lpstr>Segoe UI Light</vt:lpstr>
      <vt:lpstr>Segoe UI Light</vt:lpstr>
      <vt:lpstr>Century Gothic</vt:lpstr>
      <vt:lpstr>微软雅黑</vt:lpstr>
      <vt:lpstr>Century</vt:lpstr>
      <vt:lpstr>Arial Unicode MS</vt:lpstr>
      <vt:lpstr>Calibri</vt:lpstr>
      <vt:lpstr>Century Gothic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 PLUS</dc:creator>
  <cp:lastModifiedBy>lyz</cp:lastModifiedBy>
  <cp:revision>96</cp:revision>
  <dcterms:created xsi:type="dcterms:W3CDTF">2010-04-12T23:12:00Z</dcterms:created>
  <dcterms:modified xsi:type="dcterms:W3CDTF">2018-06-26T03:31:05Z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KSOProductBuildVer">
    <vt:lpwstr>2052-10.1.0.7400</vt:lpwstr>
  </property>
</Properties>
</file>