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32"/>
    <a:srgbClr val="FFDA3E"/>
    <a:srgbClr val="928F81"/>
    <a:srgbClr val="E1CD62"/>
    <a:srgbClr val="FFF2CC"/>
    <a:srgbClr val="FFFF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>
        <p:scale>
          <a:sx n="80" d="100"/>
          <a:sy n="80" d="100"/>
        </p:scale>
        <p:origin x="7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8000"/>
            <a:lum/>
          </a:blip>
          <a:srcRect/>
          <a:tile tx="57150" ty="0" sx="100000" sy="100000" flip="x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69A-7D9C-41AA-B46E-1D8AD115F47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82989" y="686171"/>
            <a:ext cx="9583073" cy="1107996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en-US" sz="6600" b="1" dirty="0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JavaScript</a:t>
            </a:r>
            <a:endParaRPr lang="en-US" sz="6600" b="1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bg2">
                    <a:alpha val="6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779" y="6122572"/>
            <a:ext cx="3412153" cy="677108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Britannic Bold" panose="020B0903060703020204" pitchFamily="34" charset="0"/>
              </a:rPr>
              <a:t>JavaScript Operators 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bg2">
                    <a:alpha val="6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1610" y="6206509"/>
            <a:ext cx="1818403" cy="509234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err="1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itannic Bold" panose="020B0903060703020204" pitchFamily="34" charset="0"/>
              </a:rPr>
              <a:t>Groling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8107614" y="1520790"/>
            <a:ext cx="1579624" cy="4148489"/>
          </a:xfrm>
          <a:custGeom>
            <a:avLst/>
            <a:gdLst>
              <a:gd name="connsiteX0" fmla="*/ 1138498 w 1579624"/>
              <a:gd name="connsiteY0" fmla="*/ 0 h 4148489"/>
              <a:gd name="connsiteX1" fmla="*/ 1571635 w 1579624"/>
              <a:gd name="connsiteY1" fmla="*/ 0 h 4148489"/>
              <a:gd name="connsiteX2" fmla="*/ 1571635 w 1579624"/>
              <a:gd name="connsiteY2" fmla="*/ 3715352 h 4148489"/>
              <a:gd name="connsiteX3" fmla="*/ 1579624 w 1579624"/>
              <a:gd name="connsiteY3" fmla="*/ 3715352 h 4148489"/>
              <a:gd name="connsiteX4" fmla="*/ 1579624 w 1579624"/>
              <a:gd name="connsiteY4" fmla="*/ 4148489 h 4148489"/>
              <a:gd name="connsiteX5" fmla="*/ 1571635 w 1579624"/>
              <a:gd name="connsiteY5" fmla="*/ 4148489 h 4148489"/>
              <a:gd name="connsiteX6" fmla="*/ 1571635 w 1579624"/>
              <a:gd name="connsiteY6" fmla="*/ 4148489 h 4148489"/>
              <a:gd name="connsiteX7" fmla="*/ 1138498 w 1579624"/>
              <a:gd name="connsiteY7" fmla="*/ 4148489 h 4148489"/>
              <a:gd name="connsiteX8" fmla="*/ 1138498 w 1579624"/>
              <a:gd name="connsiteY8" fmla="*/ 4148489 h 4148489"/>
              <a:gd name="connsiteX9" fmla="*/ 0 w 1579624"/>
              <a:gd name="connsiteY9" fmla="*/ 4148489 h 4148489"/>
              <a:gd name="connsiteX10" fmla="*/ 0 w 1579624"/>
              <a:gd name="connsiteY10" fmla="*/ 3715352 h 4148489"/>
              <a:gd name="connsiteX11" fmla="*/ 1138498 w 1579624"/>
              <a:gd name="connsiteY11" fmla="*/ 3715352 h 4148489"/>
              <a:gd name="connsiteX12" fmla="*/ 1138498 w 1579624"/>
              <a:gd name="connsiteY12" fmla="*/ 433138 h 4148489"/>
              <a:gd name="connsiteX13" fmla="*/ 0 w 1579624"/>
              <a:gd name="connsiteY13" fmla="*/ 433138 h 4148489"/>
              <a:gd name="connsiteX14" fmla="*/ 0 w 1579624"/>
              <a:gd name="connsiteY14" fmla="*/ 1 h 4148489"/>
              <a:gd name="connsiteX15" fmla="*/ 1138498 w 1579624"/>
              <a:gd name="connsiteY15" fmla="*/ 1 h 414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79624" h="4148489">
                <a:moveTo>
                  <a:pt x="1138498" y="0"/>
                </a:moveTo>
                <a:lnTo>
                  <a:pt x="1571635" y="0"/>
                </a:lnTo>
                <a:lnTo>
                  <a:pt x="1571635" y="3715352"/>
                </a:lnTo>
                <a:lnTo>
                  <a:pt x="1579624" y="3715352"/>
                </a:lnTo>
                <a:lnTo>
                  <a:pt x="1579624" y="4148489"/>
                </a:lnTo>
                <a:lnTo>
                  <a:pt x="1571635" y="4148489"/>
                </a:lnTo>
                <a:lnTo>
                  <a:pt x="1571635" y="4148489"/>
                </a:lnTo>
                <a:lnTo>
                  <a:pt x="1138498" y="4148489"/>
                </a:lnTo>
                <a:lnTo>
                  <a:pt x="1138498" y="4148489"/>
                </a:lnTo>
                <a:lnTo>
                  <a:pt x="0" y="4148489"/>
                </a:lnTo>
                <a:lnTo>
                  <a:pt x="0" y="3715352"/>
                </a:lnTo>
                <a:lnTo>
                  <a:pt x="1138498" y="3715352"/>
                </a:lnTo>
                <a:lnTo>
                  <a:pt x="1138498" y="433138"/>
                </a:lnTo>
                <a:lnTo>
                  <a:pt x="0" y="433138"/>
                </a:lnTo>
                <a:lnTo>
                  <a:pt x="0" y="1"/>
                </a:lnTo>
                <a:lnTo>
                  <a:pt x="1138498" y="1"/>
                </a:lnTo>
                <a:close/>
              </a:path>
            </a:pathLst>
          </a:custGeom>
          <a:solidFill>
            <a:srgbClr val="D6BA32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0800000">
            <a:off x="2614680" y="1520790"/>
            <a:ext cx="1579624" cy="4148489"/>
          </a:xfrm>
          <a:custGeom>
            <a:avLst/>
            <a:gdLst>
              <a:gd name="connsiteX0" fmla="*/ 1138498 w 1579624"/>
              <a:gd name="connsiteY0" fmla="*/ 0 h 4148489"/>
              <a:gd name="connsiteX1" fmla="*/ 1571635 w 1579624"/>
              <a:gd name="connsiteY1" fmla="*/ 0 h 4148489"/>
              <a:gd name="connsiteX2" fmla="*/ 1571635 w 1579624"/>
              <a:gd name="connsiteY2" fmla="*/ 3715352 h 4148489"/>
              <a:gd name="connsiteX3" fmla="*/ 1579624 w 1579624"/>
              <a:gd name="connsiteY3" fmla="*/ 3715352 h 4148489"/>
              <a:gd name="connsiteX4" fmla="*/ 1579624 w 1579624"/>
              <a:gd name="connsiteY4" fmla="*/ 4148489 h 4148489"/>
              <a:gd name="connsiteX5" fmla="*/ 1571635 w 1579624"/>
              <a:gd name="connsiteY5" fmla="*/ 4148489 h 4148489"/>
              <a:gd name="connsiteX6" fmla="*/ 1571635 w 1579624"/>
              <a:gd name="connsiteY6" fmla="*/ 4148489 h 4148489"/>
              <a:gd name="connsiteX7" fmla="*/ 1138498 w 1579624"/>
              <a:gd name="connsiteY7" fmla="*/ 4148489 h 4148489"/>
              <a:gd name="connsiteX8" fmla="*/ 1138498 w 1579624"/>
              <a:gd name="connsiteY8" fmla="*/ 4148489 h 4148489"/>
              <a:gd name="connsiteX9" fmla="*/ 0 w 1579624"/>
              <a:gd name="connsiteY9" fmla="*/ 4148489 h 4148489"/>
              <a:gd name="connsiteX10" fmla="*/ 0 w 1579624"/>
              <a:gd name="connsiteY10" fmla="*/ 3715352 h 4148489"/>
              <a:gd name="connsiteX11" fmla="*/ 1138498 w 1579624"/>
              <a:gd name="connsiteY11" fmla="*/ 3715352 h 4148489"/>
              <a:gd name="connsiteX12" fmla="*/ 1138498 w 1579624"/>
              <a:gd name="connsiteY12" fmla="*/ 433138 h 4148489"/>
              <a:gd name="connsiteX13" fmla="*/ 0 w 1579624"/>
              <a:gd name="connsiteY13" fmla="*/ 433138 h 4148489"/>
              <a:gd name="connsiteX14" fmla="*/ 0 w 1579624"/>
              <a:gd name="connsiteY14" fmla="*/ 1 h 4148489"/>
              <a:gd name="connsiteX15" fmla="*/ 1138498 w 1579624"/>
              <a:gd name="connsiteY15" fmla="*/ 1 h 414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79624" h="4148489">
                <a:moveTo>
                  <a:pt x="1138498" y="0"/>
                </a:moveTo>
                <a:lnTo>
                  <a:pt x="1571635" y="0"/>
                </a:lnTo>
                <a:lnTo>
                  <a:pt x="1571635" y="3715352"/>
                </a:lnTo>
                <a:lnTo>
                  <a:pt x="1579624" y="3715352"/>
                </a:lnTo>
                <a:lnTo>
                  <a:pt x="1579624" y="4148489"/>
                </a:lnTo>
                <a:lnTo>
                  <a:pt x="1571635" y="4148489"/>
                </a:lnTo>
                <a:lnTo>
                  <a:pt x="1571635" y="4148489"/>
                </a:lnTo>
                <a:lnTo>
                  <a:pt x="1138498" y="4148489"/>
                </a:lnTo>
                <a:lnTo>
                  <a:pt x="1138498" y="4148489"/>
                </a:lnTo>
                <a:lnTo>
                  <a:pt x="0" y="4148489"/>
                </a:lnTo>
                <a:lnTo>
                  <a:pt x="0" y="3715352"/>
                </a:lnTo>
                <a:lnTo>
                  <a:pt x="1138498" y="3715352"/>
                </a:lnTo>
                <a:lnTo>
                  <a:pt x="1138498" y="433138"/>
                </a:lnTo>
                <a:lnTo>
                  <a:pt x="0" y="433138"/>
                </a:lnTo>
                <a:lnTo>
                  <a:pt x="0" y="1"/>
                </a:lnTo>
                <a:lnTo>
                  <a:pt x="1138498" y="1"/>
                </a:lnTo>
                <a:close/>
              </a:path>
            </a:pathLst>
          </a:custGeom>
          <a:solidFill>
            <a:srgbClr val="D6BA32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9"/>
          <a:stretch/>
        </p:blipFill>
        <p:spPr>
          <a:xfrm>
            <a:off x="4194304" y="1807009"/>
            <a:ext cx="3913309" cy="3576052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55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901">
        <p14:gallery dir="l"/>
      </p:transition>
    </mc:Choice>
    <mc:Fallback>
      <p:transition spd="slow" advTm="59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63914" y="207582"/>
            <a:ext cx="9583073" cy="802765"/>
          </a:xfrm>
          <a:prstGeom prst="rect">
            <a:avLst/>
          </a:prstGeom>
          <a:noFill/>
        </p:spPr>
        <p:txBody>
          <a:bodyPr wrap="none" rtlCol="0">
            <a:prstTxWarp prst="textWave1">
              <a:avLst>
                <a:gd name="adj1" fmla="val 12500"/>
                <a:gd name="adj2" fmla="val -101"/>
              </a:avLst>
            </a:prstTxWarp>
            <a:spAutoFit/>
          </a:bodyPr>
          <a:lstStyle/>
          <a:p>
            <a:r>
              <a:rPr lang="en-US" sz="6600" b="1" dirty="0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 Operators </a:t>
            </a:r>
            <a:endParaRPr lang="en-US" sz="6600" b="1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bg2">
                    <a:alpha val="6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1610" y="6206509"/>
            <a:ext cx="1818403" cy="509234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err="1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itannic Bold" panose="020B0903060703020204" pitchFamily="34" charset="0"/>
              </a:rPr>
              <a:t>Groling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265" y="1212783"/>
            <a:ext cx="111364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JavaScript the language itself only consist of operators. </a:t>
            </a:r>
            <a:endParaRPr lang="en-US" sz="3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pPr>
              <a:lnSpc>
                <a:spcPts val="3000"/>
              </a:lnSpc>
            </a:pP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The 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rest is simply just pure English. </a:t>
            </a:r>
            <a:endParaRPr lang="en-US" sz="3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pPr>
              <a:lnSpc>
                <a:spcPts val="3000"/>
              </a:lnSpc>
            </a:pP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/>
            </a:r>
            <a:b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</a:b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Operators 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are that weird(or special) looking characters that you see on your </a:t>
            </a: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computer keyboard.</a:t>
            </a:r>
          </a:p>
          <a:p>
            <a:pPr>
              <a:lnSpc>
                <a:spcPts val="3000"/>
              </a:lnSpc>
            </a:pPr>
            <a:endParaRPr lang="en-US" sz="3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pPr>
              <a:lnSpc>
                <a:spcPts val="3000"/>
              </a:lnSpc>
            </a:pP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i.e</a:t>
            </a: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.</a:t>
            </a: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(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parameters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) 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dot 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.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 dot 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{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braces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} ‘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single quotes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’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 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“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double quotes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”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 </a:t>
            </a: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  plus 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+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 plus multiplication 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*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 multiplication and 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much </a:t>
            </a: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more</a:t>
            </a:r>
          </a:p>
          <a:p>
            <a:pPr>
              <a:lnSpc>
                <a:spcPts val="3000"/>
              </a:lnSpc>
            </a:pPr>
            <a:endParaRPr lang="en-US" sz="3000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pPr>
              <a:lnSpc>
                <a:spcPts val="3000"/>
              </a:lnSpc>
            </a:pP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Once you understand operators and how they work, the JavaScript language will become so much easier for you.</a:t>
            </a:r>
          </a:p>
          <a:p>
            <a:endParaRPr lang="en-US" sz="2800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endParaRPr lang="en-US" sz="2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11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9549">
        <p14:prism/>
      </p:transition>
    </mc:Choice>
    <mc:Fallback>
      <p:transition spd="slow" advTm="495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34942" y="228445"/>
            <a:ext cx="9583073" cy="802765"/>
          </a:xfrm>
          <a:prstGeom prst="rect">
            <a:avLst/>
          </a:prstGeom>
          <a:noFill/>
        </p:spPr>
        <p:txBody>
          <a:bodyPr wrap="none" rtlCol="0">
            <a:prstTxWarp prst="textWave1">
              <a:avLst>
                <a:gd name="adj1" fmla="val 12500"/>
                <a:gd name="adj2" fmla="val -101"/>
              </a:avLst>
            </a:prstTxWarp>
            <a:spAutoFit/>
          </a:bodyPr>
          <a:lstStyle/>
          <a:p>
            <a:r>
              <a:rPr lang="en-US" sz="6600" b="1" dirty="0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Operators Explanation</a:t>
            </a:r>
            <a:endParaRPr lang="en-US" sz="6600" b="1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bg2">
                    <a:alpha val="6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1610" y="6206509"/>
            <a:ext cx="1818403" cy="509234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err="1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itannic Bold" panose="020B0903060703020204" pitchFamily="34" charset="0"/>
              </a:rPr>
              <a:t>Groling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265" y="1212783"/>
            <a:ext cx="1113642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There are many operators in JavaScript(There’s a lot</a:t>
            </a: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).</a:t>
            </a:r>
            <a:endParaRPr lang="en-US" sz="3000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pPr>
              <a:lnSpc>
                <a:spcPts val="3000"/>
              </a:lnSpc>
            </a:pP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i.e</a:t>
            </a: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.</a:t>
            </a:r>
            <a:endParaRPr lang="en-US" sz="3000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The dot 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.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 dot operator allows us to access or use code and the (parameters) operator allows you to group </a:t>
            </a: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things together.</a:t>
            </a:r>
            <a:endParaRPr lang="en-US" sz="3000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pPr>
              <a:lnSpc>
                <a:spcPts val="3000"/>
              </a:lnSpc>
            </a:pPr>
            <a:endParaRPr lang="en-US" sz="3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endParaRPr lang="en-US" sz="2800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endParaRPr lang="en-US" sz="2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265" y="2867082"/>
            <a:ext cx="947156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goInside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groupThings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item1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item2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800" strike="sngStrike" dirty="0">
                <a:solidFill>
                  <a:srgbClr val="9CDCFE"/>
                </a:solidFill>
                <a:latin typeface="Consolas" panose="020B0609020204030204" pitchFamily="49" charset="0"/>
              </a:rPr>
              <a:t>item3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265" y="3571875"/>
            <a:ext cx="11430000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The alphabet characters 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92D05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a to z 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can be manipulated but not the 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symbols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.</a:t>
            </a:r>
          </a:p>
          <a:p>
            <a:pPr lvl="0">
              <a:lnSpc>
                <a:spcPts val="3000"/>
              </a:lnSpc>
            </a:pP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Some operators are much more important than others(*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VIP operators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*) and will be called before other operators even if it is in the same line and only comes later.</a:t>
            </a:r>
          </a:p>
          <a:p>
            <a:pPr lvl="0">
              <a:lnSpc>
                <a:spcPts val="3000"/>
              </a:lnSpc>
            </a:pP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i.e. </a:t>
            </a:r>
          </a:p>
          <a:p>
            <a:pPr marL="457200" lvl="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The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 (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parameters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)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 operators will be called before the 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[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brackets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]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 or even the  multiplication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*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multiplication</a:t>
            </a:r>
            <a:endParaRPr lang="en-US" sz="3000" dirty="0">
              <a:ln>
                <a:solidFill>
                  <a:srgbClr val="E7E6E6"/>
                </a:solidFill>
              </a:ln>
              <a:solidFill>
                <a:srgbClr val="E7E6E6"/>
              </a:solidFill>
              <a:effectLst>
                <a:glow rad="101600">
                  <a:srgbClr val="44546A">
                    <a:alpha val="60000"/>
                  </a:srgbClr>
                </a:glo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56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68684">
        <p14:prism/>
      </p:transition>
    </mc:Choice>
    <mc:Fallback>
      <p:transition spd="slow" advTm="686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build="p"/>
      <p:bldP spid="5" grpId="0" build="p" animBg="1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34942" y="228445"/>
            <a:ext cx="9583073" cy="802765"/>
          </a:xfrm>
          <a:prstGeom prst="rect">
            <a:avLst/>
          </a:prstGeom>
          <a:noFill/>
        </p:spPr>
        <p:txBody>
          <a:bodyPr wrap="none" rtlCol="0">
            <a:prstTxWarp prst="textWave1">
              <a:avLst>
                <a:gd name="adj1" fmla="val 12500"/>
                <a:gd name="adj2" fmla="val -101"/>
              </a:avLst>
            </a:prstTxWarp>
            <a:spAutoFit/>
          </a:bodyPr>
          <a:lstStyle/>
          <a:p>
            <a:r>
              <a:rPr lang="en-US" sz="6600" b="1" dirty="0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JavaScript Math</a:t>
            </a:r>
            <a:endParaRPr lang="en-US" sz="6600" b="1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bg2">
                    <a:alpha val="6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1610" y="6206509"/>
            <a:ext cx="1818403" cy="509234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err="1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itannic Bold" panose="020B0903060703020204" pitchFamily="34" charset="0"/>
              </a:rPr>
              <a:t>Groling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764" y="1437728"/>
            <a:ext cx="979541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200 + 200 * 5 = 1200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211" y="1013639"/>
            <a:ext cx="11430000" cy="4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In Math</a:t>
            </a:r>
            <a:endParaRPr lang="en-US" sz="3000" dirty="0">
              <a:ln>
                <a:solidFill>
                  <a:srgbClr val="E7E6E6"/>
                </a:solidFill>
              </a:ln>
              <a:solidFill>
                <a:srgbClr val="E7E6E6"/>
              </a:solidFill>
              <a:effectLst>
                <a:glow rad="101600">
                  <a:srgbClr val="44546A">
                    <a:alpha val="60000"/>
                  </a:srgb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542" y="1960948"/>
            <a:ext cx="990363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3000"/>
              </a:lnSpc>
            </a:pP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Above we have 200 which is in front, an addition…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+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…, another 200 which is multiplied…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*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… 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by 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5</a:t>
            </a:r>
          </a:p>
          <a:p>
            <a:pPr lvl="0" algn="just">
              <a:lnSpc>
                <a:spcPts val="2700"/>
              </a:lnSpc>
            </a:pPr>
            <a:endParaRPr lang="en-US" sz="3000" dirty="0">
              <a:ln>
                <a:solidFill>
                  <a:srgbClr val="E7E6E6"/>
                </a:solidFill>
              </a:ln>
              <a:solidFill>
                <a:srgbClr val="E7E6E6"/>
              </a:solidFill>
              <a:effectLst>
                <a:glow rad="101600">
                  <a:srgbClr val="44546A">
                    <a:alpha val="60000"/>
                  </a:srgbClr>
                </a:glow>
              </a:effectLst>
            </a:endParaRPr>
          </a:p>
          <a:p>
            <a:pPr lvl="0" algn="just">
              <a:lnSpc>
                <a:spcPts val="2700"/>
              </a:lnSpc>
            </a:pP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To 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break it up:</a:t>
            </a:r>
            <a:endParaRPr lang="en-US" sz="3000" dirty="0">
              <a:ln>
                <a:solidFill>
                  <a:srgbClr val="E7E6E6"/>
                </a:solidFill>
              </a:ln>
              <a:solidFill>
                <a:srgbClr val="E7E6E6"/>
              </a:solidFill>
              <a:effectLst>
                <a:glow rad="101600">
                  <a:srgbClr val="44546A">
                    <a:alpha val="60000"/>
                  </a:srgb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902" y="3515220"/>
            <a:ext cx="9838274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200 + 200 * </a:t>
            </a:r>
            <a:r>
              <a:rPr lang="en-US" sz="2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5 =</a:t>
            </a:r>
          </a:p>
          <a:p>
            <a:pPr lvl="0"/>
            <a:r>
              <a:rPr lang="en-US" sz="2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200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+ 200 = </a:t>
            </a:r>
            <a:r>
              <a:rPr lang="en-US" sz="2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400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400 * 5 = 2000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this is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wrong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902" y="4900215"/>
            <a:ext cx="98382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3000"/>
              </a:lnSpc>
            </a:pP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The correct equation ran as follows:</a:t>
            </a:r>
            <a:endParaRPr lang="en-US" sz="3000" dirty="0">
              <a:ln>
                <a:solidFill>
                  <a:srgbClr val="E7E6E6"/>
                </a:solidFill>
              </a:ln>
              <a:solidFill>
                <a:srgbClr val="E7E6E6"/>
              </a:solidFill>
              <a:effectLst>
                <a:glow rad="101600">
                  <a:srgbClr val="44546A">
                    <a:alpha val="60000"/>
                  </a:srgbClr>
                </a:glo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764" y="5377269"/>
            <a:ext cx="9795411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200 + 200 * 5 = </a:t>
            </a:r>
          </a:p>
          <a:p>
            <a:pPr lvl="0"/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200 * 5 = 1000</a:t>
            </a:r>
          </a:p>
          <a:p>
            <a:pPr lvl="0"/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1000 + 200 = 1000 which is correct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40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68561">
        <p14:prism/>
      </p:transition>
    </mc:Choice>
    <mc:Fallback>
      <p:transition spd="slow" advTm="685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build="p" animBg="1"/>
      <p:bldP spid="9" grpId="0"/>
      <p:bldP spid="11" grpId="0" build="p"/>
      <p:bldP spid="12" grpId="0" build="p" animBg="1"/>
      <p:bldP spid="14" grpId="0"/>
      <p:bldP spid="1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34942" y="228445"/>
            <a:ext cx="9583073" cy="802765"/>
          </a:xfrm>
          <a:prstGeom prst="rect">
            <a:avLst/>
          </a:prstGeom>
          <a:noFill/>
        </p:spPr>
        <p:txBody>
          <a:bodyPr wrap="none" rtlCol="0">
            <a:prstTxWarp prst="textWave1">
              <a:avLst>
                <a:gd name="adj1" fmla="val 12500"/>
                <a:gd name="adj2" fmla="val -101"/>
              </a:avLst>
            </a:prstTxWarp>
            <a:spAutoFit/>
          </a:bodyPr>
          <a:lstStyle/>
          <a:p>
            <a:r>
              <a:rPr lang="en-US" sz="6600" b="1" dirty="0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Precedence</a:t>
            </a:r>
            <a:endParaRPr lang="en-US" sz="6600" b="1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bg2">
                    <a:alpha val="6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1610" y="6206509"/>
            <a:ext cx="1818403" cy="509234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err="1" smtClean="0">
                <a:ln>
                  <a:solidFill>
                    <a:schemeClr val="tx1"/>
                  </a:solidFill>
                </a:ln>
                <a:solidFill>
                  <a:srgbClr val="928F8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itannic Bold" panose="020B0903060703020204" pitchFamily="34" charset="0"/>
              </a:rPr>
              <a:t>Groling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928F8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265" y="1031210"/>
            <a:ext cx="1113642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**Following the previous slide.**</a:t>
            </a:r>
          </a:p>
          <a:p>
            <a:pPr>
              <a:lnSpc>
                <a:spcPts val="3000"/>
              </a:lnSpc>
            </a:pPr>
            <a:endParaRPr lang="en-US" sz="3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pPr>
              <a:lnSpc>
                <a:spcPts val="3000"/>
              </a:lnSpc>
            </a:pPr>
            <a:r>
              <a:rPr lang="en-US" sz="3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If </a:t>
            </a: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we made it </a:t>
            </a:r>
          </a:p>
          <a:p>
            <a:pPr>
              <a:lnSpc>
                <a:spcPts val="3000"/>
              </a:lnSpc>
            </a:pPr>
            <a:r>
              <a:rPr lang="en-US" sz="3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</a:rPr>
              <a:t>(200 + 200) * 5 the results will be different.</a:t>
            </a:r>
          </a:p>
          <a:p>
            <a:pPr>
              <a:lnSpc>
                <a:spcPts val="3000"/>
              </a:lnSpc>
            </a:pPr>
            <a:endParaRPr lang="en-US" sz="3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endParaRPr lang="en-US" sz="2800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  <a:p>
            <a:endParaRPr lang="en-US" sz="28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266" y="2685509"/>
            <a:ext cx="952871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(200 + 200) * 5 = 2000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265" y="3365163"/>
            <a:ext cx="11430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This is because some 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operators 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gets called before others.</a:t>
            </a:r>
          </a:p>
          <a:p>
            <a:pPr lvl="0">
              <a:lnSpc>
                <a:spcPts val="3000"/>
              </a:lnSpc>
            </a:pPr>
            <a:endParaRPr lang="en-US" sz="3000" dirty="0" smtClean="0">
              <a:ln>
                <a:solidFill>
                  <a:srgbClr val="E7E6E6"/>
                </a:solidFill>
              </a:ln>
              <a:solidFill>
                <a:srgbClr val="E7E6E6"/>
              </a:solidFill>
              <a:effectLst>
                <a:glow rad="101600">
                  <a:srgbClr val="44546A">
                    <a:alpha val="60000"/>
                  </a:srgbClr>
                </a:glow>
              </a:effectLst>
            </a:endParaRPr>
          </a:p>
          <a:p>
            <a:pPr lvl="0">
              <a:lnSpc>
                <a:spcPts val="3000"/>
              </a:lnSpc>
            </a:pP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Did 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you notice how the …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*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… got placed behind the …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+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… but got called before the 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…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+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…</a:t>
            </a:r>
          </a:p>
          <a:p>
            <a:pPr lvl="0">
              <a:lnSpc>
                <a:spcPts val="3000"/>
              </a:lnSpc>
            </a:pPr>
            <a:endParaRPr lang="en-US" sz="3000" dirty="0">
              <a:ln>
                <a:solidFill>
                  <a:srgbClr val="E7E6E6"/>
                </a:solidFill>
              </a:ln>
              <a:solidFill>
                <a:srgbClr val="E7E6E6"/>
              </a:solidFill>
              <a:effectLst>
                <a:glow rad="101600">
                  <a:srgbClr val="44546A">
                    <a:alpha val="60000"/>
                  </a:srgbClr>
                </a:glow>
              </a:effectLst>
            </a:endParaRPr>
          </a:p>
          <a:p>
            <a:pPr lvl="0">
              <a:lnSpc>
                <a:spcPts val="3000"/>
              </a:lnSpc>
            </a:pP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Did you also notice how the 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(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…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)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 made the …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+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… get called before the 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…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*</a:t>
            </a:r>
            <a:r>
              <a:rPr lang="en-US" sz="30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…</a:t>
            </a:r>
          </a:p>
          <a:p>
            <a:pPr lvl="0">
              <a:lnSpc>
                <a:spcPts val="3000"/>
              </a:lnSpc>
            </a:pPr>
            <a:endParaRPr lang="en-US" sz="3000" dirty="0">
              <a:ln>
                <a:solidFill>
                  <a:srgbClr val="E7E6E6"/>
                </a:solidFill>
              </a:ln>
              <a:solidFill>
                <a:srgbClr val="E7E6E6"/>
              </a:solidFill>
              <a:effectLst>
                <a:glow rad="101600">
                  <a:srgbClr val="44546A">
                    <a:alpha val="60000"/>
                  </a:srgbClr>
                </a:glow>
              </a:effectLst>
            </a:endParaRPr>
          </a:p>
          <a:p>
            <a:pPr lvl="0">
              <a:lnSpc>
                <a:spcPts val="3000"/>
              </a:lnSpc>
            </a:pP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This is called 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FF0000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operator precedence</a:t>
            </a:r>
            <a:r>
              <a:rPr lang="en-US" sz="30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effectLst>
                  <a:glow rad="101600">
                    <a:srgbClr val="44546A">
                      <a:alpha val="60000"/>
                    </a:srgbClr>
                  </a:glow>
                </a:effectLst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11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9987">
        <p14:prism/>
      </p:transition>
    </mc:Choice>
    <mc:Fallback>
      <p:transition spd="slow" advTm="499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build="p"/>
      <p:bldP spid="5" grpId="0" build="p" animBg="1"/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6.1|6.9|10.7|3.4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4.8|2.2|11.1|2.4|3.9|7.3|19.2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7|2.5|3.8|16|3.9|2.4|5.4|2.9|4.8|6.3|2.9|4.5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.3|3.1|3.4|2.5|4.5|7.3|10.1|8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297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Britannic Bold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34</cp:revision>
  <dcterms:created xsi:type="dcterms:W3CDTF">2020-03-08T04:53:23Z</dcterms:created>
  <dcterms:modified xsi:type="dcterms:W3CDTF">2020-03-12T17:28:50Z</dcterms:modified>
</cp:coreProperties>
</file>