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Shape 4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3068375" y="1320550"/>
            <a:ext cx="2951400" cy="158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Towers of Hanoi</a:t>
            </a:r>
            <a:endParaRPr/>
          </a:p>
        </p:txBody>
      </p:sp>
      <p:sp>
        <p:nvSpPr>
          <p:cNvPr id="60" name="Shape 60"/>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Tom Mulvey, Greg Quintanilla, Katy Chapman</a:t>
            </a:r>
            <a:endParaRPr/>
          </a:p>
        </p:txBody>
      </p:sp>
      <p:pic>
        <p:nvPicPr>
          <p:cNvPr id="61" name="Shape 61"/>
          <p:cNvPicPr preferRelativeResize="0"/>
          <p:nvPr/>
        </p:nvPicPr>
        <p:blipFill rotWithShape="1">
          <a:blip r:embed="rId3">
            <a:alphaModFix/>
          </a:blip>
          <a:srcRect b="0" l="0" r="50221" t="0"/>
          <a:stretch/>
        </p:blipFill>
        <p:spPr>
          <a:xfrm>
            <a:off x="705475" y="1239275"/>
            <a:ext cx="1634475" cy="2664950"/>
          </a:xfrm>
          <a:prstGeom prst="rect">
            <a:avLst/>
          </a:prstGeom>
          <a:noFill/>
          <a:ln>
            <a:noFill/>
          </a:ln>
        </p:spPr>
      </p:pic>
      <p:pic>
        <p:nvPicPr>
          <p:cNvPr id="62" name="Shape 62"/>
          <p:cNvPicPr preferRelativeResize="0"/>
          <p:nvPr/>
        </p:nvPicPr>
        <p:blipFill rotWithShape="1">
          <a:blip r:embed="rId3">
            <a:alphaModFix/>
          </a:blip>
          <a:srcRect b="0" l="49331" r="0" t="0"/>
          <a:stretch/>
        </p:blipFill>
        <p:spPr>
          <a:xfrm>
            <a:off x="6864475" y="1239275"/>
            <a:ext cx="1663600" cy="266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Important Functions login.cpp</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Generate Vector</a:t>
            </a:r>
            <a:endParaRPr/>
          </a:p>
          <a:p>
            <a:pPr indent="-317500" lvl="1" marL="914400" rtl="0">
              <a:spcBef>
                <a:spcPts val="0"/>
              </a:spcBef>
              <a:spcAft>
                <a:spcPts val="0"/>
              </a:spcAft>
              <a:buSzPts val="1400"/>
              <a:buChar char="○"/>
            </a:pPr>
            <a:r>
              <a:rPr lang="en"/>
              <a:t>Checks if text file is open</a:t>
            </a:r>
            <a:endParaRPr/>
          </a:p>
          <a:p>
            <a:pPr indent="-317500" lvl="1" marL="914400" rtl="0">
              <a:spcBef>
                <a:spcPts val="0"/>
              </a:spcBef>
              <a:spcAft>
                <a:spcPts val="0"/>
              </a:spcAft>
              <a:buSzPts val="1400"/>
              <a:buChar char="○"/>
            </a:pPr>
            <a:r>
              <a:rPr lang="en"/>
              <a:t>While there are available lines in file:</a:t>
            </a:r>
            <a:endParaRPr/>
          </a:p>
          <a:p>
            <a:pPr indent="-317500" lvl="2" marL="1371600" rtl="0">
              <a:spcBef>
                <a:spcPts val="0"/>
              </a:spcBef>
              <a:spcAft>
                <a:spcPts val="0"/>
              </a:spcAft>
              <a:buSzPts val="1400"/>
              <a:buChar char="■"/>
            </a:pPr>
            <a:r>
              <a:rPr lang="en"/>
              <a:t>Creates rows in vector form</a:t>
            </a:r>
            <a:endParaRPr/>
          </a:p>
          <a:p>
            <a:pPr indent="-317500" lvl="2" marL="1371600" rtl="0">
              <a:spcBef>
                <a:spcPts val="0"/>
              </a:spcBef>
              <a:spcAft>
                <a:spcPts val="0"/>
              </a:spcAft>
              <a:buSzPts val="1400"/>
              <a:buChar char="■"/>
            </a:pPr>
            <a:r>
              <a:rPr lang="en"/>
              <a:t>Pushes data into row, then into vector</a:t>
            </a:r>
            <a:endParaRPr/>
          </a:p>
          <a:p>
            <a:pPr indent="-342900" lvl="0" marL="457200" rtl="0">
              <a:spcBef>
                <a:spcPts val="0"/>
              </a:spcBef>
              <a:spcAft>
                <a:spcPts val="0"/>
              </a:spcAft>
              <a:buSzPts val="1800"/>
              <a:buChar char="●"/>
            </a:pPr>
            <a:r>
              <a:rPr lang="en"/>
              <a:t>Insert Game Data</a:t>
            </a:r>
            <a:endParaRPr/>
          </a:p>
          <a:p>
            <a:pPr indent="-317500" lvl="1" marL="914400" rtl="0">
              <a:spcBef>
                <a:spcPts val="0"/>
              </a:spcBef>
              <a:spcAft>
                <a:spcPts val="0"/>
              </a:spcAft>
              <a:buSzPts val="1400"/>
              <a:buChar char="○"/>
            </a:pPr>
            <a:r>
              <a:rPr lang="en"/>
              <a:t>Finds username in structure</a:t>
            </a:r>
            <a:endParaRPr/>
          </a:p>
          <a:p>
            <a:pPr indent="-317500" lvl="1" marL="914400" rtl="0">
              <a:spcBef>
                <a:spcPts val="0"/>
              </a:spcBef>
              <a:spcAft>
                <a:spcPts val="0"/>
              </a:spcAft>
              <a:buSzPts val="1400"/>
              <a:buChar char="○"/>
            </a:pPr>
            <a:r>
              <a:rPr lang="en"/>
              <a:t>Index becomes username index</a:t>
            </a:r>
            <a:endParaRPr/>
          </a:p>
          <a:p>
            <a:pPr indent="-317500" lvl="1" marL="914400" rtl="0">
              <a:spcBef>
                <a:spcPts val="0"/>
              </a:spcBef>
              <a:spcAft>
                <a:spcPts val="0"/>
              </a:spcAft>
              <a:buSzPts val="1400"/>
              <a:buChar char="○"/>
            </a:pPr>
            <a:r>
              <a:rPr lang="en"/>
              <a:t>Replaces new strings with old within m_playerData</a:t>
            </a:r>
            <a:endParaRPr/>
          </a:p>
          <a:p>
            <a:pPr indent="-317500" lvl="1" marL="914400" rtl="0">
              <a:spcBef>
                <a:spcPts val="0"/>
              </a:spcBef>
              <a:spcAft>
                <a:spcPts val="0"/>
              </a:spcAft>
              <a:buSzPts val="1400"/>
              <a:buChar char="○"/>
            </a:pPr>
            <a:r>
              <a:rPr lang="en"/>
              <a:t>Places data into text file and closes text file</a:t>
            </a:r>
            <a:endParaRPr/>
          </a:p>
          <a:p>
            <a:pPr indent="0" lvl="0" marL="457200" rtl="0">
              <a:spcBef>
                <a:spcPts val="1600"/>
              </a:spcBef>
              <a:spcAft>
                <a:spcPts val="1600"/>
              </a:spcAft>
              <a:buNone/>
            </a:pPr>
            <a:r>
              <a:rPr lang="en" sz="1400"/>
              <a:t>Also had a fun way to convert int -&gt; char:</a:t>
            </a:r>
            <a:br>
              <a:rPr lang="en" sz="1400"/>
            </a:br>
            <a:r>
              <a:rPr lang="en" sz="1400"/>
              <a:t>string sc = static_cast&lt;ostringstream*&gt;( &amp;(ostringstream() &lt;&lt; new_score) )-&gt;str();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main.cpp</a:t>
            </a:r>
            <a:endParaRPr/>
          </a:p>
        </p:txBody>
      </p:sp>
      <p:sp>
        <p:nvSpPr>
          <p:cNvPr id="128" name="Shape 128"/>
          <p:cNvSpPr txBox="1"/>
          <p:nvPr>
            <p:ph idx="1" type="body"/>
          </p:nvPr>
        </p:nvSpPr>
        <p:spPr>
          <a:xfrm>
            <a:off x="311700" y="1152475"/>
            <a:ext cx="6420900" cy="3416400"/>
          </a:xfrm>
          <a:prstGeom prst="rect">
            <a:avLst/>
          </a:prstGeom>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sz="900">
                <a:solidFill>
                  <a:srgbClr val="D73A49"/>
                </a:solidFill>
                <a:highlight>
                  <a:srgbClr val="FFFFFF"/>
                </a:highlight>
                <a:latin typeface="Verdana"/>
                <a:ea typeface="Verdana"/>
                <a:cs typeface="Verdana"/>
                <a:sym typeface="Verdana"/>
              </a:rPr>
              <a:t>int</a:t>
            </a:r>
            <a:r>
              <a:rPr lang="en" sz="900">
                <a:solidFill>
                  <a:srgbClr val="24292E"/>
                </a:solidFill>
                <a:highlight>
                  <a:srgbClr val="FFFFFF"/>
                </a:highlight>
                <a:latin typeface="Verdana"/>
                <a:ea typeface="Verdana"/>
                <a:cs typeface="Verdana"/>
                <a:sym typeface="Verdana"/>
              </a:rPr>
              <a:t> </a:t>
            </a:r>
            <a:r>
              <a:rPr lang="en" sz="900">
                <a:solidFill>
                  <a:srgbClr val="6F42C1"/>
                </a:solidFill>
                <a:highlight>
                  <a:srgbClr val="FFFFFF"/>
                </a:highlight>
                <a:latin typeface="Verdana"/>
                <a:ea typeface="Verdana"/>
                <a:cs typeface="Verdana"/>
                <a:sym typeface="Verdana"/>
              </a:rPr>
              <a:t>main</a:t>
            </a:r>
            <a:r>
              <a:rPr lang="en" sz="900">
                <a:solidFill>
                  <a:srgbClr val="24292E"/>
                </a:solidFill>
                <a:highlight>
                  <a:srgbClr val="FFFFFF"/>
                </a:highlight>
                <a:latin typeface="Verdana"/>
                <a:ea typeface="Verdana"/>
                <a:cs typeface="Verdana"/>
                <a:sym typeface="Verdana"/>
              </a:rPr>
              <a:t>() </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sz="900">
                <a:solidFill>
                  <a:srgbClr val="24292E"/>
                </a:solidFill>
                <a:highlight>
                  <a:srgbClr val="FFFFFF"/>
                </a:highlight>
                <a:latin typeface="Verdana"/>
                <a:ea typeface="Verdana"/>
                <a:cs typeface="Verdana"/>
                <a:sym typeface="Verdana"/>
              </a:rPr>
              <a:t>{</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sz="900">
                <a:solidFill>
                  <a:srgbClr val="24292E"/>
                </a:solidFill>
                <a:highlight>
                  <a:srgbClr val="FFFFFF"/>
                </a:highlight>
                <a:latin typeface="Verdana"/>
                <a:ea typeface="Verdana"/>
                <a:cs typeface="Verdana"/>
                <a:sym typeface="Verdana"/>
              </a:rPr>
              <a:t>	login test;</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sz="900">
                <a:solidFill>
                  <a:srgbClr val="24292E"/>
                </a:solidFill>
                <a:highlight>
                  <a:srgbClr val="FFFFFF"/>
                </a:highlight>
                <a:latin typeface="Verdana"/>
                <a:ea typeface="Verdana"/>
                <a:cs typeface="Verdana"/>
                <a:sym typeface="Verdana"/>
              </a:rPr>
              <a:t>	test.</a:t>
            </a:r>
            <a:r>
              <a:rPr lang="en" sz="900">
                <a:solidFill>
                  <a:srgbClr val="005CC5"/>
                </a:solidFill>
                <a:highlight>
                  <a:srgbClr val="FFFFFF"/>
                </a:highlight>
                <a:latin typeface="Verdana"/>
                <a:ea typeface="Verdana"/>
                <a:cs typeface="Verdana"/>
                <a:sym typeface="Verdana"/>
              </a:rPr>
              <a:t>print_menu</a:t>
            </a:r>
            <a:r>
              <a:rPr lang="en" sz="900">
                <a:solidFill>
                  <a:srgbClr val="24292E"/>
                </a:solidFill>
                <a:highlight>
                  <a:srgbClr val="FFFFFF"/>
                </a:highlight>
                <a:latin typeface="Verdana"/>
                <a:ea typeface="Verdana"/>
                <a:cs typeface="Verdana"/>
                <a:sym typeface="Verdana"/>
              </a:rPr>
              <a:t>();</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sz="900">
                <a:solidFill>
                  <a:srgbClr val="24292E"/>
                </a:solidFill>
                <a:highlight>
                  <a:srgbClr val="FFFFFF"/>
                </a:highlight>
                <a:latin typeface="Verdana"/>
                <a:ea typeface="Verdana"/>
                <a:cs typeface="Verdana"/>
                <a:sym typeface="Verdana"/>
              </a:rPr>
              <a:t>	</a:t>
            </a:r>
            <a:r>
              <a:rPr lang="en" sz="900">
                <a:solidFill>
                  <a:srgbClr val="D73A49"/>
                </a:solidFill>
                <a:highlight>
                  <a:srgbClr val="FFFFFF"/>
                </a:highlight>
                <a:latin typeface="Verdana"/>
                <a:ea typeface="Verdana"/>
                <a:cs typeface="Verdana"/>
                <a:sym typeface="Verdana"/>
              </a:rPr>
              <a:t>return</a:t>
            </a:r>
            <a:r>
              <a:rPr lang="en" sz="900">
                <a:solidFill>
                  <a:srgbClr val="24292E"/>
                </a:solidFill>
                <a:highlight>
                  <a:srgbClr val="FFFFFF"/>
                </a:highlight>
                <a:latin typeface="Verdana"/>
                <a:ea typeface="Verdana"/>
                <a:cs typeface="Verdana"/>
                <a:sym typeface="Verdana"/>
              </a:rPr>
              <a:t> </a:t>
            </a:r>
            <a:r>
              <a:rPr lang="en" sz="900">
                <a:solidFill>
                  <a:srgbClr val="005CC5"/>
                </a:solidFill>
                <a:highlight>
                  <a:srgbClr val="FFFFFF"/>
                </a:highlight>
                <a:latin typeface="Verdana"/>
                <a:ea typeface="Verdana"/>
                <a:cs typeface="Verdana"/>
                <a:sym typeface="Verdana"/>
              </a:rPr>
              <a:t>0</a:t>
            </a:r>
            <a:r>
              <a:rPr lang="en" sz="900">
                <a:solidFill>
                  <a:srgbClr val="24292E"/>
                </a:solidFill>
                <a:highlight>
                  <a:srgbClr val="FFFFFF"/>
                </a:highlight>
                <a:latin typeface="Verdana"/>
                <a:ea typeface="Verdana"/>
                <a:cs typeface="Verdana"/>
                <a:sym typeface="Verdana"/>
              </a:rPr>
              <a:t>;</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sz="900">
                <a:solidFill>
                  <a:srgbClr val="24292E"/>
                </a:solidFill>
                <a:highlight>
                  <a:srgbClr val="FFFFFF"/>
                </a:highlight>
                <a:latin typeface="Verdana"/>
                <a:ea typeface="Verdana"/>
                <a:cs typeface="Verdana"/>
                <a:sym typeface="Verdana"/>
              </a:rPr>
              <a:t>}</a:t>
            </a:r>
            <a:endParaRPr sz="900">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t/>
            </a:r>
            <a:endParaRPr sz="900">
              <a:solidFill>
                <a:srgbClr val="24292E"/>
              </a:solidFill>
              <a:highlight>
                <a:srgbClr val="FFFFFF"/>
              </a:highlight>
              <a:latin typeface="Verdana"/>
              <a:ea typeface="Verdana"/>
              <a:cs typeface="Verdana"/>
              <a:sym typeface="Verdana"/>
            </a:endParaRPr>
          </a:p>
          <a:p>
            <a:pPr indent="-342900" lvl="0" marL="457200" rtl="0">
              <a:lnSpc>
                <a:spcPct val="142857"/>
              </a:lnSpc>
              <a:spcBef>
                <a:spcPts val="0"/>
              </a:spcBef>
              <a:spcAft>
                <a:spcPts val="0"/>
              </a:spcAft>
              <a:buClr>
                <a:srgbClr val="24292E"/>
              </a:buClr>
              <a:buSzPts val="1800"/>
              <a:buChar char="●"/>
            </a:pPr>
            <a:r>
              <a:rPr lang="en">
                <a:solidFill>
                  <a:srgbClr val="24292E"/>
                </a:solidFill>
                <a:highlight>
                  <a:srgbClr val="FFFFFF"/>
                </a:highlight>
              </a:rPr>
              <a:t>Brings implementation files and header files together to run the game!</a:t>
            </a:r>
            <a:endParaRPr>
              <a:solidFill>
                <a:srgbClr val="24292E"/>
              </a:solidFill>
              <a:highlight>
                <a:srgbClr val="FFFFFF"/>
              </a:highlight>
            </a:endParaRPr>
          </a:p>
        </p:txBody>
      </p:sp>
      <p:sp>
        <p:nvSpPr>
          <p:cNvPr id="129" name="Shape 129"/>
          <p:cNvSpPr txBox="1"/>
          <p:nvPr/>
        </p:nvSpPr>
        <p:spPr>
          <a:xfrm>
            <a:off x="6454750" y="955550"/>
            <a:ext cx="2377500" cy="899100"/>
          </a:xfrm>
          <a:prstGeom prst="rect">
            <a:avLst/>
          </a:prstGeom>
          <a:noFill/>
          <a:ln>
            <a:noFill/>
          </a:ln>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032F62"/>
                </a:solidFill>
                <a:highlight>
                  <a:srgbClr val="FFFFFF"/>
                </a:highlight>
                <a:latin typeface="Verdana"/>
                <a:ea typeface="Verdana"/>
                <a:cs typeface="Verdana"/>
                <a:sym typeface="Verdana"/>
              </a:rPr>
              <a:t>&lt;iostream&gt;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&lt;stack&gt;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032F62"/>
                </a:solidFill>
                <a:highlight>
                  <a:srgbClr val="FFFFFF"/>
                </a:highlight>
                <a:latin typeface="Verdana"/>
                <a:ea typeface="Verdana"/>
                <a:cs typeface="Verdana"/>
                <a:sym typeface="Verdana"/>
              </a:rPr>
              <a:t>&lt;windows.h&gt;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&lt;cstdlib&gt;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&lt;unistd.h&gt;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&lt;ctime&gt;</a:t>
            </a:r>
            <a:r>
              <a:rPr lang="en">
                <a:solidFill>
                  <a:srgbClr val="24292E"/>
                </a:solidFill>
                <a:highlight>
                  <a:srgbClr val="FFFFFF"/>
                </a:highlight>
                <a:latin typeface="Verdana"/>
                <a:ea typeface="Verdana"/>
                <a:cs typeface="Verdana"/>
                <a:sym typeface="Verdana"/>
              </a:rPr>
              <a:t>   </a:t>
            </a:r>
            <a:endParaRPr>
              <a:solidFill>
                <a:srgbClr val="6A737D"/>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&lt;cstdlib&gt;</a:t>
            </a:r>
            <a:r>
              <a:rPr lang="en">
                <a:solidFill>
                  <a:srgbClr val="24292E"/>
                </a:solidFill>
                <a:highlight>
                  <a:srgbClr val="FFFFFF"/>
                </a:highlight>
                <a:latin typeface="Verdana"/>
                <a:ea typeface="Verdana"/>
                <a:cs typeface="Verdana"/>
                <a:sym typeface="Verdana"/>
              </a:rPr>
              <a:t> #</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"Towers.h"</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"login.h"</a:t>
            </a:r>
            <a:endParaRPr>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D73A49"/>
                </a:solidFill>
                <a:highlight>
                  <a:srgbClr val="FFFFFF"/>
                </a:highlight>
                <a:latin typeface="Verdana"/>
                <a:ea typeface="Verdana"/>
                <a:cs typeface="Verdana"/>
                <a:sym typeface="Verdana"/>
              </a:rPr>
              <a:t>using</a:t>
            </a:r>
            <a:r>
              <a:rPr lang="en">
                <a:solidFill>
                  <a:srgbClr val="24292E"/>
                </a:solidFill>
                <a:highlight>
                  <a:srgbClr val="FFFFFF"/>
                </a:highlight>
                <a:latin typeface="Verdana"/>
                <a:ea typeface="Verdana"/>
                <a:cs typeface="Verdana"/>
                <a:sym typeface="Verdana"/>
              </a:rPr>
              <a:t> </a:t>
            </a:r>
            <a:r>
              <a:rPr lang="en">
                <a:solidFill>
                  <a:srgbClr val="D73A49"/>
                </a:solidFill>
                <a:highlight>
                  <a:srgbClr val="FFFFFF"/>
                </a:highlight>
                <a:latin typeface="Verdana"/>
                <a:ea typeface="Verdana"/>
                <a:cs typeface="Verdana"/>
                <a:sym typeface="Verdana"/>
              </a:rPr>
              <a:t>namespace</a:t>
            </a:r>
            <a:r>
              <a:rPr lang="en">
                <a:solidFill>
                  <a:srgbClr val="24292E"/>
                </a:solidFill>
                <a:highlight>
                  <a:srgbClr val="FFFFFF"/>
                </a:highlight>
                <a:latin typeface="Verdana"/>
                <a:ea typeface="Verdana"/>
                <a:cs typeface="Verdana"/>
                <a:sym typeface="Verdana"/>
              </a:rPr>
              <a:t> </a:t>
            </a:r>
            <a:r>
              <a:rPr lang="en">
                <a:solidFill>
                  <a:srgbClr val="6F42C1"/>
                </a:solidFill>
                <a:highlight>
                  <a:srgbClr val="FFFFFF"/>
                </a:highlight>
                <a:latin typeface="Verdana"/>
                <a:ea typeface="Verdana"/>
                <a:cs typeface="Verdana"/>
                <a:sym typeface="Verdana"/>
              </a:rPr>
              <a:t>std</a:t>
            </a:r>
            <a:r>
              <a:rPr lang="en">
                <a:solidFill>
                  <a:srgbClr val="D73A49"/>
                </a:solidFill>
                <a:highlight>
                  <a:srgbClr val="FFFFFF"/>
                </a:highlight>
                <a:latin typeface="Verdana"/>
                <a:ea typeface="Verdana"/>
                <a:cs typeface="Verdana"/>
                <a:sym typeface="Verdana"/>
              </a:rPr>
              <a:t>;</a:t>
            </a:r>
            <a:endParaRPr>
              <a:solidFill>
                <a:srgbClr val="D73A49"/>
              </a:solidFill>
              <a:highlight>
                <a:srgbClr val="FFFFFF"/>
              </a:highlight>
              <a:latin typeface="Verdana"/>
              <a:ea typeface="Verdana"/>
              <a:cs typeface="Verdana"/>
              <a:sym typeface="Verdana"/>
            </a:endParaRPr>
          </a:p>
          <a:p>
            <a:pPr indent="0" lvl="0" marL="0" rtl="0">
              <a:spcBef>
                <a:spcPts val="0"/>
              </a:spcBef>
              <a:spcAft>
                <a:spcPts val="0"/>
              </a:spcAft>
              <a:buNone/>
            </a:pPr>
            <a:r>
              <a:t/>
            </a:r>
            <a:endParaRPr>
              <a:solidFill>
                <a:srgbClr val="24292E"/>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Towers of Hanoi and Time Complexity</a:t>
            </a:r>
            <a:endParaRPr/>
          </a:p>
        </p:txBody>
      </p:sp>
      <p:pic>
        <p:nvPicPr>
          <p:cNvPr id="68" name="Shape 68"/>
          <p:cNvPicPr preferRelativeResize="0"/>
          <p:nvPr/>
        </p:nvPicPr>
        <p:blipFill>
          <a:blip r:embed="rId3">
            <a:alphaModFix/>
          </a:blip>
          <a:stretch>
            <a:fillRect/>
          </a:stretch>
        </p:blipFill>
        <p:spPr>
          <a:xfrm>
            <a:off x="1132075" y="1073200"/>
            <a:ext cx="6879851" cy="3768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 Structures used</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Stacks</a:t>
            </a:r>
            <a:endParaRPr/>
          </a:p>
          <a:p>
            <a:pPr indent="-317500" lvl="1" marL="914400" rtl="0">
              <a:spcBef>
                <a:spcPts val="0"/>
              </a:spcBef>
              <a:spcAft>
                <a:spcPts val="0"/>
              </a:spcAft>
              <a:buSzPts val="1400"/>
              <a:buChar char="○"/>
            </a:pPr>
            <a:r>
              <a:rPr lang="en"/>
              <a:t>Stacks of pairs of ints. First int was the size, second was the color associated with it.</a:t>
            </a:r>
            <a:endParaRPr/>
          </a:p>
          <a:p>
            <a:pPr indent="-342900" lvl="0" marL="457200" rtl="0">
              <a:spcBef>
                <a:spcPts val="0"/>
              </a:spcBef>
              <a:spcAft>
                <a:spcPts val="0"/>
              </a:spcAft>
              <a:buSzPts val="1800"/>
              <a:buChar char="●"/>
            </a:pPr>
            <a:r>
              <a:rPr lang="en"/>
              <a:t>Vectors</a:t>
            </a:r>
            <a:endParaRPr/>
          </a:p>
          <a:p>
            <a:pPr indent="-317500" lvl="1" marL="914400" rtl="0">
              <a:spcBef>
                <a:spcPts val="0"/>
              </a:spcBef>
              <a:spcAft>
                <a:spcPts val="0"/>
              </a:spcAft>
              <a:buSzPts val="1400"/>
              <a:buChar char="○"/>
            </a:pPr>
            <a:r>
              <a:rPr lang="en"/>
              <a:t>Holds the data from the text file. We used vectors &lt;vectors &lt;string&gt; &gt;. </a:t>
            </a:r>
            <a:endParaRPr/>
          </a:p>
          <a:p>
            <a:pPr indent="-342900" lvl="0" marL="457200" rtl="0">
              <a:spcBef>
                <a:spcPts val="0"/>
              </a:spcBef>
              <a:spcAft>
                <a:spcPts val="0"/>
              </a:spcAft>
              <a:buSzPts val="1800"/>
              <a:buChar char="●"/>
            </a:pPr>
            <a:r>
              <a:rPr lang="en"/>
              <a:t>Queues</a:t>
            </a:r>
            <a:endParaRPr/>
          </a:p>
          <a:p>
            <a:pPr indent="-317500" lvl="1" marL="914400" rtl="0">
              <a:spcBef>
                <a:spcPts val="0"/>
              </a:spcBef>
              <a:spcAft>
                <a:spcPts val="0"/>
              </a:spcAft>
              <a:buSzPts val="1400"/>
              <a:buChar char="○"/>
            </a:pPr>
            <a:r>
              <a:rPr lang="en"/>
              <a:t>We used Queues of vectors for the cheat mode. The vectors held the pegs to </a:t>
            </a:r>
            <a:r>
              <a:rPr lang="en"/>
              <a:t>move</a:t>
            </a:r>
            <a:r>
              <a:rPr lang="en"/>
              <a:t> from and to.</a:t>
            </a:r>
            <a:endParaRPr/>
          </a:p>
          <a:p>
            <a:pPr indent="0" lvl="0" marL="0">
              <a:spcBef>
                <a:spcPts val="1600"/>
              </a:spcBef>
              <a:spcAft>
                <a:spcPts val="1600"/>
              </a:spcAft>
              <a:buNone/>
            </a:pPr>
            <a:r>
              <a:rPr lang="en" sz="1400"/>
              <a:t>Bonus : We used fstream to have a login and score system within the program. It logs games played, total score, and user names + passwords. Lower scores are better, because it records the running total of moves over the minimum it takes to solve the game.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a:t>Headers, Implementation and Text Files</a:t>
            </a:r>
            <a:endParaRPr/>
          </a:p>
          <a:p>
            <a:pPr indent="0" lvl="0" marL="0">
              <a:spcBef>
                <a:spcPts val="0"/>
              </a:spcBef>
              <a:spcAft>
                <a:spcPts val="0"/>
              </a:spcAft>
              <a:buNone/>
            </a:pPr>
            <a:r>
              <a:t/>
            </a:r>
            <a:endParaRPr/>
          </a:p>
        </p:txBody>
      </p:sp>
      <p:sp>
        <p:nvSpPr>
          <p:cNvPr id="80" name="Shape 80"/>
          <p:cNvSpPr txBox="1"/>
          <p:nvPr>
            <p:ph idx="1" type="body"/>
          </p:nvPr>
        </p:nvSpPr>
        <p:spPr>
          <a:xfrm>
            <a:off x="933375" y="1812988"/>
            <a:ext cx="1772100" cy="130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Header Files</a:t>
            </a:r>
            <a:endParaRPr b="1"/>
          </a:p>
          <a:p>
            <a:pPr indent="-342900" lvl="0" marL="457200" rtl="0">
              <a:spcBef>
                <a:spcPts val="1600"/>
              </a:spcBef>
              <a:spcAft>
                <a:spcPts val="0"/>
              </a:spcAft>
              <a:buSzPts val="1800"/>
              <a:buChar char="●"/>
            </a:pPr>
            <a:r>
              <a:rPr lang="en"/>
              <a:t>login.h</a:t>
            </a:r>
            <a:endParaRPr/>
          </a:p>
          <a:p>
            <a:pPr indent="-342900" lvl="0" marL="457200" rtl="0">
              <a:spcBef>
                <a:spcPts val="0"/>
              </a:spcBef>
              <a:spcAft>
                <a:spcPts val="0"/>
              </a:spcAft>
              <a:buSzPts val="1800"/>
              <a:buChar char="●"/>
            </a:pPr>
            <a:r>
              <a:rPr lang="en"/>
              <a:t>Towers.h</a:t>
            </a:r>
            <a:endParaRPr/>
          </a:p>
          <a:p>
            <a:pPr indent="0" lvl="0" marL="0" rtl="0">
              <a:spcBef>
                <a:spcPts val="1600"/>
              </a:spcBef>
              <a:spcAft>
                <a:spcPts val="1600"/>
              </a:spcAft>
              <a:buNone/>
            </a:pPr>
            <a:r>
              <a:t/>
            </a:r>
            <a:endParaRPr/>
          </a:p>
        </p:txBody>
      </p:sp>
      <p:sp>
        <p:nvSpPr>
          <p:cNvPr id="81" name="Shape 81"/>
          <p:cNvSpPr txBox="1"/>
          <p:nvPr>
            <p:ph idx="1" type="body"/>
          </p:nvPr>
        </p:nvSpPr>
        <p:spPr>
          <a:xfrm>
            <a:off x="6466550" y="1813000"/>
            <a:ext cx="1487400" cy="104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Text File</a:t>
            </a:r>
            <a:endParaRPr b="1"/>
          </a:p>
          <a:p>
            <a:pPr indent="-342900" lvl="0" marL="457200" rtl="0">
              <a:spcBef>
                <a:spcPts val="1600"/>
              </a:spcBef>
              <a:spcAft>
                <a:spcPts val="0"/>
              </a:spcAft>
              <a:buSzPts val="1800"/>
              <a:buChar char="●"/>
            </a:pPr>
            <a:r>
              <a:rPr lang="en"/>
              <a:t>user.txt</a:t>
            </a:r>
            <a:endParaRPr/>
          </a:p>
          <a:p>
            <a:pPr indent="0" lvl="0" marL="0" rtl="0">
              <a:spcBef>
                <a:spcPts val="1600"/>
              </a:spcBef>
              <a:spcAft>
                <a:spcPts val="1600"/>
              </a:spcAft>
              <a:buNone/>
            </a:pPr>
            <a:r>
              <a:t/>
            </a:r>
            <a:endParaRPr/>
          </a:p>
        </p:txBody>
      </p:sp>
      <p:sp>
        <p:nvSpPr>
          <p:cNvPr id="82" name="Shape 82"/>
          <p:cNvSpPr txBox="1"/>
          <p:nvPr>
            <p:ph idx="1" type="body"/>
          </p:nvPr>
        </p:nvSpPr>
        <p:spPr>
          <a:xfrm>
            <a:off x="3144963" y="1813000"/>
            <a:ext cx="2882100" cy="16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a:t>Implementation Files</a:t>
            </a:r>
            <a:endParaRPr b="1"/>
          </a:p>
          <a:p>
            <a:pPr indent="-342900" lvl="0" marL="457200" rtl="0">
              <a:spcBef>
                <a:spcPts val="1600"/>
              </a:spcBef>
              <a:spcAft>
                <a:spcPts val="0"/>
              </a:spcAft>
              <a:buSzPts val="1800"/>
              <a:buChar char="●"/>
            </a:pPr>
            <a:r>
              <a:rPr lang="en"/>
              <a:t>login.cpp</a:t>
            </a:r>
            <a:endParaRPr/>
          </a:p>
          <a:p>
            <a:pPr indent="-342900" lvl="0" marL="457200" rtl="0">
              <a:spcBef>
                <a:spcPts val="0"/>
              </a:spcBef>
              <a:spcAft>
                <a:spcPts val="0"/>
              </a:spcAft>
              <a:buSzPts val="1800"/>
              <a:buChar char="●"/>
            </a:pPr>
            <a:r>
              <a:rPr lang="en"/>
              <a:t>Towers.cpp</a:t>
            </a:r>
            <a:endParaRPr/>
          </a:p>
          <a:p>
            <a:pPr indent="-342900" lvl="0" marL="457200" rtl="0">
              <a:spcBef>
                <a:spcPts val="0"/>
              </a:spcBef>
              <a:spcAft>
                <a:spcPts val="0"/>
              </a:spcAft>
              <a:buSzPts val="1800"/>
              <a:buChar char="●"/>
            </a:pPr>
            <a:r>
              <a:rPr lang="en"/>
              <a:t>main.cpp</a:t>
            </a:r>
            <a:endParaRPr b="1"/>
          </a:p>
          <a:p>
            <a:pPr indent="0" lvl="0" marL="0" rt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4759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Towers.h</a:t>
            </a:r>
            <a:endParaRPr/>
          </a:p>
        </p:txBody>
      </p:sp>
      <p:sp>
        <p:nvSpPr>
          <p:cNvPr id="88" name="Shape 88"/>
          <p:cNvSpPr txBox="1"/>
          <p:nvPr>
            <p:ph idx="1" type="body"/>
          </p:nvPr>
        </p:nvSpPr>
        <p:spPr>
          <a:xfrm>
            <a:off x="949925" y="1203175"/>
            <a:ext cx="3027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class Towers</a:t>
            </a:r>
            <a:endParaRPr/>
          </a:p>
          <a:p>
            <a:pPr indent="-342900" lvl="0" marL="457200" rtl="0">
              <a:spcBef>
                <a:spcPts val="0"/>
              </a:spcBef>
              <a:spcAft>
                <a:spcPts val="0"/>
              </a:spcAft>
              <a:buSzPts val="1800"/>
              <a:buChar char="●"/>
            </a:pPr>
            <a:r>
              <a:rPr lang="en"/>
              <a:t>Public:</a:t>
            </a:r>
            <a:endParaRPr/>
          </a:p>
          <a:p>
            <a:pPr indent="-317500" lvl="1" marL="914400" rtl="0">
              <a:spcBef>
                <a:spcPts val="0"/>
              </a:spcBef>
              <a:spcAft>
                <a:spcPts val="0"/>
              </a:spcAft>
              <a:buSzPts val="1400"/>
              <a:buChar char="○"/>
            </a:pPr>
            <a:r>
              <a:rPr lang="en"/>
              <a:t>Constructors</a:t>
            </a:r>
            <a:endParaRPr/>
          </a:p>
          <a:p>
            <a:pPr indent="-317500" lvl="1" marL="914400" rtl="0">
              <a:spcBef>
                <a:spcPts val="0"/>
              </a:spcBef>
              <a:spcAft>
                <a:spcPts val="0"/>
              </a:spcAft>
              <a:buSzPts val="1400"/>
              <a:buChar char="○"/>
            </a:pPr>
            <a:r>
              <a:rPr lang="en"/>
              <a:t>Destructors</a:t>
            </a:r>
            <a:endParaRPr/>
          </a:p>
          <a:p>
            <a:pPr indent="-317500" lvl="1" marL="914400" rtl="0">
              <a:spcBef>
                <a:spcPts val="0"/>
              </a:spcBef>
              <a:spcAft>
                <a:spcPts val="0"/>
              </a:spcAft>
              <a:buSzPts val="1400"/>
              <a:buChar char="○"/>
            </a:pPr>
            <a:r>
              <a:rPr lang="en"/>
              <a:t>Accessors</a:t>
            </a:r>
            <a:endParaRPr/>
          </a:p>
          <a:p>
            <a:pPr indent="-317500" lvl="1" marL="914400" rtl="0">
              <a:spcBef>
                <a:spcPts val="0"/>
              </a:spcBef>
              <a:spcAft>
                <a:spcPts val="0"/>
              </a:spcAft>
              <a:buSzPts val="1400"/>
              <a:buChar char="○"/>
            </a:pPr>
            <a:r>
              <a:rPr lang="en"/>
              <a:t>Mutators</a:t>
            </a:r>
            <a:endParaRPr/>
          </a:p>
          <a:p>
            <a:pPr indent="-317500" lvl="1" marL="914400" rtl="0">
              <a:spcBef>
                <a:spcPts val="0"/>
              </a:spcBef>
              <a:spcAft>
                <a:spcPts val="0"/>
              </a:spcAft>
              <a:buSzPts val="1400"/>
              <a:buChar char="○"/>
            </a:pPr>
            <a:r>
              <a:rPr lang="en"/>
              <a:t>Functions</a:t>
            </a:r>
            <a:endParaRPr/>
          </a:p>
          <a:p>
            <a:pPr indent="-317500" lvl="1" marL="914400" rtl="0">
              <a:spcBef>
                <a:spcPts val="0"/>
              </a:spcBef>
              <a:spcAft>
                <a:spcPts val="0"/>
              </a:spcAft>
              <a:buSzPts val="1400"/>
              <a:buChar char="○"/>
            </a:pPr>
            <a:r>
              <a:rPr lang="en"/>
              <a:t>Public Data</a:t>
            </a:r>
            <a:endParaRPr/>
          </a:p>
          <a:p>
            <a:pPr indent="-342900" lvl="0" marL="457200" rtl="0">
              <a:spcBef>
                <a:spcPts val="0"/>
              </a:spcBef>
              <a:spcAft>
                <a:spcPts val="0"/>
              </a:spcAft>
              <a:buSzPts val="1800"/>
              <a:buChar char="●"/>
            </a:pPr>
            <a:r>
              <a:rPr lang="en"/>
              <a:t>Private:</a:t>
            </a:r>
            <a:endParaRPr/>
          </a:p>
          <a:p>
            <a:pPr indent="-317500" lvl="1" marL="914400" rtl="0">
              <a:spcBef>
                <a:spcPts val="0"/>
              </a:spcBef>
              <a:spcAft>
                <a:spcPts val="0"/>
              </a:spcAft>
              <a:buSzPts val="1400"/>
              <a:buChar char="○"/>
            </a:pPr>
            <a:r>
              <a:rPr lang="en"/>
              <a:t>Number of disks</a:t>
            </a:r>
            <a:endParaRPr/>
          </a:p>
          <a:p>
            <a:pPr indent="-317500" lvl="1" marL="914400" rtl="0">
              <a:spcBef>
                <a:spcPts val="0"/>
              </a:spcBef>
              <a:spcAft>
                <a:spcPts val="0"/>
              </a:spcAft>
              <a:buSzPts val="1400"/>
              <a:buChar char="○"/>
            </a:pPr>
            <a:r>
              <a:rPr lang="en"/>
              <a:t>Number of moves</a:t>
            </a:r>
            <a:endParaRPr/>
          </a:p>
          <a:p>
            <a:pPr indent="0" lvl="0" marL="0">
              <a:spcBef>
                <a:spcPts val="1600"/>
              </a:spcBef>
              <a:spcAft>
                <a:spcPts val="1600"/>
              </a:spcAft>
              <a:buNone/>
            </a:pPr>
            <a:r>
              <a:t/>
            </a:r>
            <a:endParaRPr/>
          </a:p>
        </p:txBody>
      </p:sp>
      <p:sp>
        <p:nvSpPr>
          <p:cNvPr id="89" name="Shape 89"/>
          <p:cNvSpPr txBox="1"/>
          <p:nvPr/>
        </p:nvSpPr>
        <p:spPr>
          <a:xfrm>
            <a:off x="5648900" y="1831600"/>
            <a:ext cx="1986600" cy="1378500"/>
          </a:xfrm>
          <a:prstGeom prst="rect">
            <a:avLst/>
          </a:prstGeom>
          <a:noFill/>
          <a:ln>
            <a:noFill/>
          </a:ln>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&lt;stack&gt; </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&lt;string&gt;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&lt;vector&gt;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&lt;queue&gt;</a:t>
            </a:r>
            <a:endParaRPr>
              <a:solidFill>
                <a:srgbClr val="032F62"/>
              </a:solidFill>
              <a:highlight>
                <a:srgbClr val="FFFFFF"/>
              </a:highlight>
              <a:latin typeface="Verdana"/>
              <a:ea typeface="Verdana"/>
              <a:cs typeface="Verdana"/>
              <a:sym typeface="Verdana"/>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Towers.cpp</a:t>
            </a:r>
            <a:endParaRPr/>
          </a:p>
        </p:txBody>
      </p:sp>
      <p:sp>
        <p:nvSpPr>
          <p:cNvPr id="95" name="Shape 95"/>
          <p:cNvSpPr txBox="1"/>
          <p:nvPr>
            <p:ph idx="1" type="body"/>
          </p:nvPr>
        </p:nvSpPr>
        <p:spPr>
          <a:xfrm>
            <a:off x="311700" y="1152475"/>
            <a:ext cx="5657700" cy="3187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Solves towers of hanoi </a:t>
            </a:r>
            <a:endParaRPr/>
          </a:p>
          <a:p>
            <a:pPr indent="-342900" lvl="0" marL="457200" rtl="0">
              <a:spcBef>
                <a:spcPts val="0"/>
              </a:spcBef>
              <a:spcAft>
                <a:spcPts val="0"/>
              </a:spcAft>
              <a:buSzPts val="1800"/>
              <a:buChar char="●"/>
            </a:pPr>
            <a:r>
              <a:rPr lang="en"/>
              <a:t>Allows player to solve the towers of hanoi</a:t>
            </a:r>
            <a:endParaRPr/>
          </a:p>
          <a:p>
            <a:pPr indent="-342900" lvl="0" marL="457200" rtl="0">
              <a:spcBef>
                <a:spcPts val="0"/>
              </a:spcBef>
              <a:spcAft>
                <a:spcPts val="0"/>
              </a:spcAft>
              <a:buSzPts val="1800"/>
              <a:buChar char="●"/>
            </a:pPr>
            <a:r>
              <a:rPr lang="en"/>
              <a:t>Moves can be made by entering which location you would like to move a disk from</a:t>
            </a:r>
            <a:endParaRPr/>
          </a:p>
          <a:p>
            <a:pPr indent="-317500" lvl="1" marL="914400" rtl="0">
              <a:spcBef>
                <a:spcPts val="0"/>
              </a:spcBef>
              <a:spcAft>
                <a:spcPts val="0"/>
              </a:spcAft>
              <a:buSzPts val="1400"/>
              <a:buChar char="○"/>
            </a:pPr>
            <a:r>
              <a:rPr lang="en"/>
              <a:t>Then enter where you would like to move this disk</a:t>
            </a:r>
            <a:endParaRPr/>
          </a:p>
          <a:p>
            <a:pPr indent="-342900" lvl="0" marL="457200" rtl="0">
              <a:spcBef>
                <a:spcPts val="0"/>
              </a:spcBef>
              <a:spcAft>
                <a:spcPts val="0"/>
              </a:spcAft>
              <a:buSzPts val="1800"/>
              <a:buChar char="●"/>
            </a:pPr>
            <a:r>
              <a:rPr lang="en"/>
              <a:t>A</a:t>
            </a:r>
            <a:r>
              <a:rPr lang="en"/>
              <a:t>uto solve is available if the player </a:t>
            </a:r>
            <a:r>
              <a:rPr lang="en"/>
              <a:t>cannot figure out the solution</a:t>
            </a:r>
            <a:endParaRPr/>
          </a:p>
          <a:p>
            <a:pPr indent="-342900" lvl="0" marL="457200" rtl="0">
              <a:spcBef>
                <a:spcPts val="0"/>
              </a:spcBef>
              <a:spcAft>
                <a:spcPts val="0"/>
              </a:spcAft>
              <a:buSzPts val="1800"/>
              <a:buChar char="●"/>
            </a:pPr>
            <a:r>
              <a:rPr lang="en"/>
              <a:t>Uses login.cpp to update scores/games played</a:t>
            </a:r>
            <a:endParaRPr/>
          </a:p>
          <a:p>
            <a:pPr indent="-317500" lvl="1" marL="914400" rtl="0">
              <a:spcBef>
                <a:spcPts val="0"/>
              </a:spcBef>
              <a:spcAft>
                <a:spcPts val="0"/>
              </a:spcAft>
              <a:buSzPts val="1400"/>
              <a:buChar char="○"/>
            </a:pPr>
            <a:r>
              <a:rPr lang="en"/>
              <a:t>Must enter username and password to update your account scores</a:t>
            </a:r>
            <a:endParaRPr/>
          </a:p>
          <a:p>
            <a:pPr indent="-342900" lvl="0" marL="457200" rtl="0">
              <a:spcBef>
                <a:spcPts val="0"/>
              </a:spcBef>
              <a:spcAft>
                <a:spcPts val="0"/>
              </a:spcAft>
              <a:buSzPts val="1800"/>
              <a:buChar char="●"/>
            </a:pPr>
            <a:r>
              <a:rPr lang="en"/>
              <a:t>Also includes functions to show the disks moving</a:t>
            </a:r>
            <a:endParaRPr/>
          </a:p>
          <a:p>
            <a:pPr indent="-317500" lvl="1" marL="914400">
              <a:spcBef>
                <a:spcPts val="0"/>
              </a:spcBef>
              <a:spcAft>
                <a:spcPts val="0"/>
              </a:spcAft>
              <a:buSzPts val="1400"/>
              <a:buChar char="○"/>
            </a:pPr>
            <a:r>
              <a:rPr lang="en"/>
              <a:t>Allows game to be much more interactive and enjoyable</a:t>
            </a:r>
            <a:endParaRPr/>
          </a:p>
        </p:txBody>
      </p:sp>
      <p:sp>
        <p:nvSpPr>
          <p:cNvPr id="96" name="Shape 96"/>
          <p:cNvSpPr txBox="1"/>
          <p:nvPr/>
        </p:nvSpPr>
        <p:spPr>
          <a:xfrm>
            <a:off x="6278375" y="479400"/>
            <a:ext cx="2284500" cy="4136100"/>
          </a:xfrm>
          <a:prstGeom prst="rect">
            <a:avLst/>
          </a:prstGeom>
          <a:noFill/>
          <a:ln>
            <a:noFill/>
          </a:ln>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032F62"/>
                </a:solidFill>
                <a:highlight>
                  <a:srgbClr val="FFFFFF"/>
                </a:highlight>
                <a:latin typeface="Verdana"/>
                <a:ea typeface="Verdana"/>
                <a:cs typeface="Verdana"/>
                <a:sym typeface="Verdana"/>
              </a:rPr>
              <a:t>&lt;iostream&gt;</a:t>
            </a:r>
            <a:endParaRPr>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"Towers.h"</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"login.h"</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&lt;stack&gt;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&lt;queue&gt;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032F62"/>
                </a:solidFill>
                <a:highlight>
                  <a:srgbClr val="FFFFFF"/>
                </a:highlight>
                <a:latin typeface="Verdana"/>
                <a:ea typeface="Verdana"/>
                <a:cs typeface="Verdana"/>
                <a:sym typeface="Verdana"/>
              </a:rPr>
              <a:t>&lt;windows.h&gt;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&lt;unistd.h&gt;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&lt;conio.h&gt;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&lt;math.h&gt;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&lt;vector&gt;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&lt;ctime&gt;</a:t>
            </a:r>
            <a:r>
              <a:rPr lang="en">
                <a:solidFill>
                  <a:srgbClr val="24292E"/>
                </a:solidFill>
                <a:highlight>
                  <a:srgbClr val="FFFFFF"/>
                </a:highlight>
                <a:latin typeface="Verdana"/>
                <a:ea typeface="Verdana"/>
                <a:cs typeface="Verdana"/>
                <a:sym typeface="Verdana"/>
              </a:rPr>
              <a:t>   </a:t>
            </a:r>
            <a:endParaRPr>
              <a:solidFill>
                <a:srgbClr val="6A737D"/>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&lt;cstdlib&gt;</a:t>
            </a:r>
            <a:r>
              <a:rPr lang="en">
                <a:solidFill>
                  <a:srgbClr val="24292E"/>
                </a:solidFill>
                <a:highlight>
                  <a:srgbClr val="FFFFFF"/>
                </a:highlight>
                <a:latin typeface="Verdana"/>
                <a:ea typeface="Verdana"/>
                <a:cs typeface="Verdana"/>
                <a:sym typeface="Verdana"/>
              </a:rPr>
              <a:t>  </a:t>
            </a:r>
            <a:endParaRPr>
              <a:solidFill>
                <a:srgbClr val="24292E"/>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D73A49"/>
                </a:solidFill>
                <a:highlight>
                  <a:srgbClr val="FFFFFF"/>
                </a:highlight>
                <a:latin typeface="Verdana"/>
                <a:ea typeface="Verdana"/>
                <a:cs typeface="Verdana"/>
                <a:sym typeface="Verdana"/>
              </a:rPr>
              <a:t>using</a:t>
            </a:r>
            <a:r>
              <a:rPr lang="en">
                <a:solidFill>
                  <a:srgbClr val="24292E"/>
                </a:solidFill>
                <a:highlight>
                  <a:srgbClr val="FFFFFF"/>
                </a:highlight>
                <a:latin typeface="Verdana"/>
                <a:ea typeface="Verdana"/>
                <a:cs typeface="Verdana"/>
                <a:sym typeface="Verdana"/>
              </a:rPr>
              <a:t> </a:t>
            </a:r>
            <a:r>
              <a:rPr lang="en">
                <a:solidFill>
                  <a:srgbClr val="D73A49"/>
                </a:solidFill>
                <a:highlight>
                  <a:srgbClr val="FFFFFF"/>
                </a:highlight>
                <a:latin typeface="Verdana"/>
                <a:ea typeface="Verdana"/>
                <a:cs typeface="Verdana"/>
                <a:sym typeface="Verdana"/>
              </a:rPr>
              <a:t>namespace</a:t>
            </a:r>
            <a:r>
              <a:rPr lang="en">
                <a:solidFill>
                  <a:srgbClr val="24292E"/>
                </a:solidFill>
                <a:highlight>
                  <a:srgbClr val="FFFFFF"/>
                </a:highlight>
                <a:latin typeface="Verdana"/>
                <a:ea typeface="Verdana"/>
                <a:cs typeface="Verdana"/>
                <a:sym typeface="Verdana"/>
              </a:rPr>
              <a:t> </a:t>
            </a:r>
            <a:r>
              <a:rPr lang="en">
                <a:solidFill>
                  <a:srgbClr val="6F42C1"/>
                </a:solidFill>
                <a:highlight>
                  <a:srgbClr val="FFFFFF"/>
                </a:highlight>
                <a:latin typeface="Verdana"/>
                <a:ea typeface="Verdana"/>
                <a:cs typeface="Verdana"/>
                <a:sym typeface="Verdana"/>
              </a:rPr>
              <a:t>std</a:t>
            </a:r>
            <a:r>
              <a:rPr lang="en">
                <a:solidFill>
                  <a:srgbClr val="D73A49"/>
                </a:solidFill>
                <a:highlight>
                  <a:srgbClr val="FFFFFF"/>
                </a:highlight>
                <a:latin typeface="Verdana"/>
                <a:ea typeface="Verdana"/>
                <a:cs typeface="Verdana"/>
                <a:sym typeface="Verdan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Build Solution</a:t>
            </a:r>
            <a:endParaRPr/>
          </a:p>
          <a:p>
            <a:pPr indent="-317500" lvl="1" marL="914400" marR="0" rtl="0" algn="l">
              <a:lnSpc>
                <a:spcPct val="115000"/>
              </a:lnSpc>
              <a:spcBef>
                <a:spcPts val="0"/>
              </a:spcBef>
              <a:spcAft>
                <a:spcPts val="0"/>
              </a:spcAft>
              <a:buSzPts val="1400"/>
              <a:buChar char="○"/>
            </a:pPr>
            <a:r>
              <a:rPr lang="en"/>
              <a:t>Recursively moves and prints the pegs moving, like shown in the graphic on slide 2. </a:t>
            </a:r>
            <a:r>
              <a:rPr lang="en"/>
              <a:t>Initializes</a:t>
            </a:r>
            <a:r>
              <a:rPr lang="en"/>
              <a:t> array at 1.</a:t>
            </a:r>
            <a:endParaRPr/>
          </a:p>
          <a:p>
            <a:pPr indent="-342900" lvl="0" marL="457200" marR="0" rtl="0" algn="l">
              <a:lnSpc>
                <a:spcPct val="115000"/>
              </a:lnSpc>
              <a:spcBef>
                <a:spcPts val="0"/>
              </a:spcBef>
              <a:spcAft>
                <a:spcPts val="0"/>
              </a:spcAft>
              <a:buSzPts val="1800"/>
              <a:buChar char="●"/>
            </a:pPr>
            <a:r>
              <a:rPr lang="en"/>
              <a:t>Display</a:t>
            </a:r>
            <a:endParaRPr/>
          </a:p>
          <a:p>
            <a:pPr indent="-317500" lvl="1" marL="914400" marR="0" rtl="0" algn="l">
              <a:lnSpc>
                <a:spcPct val="115000"/>
              </a:lnSpc>
              <a:spcBef>
                <a:spcPts val="0"/>
              </a:spcBef>
              <a:spcAft>
                <a:spcPts val="0"/>
              </a:spcAft>
              <a:buSzPts val="1400"/>
              <a:buChar char="○"/>
            </a:pPr>
            <a:r>
              <a:rPr lang="en"/>
              <a:t>Recursive </a:t>
            </a:r>
            <a:endParaRPr/>
          </a:p>
          <a:p>
            <a:pPr indent="-317500" lvl="1" marL="914400" marR="0" rtl="0" algn="l">
              <a:lnSpc>
                <a:spcPct val="115000"/>
              </a:lnSpc>
              <a:spcBef>
                <a:spcPts val="0"/>
              </a:spcBef>
              <a:spcAft>
                <a:spcPts val="0"/>
              </a:spcAft>
              <a:buSzPts val="1400"/>
              <a:buChar char="○"/>
            </a:pPr>
            <a:r>
              <a:rPr lang="en"/>
              <a:t>Prints spaces and rod based off .top(). Then it pops then calls up display again. This time printing the next line. This process continues until each stack is empty. Then each of the recursive scopes pop, but before they pop they push back the values.</a:t>
            </a:r>
            <a:endParaRPr/>
          </a:p>
        </p:txBody>
      </p:sp>
      <p:sp>
        <p:nvSpPr>
          <p:cNvPr id="102" name="Shape 10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Important Functions Towers.cpp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login.h</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a:t>
            </a:r>
            <a:r>
              <a:rPr lang="en"/>
              <a:t>lass login</a:t>
            </a:r>
            <a:endParaRPr/>
          </a:p>
          <a:p>
            <a:pPr indent="-342900" lvl="0" marL="457200" rtl="0">
              <a:spcBef>
                <a:spcPts val="0"/>
              </a:spcBef>
              <a:spcAft>
                <a:spcPts val="0"/>
              </a:spcAft>
              <a:buSzPts val="1800"/>
              <a:buChar char="●"/>
            </a:pPr>
            <a:r>
              <a:rPr lang="en"/>
              <a:t>Public:</a:t>
            </a:r>
            <a:endParaRPr/>
          </a:p>
          <a:p>
            <a:pPr indent="-317500" lvl="1" marL="914400" marR="0" rtl="0" algn="l">
              <a:lnSpc>
                <a:spcPct val="115000"/>
              </a:lnSpc>
              <a:spcBef>
                <a:spcPts val="0"/>
              </a:spcBef>
              <a:spcAft>
                <a:spcPts val="0"/>
              </a:spcAft>
              <a:buClr>
                <a:schemeClr val="dk2"/>
              </a:buClr>
              <a:buSzPts val="1400"/>
              <a:buFont typeface="Arial"/>
              <a:buChar char="○"/>
            </a:pPr>
            <a:r>
              <a:rPr lang="en"/>
              <a:t>Functions</a:t>
            </a:r>
            <a:endParaRPr/>
          </a:p>
          <a:p>
            <a:pPr indent="-317500" lvl="1" marL="914400" marR="0" rtl="0" algn="l">
              <a:lnSpc>
                <a:spcPct val="115000"/>
              </a:lnSpc>
              <a:spcBef>
                <a:spcPts val="0"/>
              </a:spcBef>
              <a:spcAft>
                <a:spcPts val="0"/>
              </a:spcAft>
              <a:buSzPts val="1400"/>
              <a:buChar char="○"/>
            </a:pPr>
            <a:r>
              <a:rPr lang="en"/>
              <a:t>s</a:t>
            </a:r>
            <a:r>
              <a:rPr lang="en"/>
              <a:t>tring m_username</a:t>
            </a:r>
            <a:endParaRPr/>
          </a:p>
          <a:p>
            <a:pPr indent="-317500" lvl="1" marL="914400" marR="0" rtl="0" algn="l">
              <a:lnSpc>
                <a:spcPct val="115000"/>
              </a:lnSpc>
              <a:spcBef>
                <a:spcPts val="0"/>
              </a:spcBef>
              <a:spcAft>
                <a:spcPts val="0"/>
              </a:spcAft>
              <a:buSzPts val="1400"/>
              <a:buChar char="○"/>
            </a:pPr>
            <a:r>
              <a:rPr lang="en"/>
              <a:t>v</a:t>
            </a:r>
            <a:r>
              <a:rPr lang="en"/>
              <a:t>ector m_playerData</a:t>
            </a:r>
            <a:endParaRPr/>
          </a:p>
        </p:txBody>
      </p:sp>
      <p:sp>
        <p:nvSpPr>
          <p:cNvPr id="109" name="Shape 109"/>
          <p:cNvSpPr txBox="1"/>
          <p:nvPr/>
        </p:nvSpPr>
        <p:spPr>
          <a:xfrm>
            <a:off x="6225200" y="1152475"/>
            <a:ext cx="2042100" cy="899100"/>
          </a:xfrm>
          <a:prstGeom prst="rect">
            <a:avLst/>
          </a:prstGeom>
          <a:noFill/>
          <a:ln>
            <a:noFill/>
          </a:ln>
        </p:spPr>
        <p:txBody>
          <a:bodyPr anchorCtr="0" anchor="t" bIns="91425" lIns="91425" spcFirstLastPara="1" rIns="91425" wrap="square" tIns="91425">
            <a:noAutofit/>
          </a:bodyPr>
          <a:lstStyle/>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&lt;vector&gt;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&lt;string&gt;</a:t>
            </a:r>
            <a:endParaRPr>
              <a:solidFill>
                <a:srgbClr val="032F62"/>
              </a:solidFill>
              <a:highlight>
                <a:srgbClr val="FFFFFF"/>
              </a:highlight>
              <a:latin typeface="Verdana"/>
              <a:ea typeface="Verdana"/>
              <a:cs typeface="Verdana"/>
              <a:sym typeface="Verdana"/>
            </a:endParaRPr>
          </a:p>
          <a:p>
            <a:pPr indent="0" lvl="0" marL="0" rtl="0">
              <a:lnSpc>
                <a:spcPct val="142857"/>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"Towers.h"</a:t>
            </a:r>
            <a:endParaRPr>
              <a:solidFill>
                <a:srgbClr val="24292E"/>
              </a:solidFill>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login.cpp</a:t>
            </a:r>
            <a:endParaRPr/>
          </a:p>
        </p:txBody>
      </p:sp>
      <p:sp>
        <p:nvSpPr>
          <p:cNvPr id="115" name="Shape 115"/>
          <p:cNvSpPr txBox="1"/>
          <p:nvPr>
            <p:ph idx="1" type="body"/>
          </p:nvPr>
        </p:nvSpPr>
        <p:spPr>
          <a:xfrm>
            <a:off x="311700" y="1152475"/>
            <a:ext cx="64419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Gives options to </a:t>
            </a:r>
            <a:r>
              <a:rPr lang="en"/>
              <a:t>log in</a:t>
            </a:r>
            <a:r>
              <a:rPr lang="en"/>
              <a:t>, </a:t>
            </a:r>
            <a:r>
              <a:rPr lang="en"/>
              <a:t>sign up</a:t>
            </a:r>
            <a:r>
              <a:rPr lang="en"/>
              <a:t> or exit</a:t>
            </a:r>
            <a:endParaRPr/>
          </a:p>
          <a:p>
            <a:pPr indent="-342900" lvl="0" marL="457200" rtl="0">
              <a:spcBef>
                <a:spcPts val="0"/>
              </a:spcBef>
              <a:spcAft>
                <a:spcPts val="0"/>
              </a:spcAft>
              <a:buSzPts val="1800"/>
              <a:buChar char="●"/>
            </a:pPr>
            <a:r>
              <a:rPr lang="en"/>
              <a:t>When you play the game, you can enter your username and password</a:t>
            </a:r>
            <a:endParaRPr/>
          </a:p>
          <a:p>
            <a:pPr indent="-317500" lvl="1" marL="914400" rtl="0">
              <a:spcBef>
                <a:spcPts val="0"/>
              </a:spcBef>
              <a:spcAft>
                <a:spcPts val="0"/>
              </a:spcAft>
              <a:buSzPts val="1400"/>
              <a:buChar char="○"/>
            </a:pPr>
            <a:r>
              <a:rPr lang="en"/>
              <a:t>this will update </a:t>
            </a:r>
            <a:r>
              <a:rPr lang="en"/>
              <a:t>user.txt (number of games played and score)</a:t>
            </a:r>
            <a:endParaRPr/>
          </a:p>
          <a:p>
            <a:pPr indent="-342900" lvl="0" marL="457200" rtl="0">
              <a:spcBef>
                <a:spcPts val="0"/>
              </a:spcBef>
              <a:spcAft>
                <a:spcPts val="0"/>
              </a:spcAft>
              <a:buSzPts val="1800"/>
              <a:buChar char="●"/>
            </a:pPr>
            <a:r>
              <a:rPr lang="en"/>
              <a:t>When logging in, you must enter your username and password</a:t>
            </a:r>
            <a:endParaRPr/>
          </a:p>
          <a:p>
            <a:pPr indent="-317500" lvl="1" marL="914400" rtl="0">
              <a:spcBef>
                <a:spcPts val="0"/>
              </a:spcBef>
              <a:spcAft>
                <a:spcPts val="0"/>
              </a:spcAft>
              <a:buSzPts val="1400"/>
              <a:buChar char="○"/>
            </a:pPr>
            <a:r>
              <a:rPr lang="en"/>
              <a:t>Program will check whether or not your username and password are correct</a:t>
            </a:r>
            <a:endParaRPr/>
          </a:p>
          <a:p>
            <a:pPr indent="-342900" lvl="0" marL="457200" rtl="0">
              <a:spcBef>
                <a:spcPts val="0"/>
              </a:spcBef>
              <a:spcAft>
                <a:spcPts val="0"/>
              </a:spcAft>
              <a:buSzPts val="1800"/>
              <a:buChar char="●"/>
            </a:pPr>
            <a:r>
              <a:rPr lang="en"/>
              <a:t>If you choose to create a new account, the program will check the text file for the username you enter</a:t>
            </a:r>
            <a:endParaRPr/>
          </a:p>
          <a:p>
            <a:pPr indent="-317500" lvl="1" marL="914400">
              <a:spcBef>
                <a:spcPts val="0"/>
              </a:spcBef>
              <a:spcAft>
                <a:spcPts val="0"/>
              </a:spcAft>
              <a:buSzPts val="1400"/>
              <a:buChar char="○"/>
            </a:pPr>
            <a:r>
              <a:rPr lang="en"/>
              <a:t>If the username has already been taken, you will be asked to enter a new one</a:t>
            </a:r>
            <a:endParaRPr/>
          </a:p>
        </p:txBody>
      </p:sp>
      <p:sp>
        <p:nvSpPr>
          <p:cNvPr id="116" name="Shape 116"/>
          <p:cNvSpPr txBox="1"/>
          <p:nvPr/>
        </p:nvSpPr>
        <p:spPr>
          <a:xfrm>
            <a:off x="6519900" y="684225"/>
            <a:ext cx="2312400" cy="33156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&lt;iostream&gt;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&lt;vector&gt;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&lt;fstream&gt;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&lt;conio.h&gt;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&lt;string&gt;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&lt;stdlib.h&gt;</a:t>
            </a:r>
            <a:r>
              <a:rPr lang="en">
                <a:solidFill>
                  <a:srgbClr val="24292E"/>
                </a:solidFill>
                <a:highlight>
                  <a:srgbClr val="FFFFFF"/>
                </a:highlight>
                <a:latin typeface="Verdana"/>
                <a:ea typeface="Verdana"/>
                <a:cs typeface="Verdana"/>
                <a:sym typeface="Verdana"/>
              </a:rPr>
              <a:t>     </a:t>
            </a:r>
            <a:endParaRPr>
              <a:solidFill>
                <a:srgbClr val="6A737D"/>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&lt;sstream&gt;</a:t>
            </a:r>
            <a:r>
              <a:rPr lang="en">
                <a:solidFill>
                  <a:srgbClr val="24292E"/>
                </a:solidFill>
                <a:highlight>
                  <a:srgbClr val="FFFFFF"/>
                </a:highlight>
                <a:latin typeface="Verdana"/>
                <a:ea typeface="Verdana"/>
                <a:cs typeface="Verdana"/>
                <a:sym typeface="Verdana"/>
              </a:rPr>
              <a:t>   </a:t>
            </a:r>
            <a:endParaRPr>
              <a:solidFill>
                <a:srgbClr val="6A737D"/>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"login.h"</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032F62"/>
                </a:solidFill>
                <a:highlight>
                  <a:srgbClr val="FFFFFF"/>
                </a:highlight>
                <a:latin typeface="Verdana"/>
                <a:ea typeface="Verdana"/>
                <a:cs typeface="Verdana"/>
                <a:sym typeface="Verdana"/>
              </a:rPr>
              <a:t>&lt;windows.h&gt;</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rPr lang="en">
                <a:solidFill>
                  <a:srgbClr val="24292E"/>
                </a:solidFill>
                <a:highlight>
                  <a:srgbClr val="FFFFFF"/>
                </a:highlight>
                <a:latin typeface="Verdana"/>
                <a:ea typeface="Verdana"/>
                <a:cs typeface="Verdana"/>
                <a:sym typeface="Verdana"/>
              </a:rPr>
              <a:t>#</a:t>
            </a:r>
            <a:r>
              <a:rPr lang="en">
                <a:solidFill>
                  <a:srgbClr val="D73A49"/>
                </a:solidFill>
                <a:highlight>
                  <a:srgbClr val="FFFFFF"/>
                </a:highlight>
                <a:latin typeface="Verdana"/>
                <a:ea typeface="Verdana"/>
                <a:cs typeface="Verdana"/>
                <a:sym typeface="Verdana"/>
              </a:rPr>
              <a:t>include</a:t>
            </a:r>
            <a:r>
              <a:rPr lang="en">
                <a:solidFill>
                  <a:srgbClr val="24292E"/>
                </a:solidFill>
                <a:highlight>
                  <a:srgbClr val="FFFFFF"/>
                </a:highlight>
                <a:latin typeface="Verdana"/>
                <a:ea typeface="Verdana"/>
                <a:cs typeface="Verdana"/>
                <a:sym typeface="Verdana"/>
              </a:rPr>
              <a:t> </a:t>
            </a:r>
            <a:r>
              <a:rPr lang="en">
                <a:solidFill>
                  <a:srgbClr val="032F62"/>
                </a:solidFill>
                <a:highlight>
                  <a:srgbClr val="FFFFFF"/>
                </a:highlight>
                <a:latin typeface="Verdana"/>
                <a:ea typeface="Verdana"/>
                <a:cs typeface="Verdana"/>
                <a:sym typeface="Verdana"/>
              </a:rPr>
              <a:t>"Towers.h"</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t/>
            </a:r>
            <a:endParaRPr>
              <a:solidFill>
                <a:srgbClr val="032F62"/>
              </a:solidFill>
              <a:highlight>
                <a:srgbClr val="FFFFFF"/>
              </a:highlight>
              <a:latin typeface="Verdana"/>
              <a:ea typeface="Verdana"/>
              <a:cs typeface="Verdana"/>
              <a:sym typeface="Verdana"/>
            </a:endParaRPr>
          </a:p>
          <a:p>
            <a:pPr indent="0" lvl="0" marL="0" rtl="0">
              <a:lnSpc>
                <a:spcPct val="150000"/>
              </a:lnSpc>
              <a:spcBef>
                <a:spcPts val="0"/>
              </a:spcBef>
              <a:spcAft>
                <a:spcPts val="0"/>
              </a:spcAft>
              <a:buNone/>
            </a:pPr>
            <a:r>
              <a:t/>
            </a:r>
            <a:endParaRPr>
              <a:solidFill>
                <a:srgbClr val="032F62"/>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