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61" r:id="rId2"/>
    <p:sldId id="265" r:id="rId3"/>
    <p:sldId id="268" r:id="rId4"/>
    <p:sldId id="263" r:id="rId5"/>
    <p:sldId id="272" r:id="rId6"/>
    <p:sldId id="275" r:id="rId7"/>
    <p:sldId id="282" r:id="rId8"/>
    <p:sldId id="333" r:id="rId9"/>
    <p:sldId id="309" r:id="rId10"/>
    <p:sldId id="337" r:id="rId11"/>
    <p:sldId id="273" r:id="rId12"/>
    <p:sldId id="288" r:id="rId13"/>
    <p:sldId id="287" r:id="rId14"/>
    <p:sldId id="289" r:id="rId15"/>
    <p:sldId id="290" r:id="rId16"/>
    <p:sldId id="291" r:id="rId17"/>
    <p:sldId id="292" r:id="rId18"/>
    <p:sldId id="310" r:id="rId19"/>
    <p:sldId id="311" r:id="rId20"/>
    <p:sldId id="314" r:id="rId21"/>
    <p:sldId id="312" r:id="rId22"/>
    <p:sldId id="313" r:id="rId23"/>
    <p:sldId id="293" r:id="rId24"/>
    <p:sldId id="315" r:id="rId25"/>
    <p:sldId id="318" r:id="rId26"/>
    <p:sldId id="320" r:id="rId27"/>
    <p:sldId id="306" r:id="rId28"/>
    <p:sldId id="329" r:id="rId29"/>
    <p:sldId id="327" r:id="rId30"/>
    <p:sldId id="324" r:id="rId31"/>
    <p:sldId id="294" r:id="rId32"/>
    <p:sldId id="295" r:id="rId33"/>
    <p:sldId id="296" r:id="rId34"/>
    <p:sldId id="298" r:id="rId35"/>
    <p:sldId id="270" r:id="rId36"/>
    <p:sldId id="299" r:id="rId37"/>
    <p:sldId id="319" r:id="rId38"/>
    <p:sldId id="300" r:id="rId39"/>
    <p:sldId id="321" r:id="rId40"/>
    <p:sldId id="322" r:id="rId41"/>
    <p:sldId id="323" r:id="rId42"/>
    <p:sldId id="325" r:id="rId43"/>
    <p:sldId id="326" r:id="rId44"/>
    <p:sldId id="304" r:id="rId45"/>
    <p:sldId id="334" r:id="rId46"/>
    <p:sldId id="335" r:id="rId47"/>
    <p:sldId id="336" r:id="rId48"/>
    <p:sldId id="330" r:id="rId49"/>
    <p:sldId id="332" r:id="rId50"/>
    <p:sldId id="331" r:id="rId51"/>
    <p:sldId id="343" r:id="rId52"/>
    <p:sldId id="339" r:id="rId53"/>
    <p:sldId id="340" r:id="rId54"/>
    <p:sldId id="338" r:id="rId55"/>
    <p:sldId id="341" r:id="rId56"/>
    <p:sldId id="344" r:id="rId57"/>
    <p:sldId id="345" r:id="rId58"/>
    <p:sldId id="342" r:id="rId59"/>
    <p:sldId id="266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8BB4834-996F-54A7-6FA0-07C81D863148}" name="정 새하" initials="정새" userId="925f78e8a2f315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0"/>
    <a:srgbClr val="F9E0C7"/>
    <a:srgbClr val="F9B298"/>
    <a:srgbClr val="F6F4EE"/>
    <a:srgbClr val="F8F6F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20" autoAdjust="0"/>
    <p:restoredTop sz="97323" autoAdjust="0"/>
  </p:normalViewPr>
  <p:slideViewPr>
    <p:cSldViewPr snapToGrid="0" showGuides="1">
      <p:cViewPr varScale="1">
        <p:scale>
          <a:sx n="155" d="100"/>
          <a:sy n="155" d="100"/>
        </p:scale>
        <p:origin x="56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8/10/relationships/authors" Target="author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61667-0E6D-43B8-8690-D1363EDDB486}" type="datetimeFigureOut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CF923-8186-4B79-8288-383474F780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7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삼삼오오팀에서 발표를 맡은 </a:t>
            </a:r>
            <a:r>
              <a:rPr lang="ko-KR" altLang="en-US" dirty="0" err="1"/>
              <a:t>정새하입니다</a:t>
            </a:r>
            <a:r>
              <a:rPr lang="en-US" altLang="ko-KR" dirty="0"/>
              <a:t>. </a:t>
            </a:r>
            <a:r>
              <a:rPr lang="ko-KR" altLang="en-US" dirty="0"/>
              <a:t> 발표 시작하겠습니다</a:t>
            </a:r>
            <a:endParaRPr lang="en-US" altLang="ko-KR" dirty="0"/>
          </a:p>
          <a:p>
            <a:r>
              <a:rPr lang="ko-KR" altLang="en-US" dirty="0" err="1"/>
              <a:t>저희팀은</a:t>
            </a:r>
            <a:r>
              <a:rPr lang="ko-KR" altLang="en-US" dirty="0"/>
              <a:t> 자연어 처리 모델을 이용한 법조문 조회 프로그램 구현프로젝트를 진행했습니다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82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</a:t>
            </a:r>
            <a:r>
              <a:rPr lang="ko-KR" altLang="en-US" dirty="0" err="1"/>
              <a:t>깃허브를</a:t>
            </a:r>
            <a:r>
              <a:rPr lang="ko-KR" altLang="en-US" dirty="0"/>
              <a:t> 이용해 진행했고 생성한 </a:t>
            </a:r>
            <a:r>
              <a:rPr lang="ko-KR" altLang="en-US" dirty="0" err="1"/>
              <a:t>레포지토리</a:t>
            </a:r>
            <a:r>
              <a:rPr lang="ko-KR" altLang="en-US" dirty="0"/>
              <a:t> 정보는 보시는 것과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413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데이터 수집 및 모델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형태소 분석기 선정입니다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r>
              <a:rPr lang="ko-KR" altLang="en-US" dirty="0"/>
              <a:t> 순서는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r>
              <a:rPr lang="en-US" altLang="ko-KR" dirty="0"/>
              <a:t>….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63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 팀은 국가 법령 정보 </a:t>
            </a:r>
            <a:r>
              <a:rPr lang="en-US" altLang="ko-KR" dirty="0"/>
              <a:t>API</a:t>
            </a:r>
            <a:r>
              <a:rPr lang="ko-KR" altLang="en-US" dirty="0"/>
              <a:t>를 이용해서 데이터를 수집했는데요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API</a:t>
            </a:r>
            <a:r>
              <a:rPr lang="ko-KR" altLang="en-US" dirty="0"/>
              <a:t>에서 </a:t>
            </a: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r>
              <a:rPr lang="ko-KR" altLang="en-US" dirty="0"/>
              <a:t>두 형태로 데이터를 제공하고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470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중 </a:t>
            </a:r>
            <a:r>
              <a:rPr lang="ko-KR" altLang="en-US" dirty="0" err="1"/>
              <a:t>저희팀은</a:t>
            </a:r>
            <a:r>
              <a:rPr lang="ko-KR" altLang="en-US" dirty="0"/>
              <a:t> </a:t>
            </a:r>
            <a:r>
              <a:rPr lang="en-US" altLang="ko-KR" dirty="0"/>
              <a:t>XML </a:t>
            </a:r>
            <a:r>
              <a:rPr lang="ko-KR" altLang="en-US" dirty="0"/>
              <a:t>파싱으로 진행했습니다</a:t>
            </a:r>
            <a:r>
              <a:rPr lang="en-US" altLang="ko-KR" dirty="0"/>
              <a:t>. </a:t>
            </a:r>
            <a:r>
              <a:rPr lang="ko-KR" altLang="en-US" dirty="0"/>
              <a:t>태그가 명확해서 가져오고자 하는 데이터를 추출하는데 좀 더 용이했기 때문입니다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680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파일을 크롤링해 </a:t>
            </a:r>
            <a:r>
              <a:rPr lang="ko-KR" altLang="en-US" dirty="0" err="1"/>
              <a:t>파싱하는</a:t>
            </a:r>
            <a:r>
              <a:rPr lang="ko-KR" altLang="en-US" dirty="0"/>
              <a:t> 코드를 작성해서 진행했습니다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왼쪽의 부분은 중요한 부분이라고 부를 수 있는 부분인데요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조문 내용에 항</a:t>
            </a:r>
            <a:r>
              <a:rPr lang="en-US" altLang="ko-KR" dirty="0"/>
              <a:t>, </a:t>
            </a:r>
            <a:r>
              <a:rPr lang="ko-KR" altLang="en-US" dirty="0"/>
              <a:t>호</a:t>
            </a:r>
            <a:r>
              <a:rPr lang="en-US" altLang="ko-KR" dirty="0"/>
              <a:t>, </a:t>
            </a:r>
            <a:r>
              <a:rPr lang="ko-KR" altLang="en-US" dirty="0"/>
              <a:t>목이라는 목록을 나타내는 데이터가 따로 있습니다</a:t>
            </a:r>
            <a:r>
              <a:rPr lang="en-US" altLang="ko-KR" dirty="0"/>
              <a:t>. </a:t>
            </a:r>
            <a:r>
              <a:rPr lang="ko-KR" altLang="en-US" dirty="0"/>
              <a:t>이 부분이 </a:t>
            </a:r>
            <a:r>
              <a:rPr lang="ko-KR" altLang="en-US" dirty="0" err="1"/>
              <a:t>있을때도</a:t>
            </a:r>
            <a:r>
              <a:rPr lang="ko-KR" altLang="en-US" dirty="0"/>
              <a:t> 있고 </a:t>
            </a:r>
            <a:r>
              <a:rPr lang="ko-KR" altLang="en-US" dirty="0" err="1"/>
              <a:t>없을때도</a:t>
            </a:r>
            <a:r>
              <a:rPr lang="ko-KR" altLang="en-US" dirty="0"/>
              <a:t> 있어서 조문의 모든 내용을 빠짐없이 가져오는 데에 가장 핵심적인 부분이라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파싱 결과를 </a:t>
            </a:r>
            <a:r>
              <a:rPr lang="en-US" altLang="ko-KR" dirty="0"/>
              <a:t>CSV</a:t>
            </a:r>
            <a:r>
              <a:rPr lang="ko-KR" altLang="en-US" dirty="0"/>
              <a:t>로 저장을 해서 총 </a:t>
            </a:r>
            <a:r>
              <a:rPr lang="en-US" altLang="ko-KR" dirty="0"/>
              <a:t>145279</a:t>
            </a:r>
            <a:r>
              <a:rPr lang="ko-KR" altLang="en-US" dirty="0"/>
              <a:t>개의 조문 데이터를 얻을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81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부분입니다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정규 표현식을 이용해 기호를 제거하였는데요</a:t>
            </a:r>
            <a:r>
              <a:rPr lang="en-US" altLang="ko-KR" dirty="0"/>
              <a:t>. </a:t>
            </a:r>
            <a:r>
              <a:rPr lang="ko-KR" altLang="en-US" dirty="0"/>
              <a:t>되도록 조문 내용에 영향이 덜 갈 수 있도록 하되 텍스트만 남길 수 있도록 진행했습니다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270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결과 입니다</a:t>
            </a:r>
            <a:r>
              <a:rPr lang="en-US" altLang="ko-KR" dirty="0"/>
              <a:t>. </a:t>
            </a:r>
            <a:r>
              <a:rPr lang="ko-KR" altLang="en-US" dirty="0"/>
              <a:t>기호 제거 전과 기호 제거 후에 어떻게 바뀌었는지 확인하 실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932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후보 모델 선정입니다</a:t>
            </a:r>
            <a:r>
              <a:rPr lang="en-US" altLang="ko-KR" dirty="0"/>
              <a:t>. </a:t>
            </a:r>
            <a:r>
              <a:rPr lang="ko-KR" altLang="en-US" dirty="0"/>
              <a:t>저희 팀은 단어인식</a:t>
            </a:r>
            <a:r>
              <a:rPr lang="en-US" altLang="ko-KR" dirty="0"/>
              <a:t>, </a:t>
            </a:r>
            <a:r>
              <a:rPr lang="ko-KR" altLang="en-US" dirty="0"/>
              <a:t>문장인식을 </a:t>
            </a:r>
            <a:r>
              <a:rPr lang="ko-KR" altLang="en-US" dirty="0" err="1"/>
              <a:t>나워서</a:t>
            </a:r>
            <a:r>
              <a:rPr lang="ko-KR" altLang="en-US" dirty="0"/>
              <a:t> 각 </a:t>
            </a:r>
            <a:r>
              <a:rPr lang="en-US" altLang="ko-KR" dirty="0"/>
              <a:t>2</a:t>
            </a:r>
            <a:r>
              <a:rPr lang="ko-KR" altLang="en-US" dirty="0"/>
              <a:t>개의 모델을 후보로 선정해서 진행했습니다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단언 인식으로는 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문장 인식으로는 </a:t>
            </a:r>
            <a:r>
              <a:rPr lang="en-US" altLang="ko-KR" dirty="0"/>
              <a:t>…</a:t>
            </a:r>
            <a:r>
              <a:rPr lang="ko-KR" altLang="en-US" dirty="0"/>
              <a:t>선정해서 진행했습니다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565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단어인식 모델의 성능 테스트입니다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Word2vec</a:t>
            </a:r>
            <a:r>
              <a:rPr lang="ko-KR" altLang="en-US" dirty="0"/>
              <a:t>를 테스트 해보았는데요</a:t>
            </a:r>
            <a:r>
              <a:rPr lang="en-US" altLang="ko-KR" dirty="0"/>
              <a:t>. ….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61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요약본 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~3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 동안 진행했고 </a:t>
            </a:r>
            <a:endParaRPr lang="en-US" altLang="ko-KR" dirty="0"/>
          </a:p>
          <a:p>
            <a:r>
              <a:rPr lang="ko-KR" altLang="en-US" dirty="0" err="1"/>
              <a:t>김찬희</a:t>
            </a:r>
            <a:r>
              <a:rPr lang="ko-KR" altLang="en-US" dirty="0"/>
              <a:t> 팀원을 팀장으로 해</a:t>
            </a:r>
            <a:r>
              <a:rPr lang="en-US" altLang="ko-KR" dirty="0"/>
              <a:t>, </a:t>
            </a:r>
            <a:r>
              <a:rPr lang="ko-KR" altLang="en-US" dirty="0"/>
              <a:t>박유정</a:t>
            </a:r>
            <a:r>
              <a:rPr lang="en-US" altLang="ko-KR" dirty="0"/>
              <a:t>, </a:t>
            </a:r>
            <a:r>
              <a:rPr lang="ko-KR" altLang="en-US" dirty="0"/>
              <a:t>정새하 </a:t>
            </a:r>
            <a:r>
              <a:rPr lang="ko-KR" altLang="en-US" dirty="0" err="1"/>
              <a:t>정한슬</a:t>
            </a:r>
            <a:r>
              <a:rPr lang="ko-KR" altLang="en-US" dirty="0"/>
              <a:t> 팀원이 참여했습니다</a:t>
            </a:r>
            <a:r>
              <a:rPr lang="en-US" altLang="ko-KR" dirty="0"/>
              <a:t>. </a:t>
            </a:r>
            <a:r>
              <a:rPr lang="ko-KR" altLang="en-US" dirty="0"/>
              <a:t>대략적인 일정은 보시는 것과 같습니다</a:t>
            </a:r>
            <a:r>
              <a:rPr lang="en-US" altLang="ko-KR" dirty="0"/>
              <a:t>. </a:t>
            </a:r>
            <a:r>
              <a:rPr lang="ko-KR" altLang="en-US" dirty="0"/>
              <a:t>데이터 셋은 법조문 </a:t>
            </a:r>
            <a:r>
              <a:rPr lang="en-US" altLang="ko-KR" dirty="0"/>
              <a:t>145,279</a:t>
            </a:r>
            <a:r>
              <a:rPr lang="ko-KR" altLang="en-US" dirty="0"/>
              <a:t>개를 이용했고 </a:t>
            </a:r>
            <a:endParaRPr lang="en-US" altLang="ko-KR" dirty="0"/>
          </a:p>
          <a:p>
            <a:r>
              <a:rPr lang="ko-KR" altLang="en-US" dirty="0"/>
              <a:t>간단한 스킬 비율그래프 입니다</a:t>
            </a:r>
            <a:r>
              <a:rPr lang="en-US" altLang="ko-KR" dirty="0"/>
              <a:t>. </a:t>
            </a:r>
            <a:r>
              <a:rPr lang="ko-KR" altLang="en-US" dirty="0"/>
              <a:t>자세한 부분은 뒤에서 설명 드리겠습니다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054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 모델 선정으로는 </a:t>
            </a:r>
            <a:r>
              <a:rPr lang="en-US" altLang="ko-KR" dirty="0"/>
              <a:t>TF-IDF</a:t>
            </a:r>
            <a:r>
              <a:rPr lang="ko-KR" altLang="en-US" dirty="0"/>
              <a:t>와 </a:t>
            </a:r>
            <a:r>
              <a:rPr lang="en-US" altLang="ko-KR" dirty="0"/>
              <a:t>SBERT</a:t>
            </a:r>
            <a:r>
              <a:rPr lang="ko-KR" altLang="en-US" dirty="0"/>
              <a:t>의 함께 사용하여 진행하는 것으로 결정했습니다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이유로는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865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SBERT</a:t>
            </a:r>
            <a:r>
              <a:rPr lang="ko-KR" altLang="en-US" dirty="0"/>
              <a:t>를 이용하면서 사용하는 모델에 따른 다른 성능을 보인다는 것을 알고 모델 성능테스트를 진행했습니다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139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형태소 분석기 비교 및 선정입니다</a:t>
            </a:r>
            <a:r>
              <a:rPr lang="en-US" altLang="ko-KR" dirty="0"/>
              <a:t>. </a:t>
            </a:r>
            <a:r>
              <a:rPr lang="ko-KR" altLang="en-US" dirty="0"/>
              <a:t>문장을 토크나이징을 </a:t>
            </a:r>
            <a:r>
              <a:rPr lang="ko-KR" altLang="en-US" dirty="0" err="1"/>
              <a:t>하는데에</a:t>
            </a:r>
            <a:r>
              <a:rPr lang="ko-KR" altLang="en-US" dirty="0"/>
              <a:t> 적합한 형태소 분석기를 선정하는 것이었는데요 </a:t>
            </a:r>
            <a:endParaRPr lang="en-US" altLang="ko-KR" dirty="0"/>
          </a:p>
          <a:p>
            <a:r>
              <a:rPr lang="ko-KR" altLang="en-US" dirty="0"/>
              <a:t>먼저 속도를 비교해보았습니다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392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속도가 가장 빠른 순으로 성능비교를 진행해보았습니다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76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240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 모델 구축 및 </a:t>
            </a:r>
            <a:r>
              <a:rPr lang="ko-KR" altLang="en-US" dirty="0" err="1"/>
              <a:t>학습니다</a:t>
            </a:r>
            <a:r>
              <a:rPr lang="en-US" altLang="ko-KR" dirty="0"/>
              <a:t>.  </a:t>
            </a:r>
            <a:r>
              <a:rPr lang="ko-KR" altLang="en-US" dirty="0"/>
              <a:t>순서는</a:t>
            </a:r>
            <a:r>
              <a:rPr lang="en-US" altLang="ko-KR" dirty="0"/>
              <a:t>..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911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 구축에 쓰인 라이브러리는 토크나이징에 필요한 </a:t>
            </a:r>
            <a:r>
              <a:rPr lang="en-US" altLang="ko-KR" dirty="0" err="1"/>
              <a:t>oKT</a:t>
            </a:r>
            <a:r>
              <a:rPr lang="en-US" altLang="ko-KR" dirty="0"/>
              <a:t> </a:t>
            </a:r>
            <a:r>
              <a:rPr lang="ko-KR" altLang="en-US" dirty="0" err="1"/>
              <a:t>사이킷</a:t>
            </a:r>
            <a:r>
              <a:rPr lang="ko-KR" altLang="en-US" dirty="0"/>
              <a:t> </a:t>
            </a:r>
            <a:r>
              <a:rPr lang="ko-KR" altLang="en-US" dirty="0" err="1"/>
              <a:t>런의</a:t>
            </a:r>
            <a:r>
              <a:rPr lang="ko-KR" altLang="en-US" dirty="0"/>
              <a:t> </a:t>
            </a:r>
            <a:r>
              <a:rPr lang="en-US" altLang="ko-KR" dirty="0"/>
              <a:t>TF-IDF, SBERT</a:t>
            </a:r>
            <a:r>
              <a:rPr lang="ko-KR" altLang="en-US" dirty="0"/>
              <a:t>를 이용하기 위한 </a:t>
            </a:r>
            <a:r>
              <a:rPr lang="en-US" altLang="ko-KR" dirty="0" err="1"/>
              <a:t>SEntenceTrasfomer</a:t>
            </a:r>
            <a:r>
              <a:rPr lang="en-US" altLang="ko-KR" dirty="0"/>
              <a:t> </a:t>
            </a:r>
            <a:r>
              <a:rPr lang="ko-KR" altLang="en-US" dirty="0" err="1"/>
              <a:t>그외</a:t>
            </a:r>
            <a:r>
              <a:rPr lang="ko-KR" altLang="en-US" dirty="0"/>
              <a:t> </a:t>
            </a:r>
            <a:r>
              <a:rPr lang="en-US" altLang="ko-KR" dirty="0"/>
              <a:t>pandas,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 err="1"/>
              <a:t>json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로드는 전처리한 파일을 사전에 </a:t>
            </a:r>
            <a:r>
              <a:rPr lang="en-US" altLang="ko-KR" dirty="0"/>
              <a:t>JSON</a:t>
            </a:r>
            <a:r>
              <a:rPr lang="ko-KR" altLang="en-US" dirty="0"/>
              <a:t>으로 저장한 것을 불러옵니다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283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OKT</a:t>
            </a:r>
            <a:r>
              <a:rPr lang="ko-KR" altLang="en-US" dirty="0"/>
              <a:t>를 이용해서 토크나이징을 진행</a:t>
            </a:r>
            <a:r>
              <a:rPr lang="en-US" altLang="ko-KR" dirty="0"/>
              <a:t>.  </a:t>
            </a:r>
            <a:r>
              <a:rPr lang="ko-KR" altLang="en-US" dirty="0"/>
              <a:t>토크나이징에 시간이 </a:t>
            </a:r>
            <a:r>
              <a:rPr lang="en-US" altLang="ko-KR" dirty="0"/>
              <a:t>3,4</a:t>
            </a:r>
            <a:r>
              <a:rPr lang="ko-KR" altLang="en-US" dirty="0"/>
              <a:t>시간 정도 걸리기에 테스트를 </a:t>
            </a:r>
            <a:r>
              <a:rPr lang="ko-KR" altLang="en-US" dirty="0" err="1"/>
              <a:t>할때마다</a:t>
            </a:r>
            <a:r>
              <a:rPr lang="ko-KR" altLang="en-US" dirty="0"/>
              <a:t> 시간이 걸려서 모델을 저장함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827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단어 학습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273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Transform</a:t>
            </a:r>
            <a:r>
              <a:rPr lang="ko-KR" altLang="en-US" sz="1200" dirty="0"/>
              <a:t>을 진행을 했는데 이부분도 시간이 많이 걸려서 </a:t>
            </a:r>
            <a:r>
              <a:rPr lang="en-US" altLang="ko-KR" sz="1200" dirty="0"/>
              <a:t> </a:t>
            </a:r>
            <a:r>
              <a:rPr lang="ko-KR" altLang="en-US" sz="1200" dirty="0"/>
              <a:t>이 부분도 저장 후에 저장한 모델을 불러와서  </a:t>
            </a:r>
            <a:r>
              <a:rPr lang="en-US" altLang="ko-KR" sz="1200" dirty="0" err="1"/>
              <a:t>Festure</a:t>
            </a:r>
            <a:r>
              <a:rPr lang="ko-KR" altLang="en-US" sz="1200" dirty="0"/>
              <a:t>을 추출했습니다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919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입니다 </a:t>
            </a:r>
            <a:endParaRPr lang="en-US" altLang="ko-KR" dirty="0"/>
          </a:p>
          <a:p>
            <a:r>
              <a:rPr lang="ko-KR" altLang="en-US" dirty="0"/>
              <a:t>첫번째는 프로젝트 개요</a:t>
            </a:r>
            <a:r>
              <a:rPr lang="en-US" altLang="ko-KR" dirty="0"/>
              <a:t>….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1598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 발표는 여기서 마치고 </a:t>
            </a:r>
            <a:r>
              <a:rPr lang="ko-KR" altLang="en-US" dirty="0" err="1"/>
              <a:t>정한슬</a:t>
            </a:r>
            <a:r>
              <a:rPr lang="ko-KR" altLang="en-US" dirty="0"/>
              <a:t> 팀원이 프로그램 시현을 마지막으로 삼삼오오팀 발표를 마무리 하도록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390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개요에서는 다음 순서와 같이 진행하겠습니다 </a:t>
            </a:r>
            <a:endParaRPr lang="en-US" altLang="ko-KR" dirty="0"/>
          </a:p>
          <a:p>
            <a:r>
              <a:rPr lang="ko-KR" altLang="en-US" dirty="0"/>
              <a:t>문제 정의 및 목적</a:t>
            </a:r>
            <a:r>
              <a:rPr lang="en-US" altLang="ko-KR" dirty="0"/>
              <a:t>, </a:t>
            </a:r>
            <a:r>
              <a:rPr lang="ko-KR" altLang="en-US" dirty="0"/>
              <a:t>사용 툴 및 기술 </a:t>
            </a:r>
            <a:r>
              <a:rPr lang="en-US" altLang="ko-KR" dirty="0"/>
              <a:t>…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98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정의 및 목적입니다</a:t>
            </a:r>
            <a:r>
              <a:rPr lang="en-US" altLang="ko-KR" dirty="0"/>
              <a:t>. 2025</a:t>
            </a:r>
            <a:r>
              <a:rPr lang="ko-KR" altLang="en-US" dirty="0"/>
              <a:t>년부터 기업이 의무적으로 </a:t>
            </a:r>
            <a:r>
              <a:rPr lang="ko-KR" altLang="en-US" dirty="0" err="1"/>
              <a:t>공시해야하는</a:t>
            </a:r>
            <a:r>
              <a:rPr lang="ko-KR" altLang="en-US" dirty="0"/>
              <a:t> 평가 지표인 </a:t>
            </a:r>
            <a:r>
              <a:rPr lang="en-US" altLang="ko-KR" dirty="0"/>
              <a:t>ESG.  </a:t>
            </a:r>
            <a:r>
              <a:rPr lang="ko-KR" altLang="en-US" dirty="0"/>
              <a:t>기업은 이 </a:t>
            </a:r>
            <a:r>
              <a:rPr lang="en-US" altLang="ko-KR" dirty="0"/>
              <a:t>ESG</a:t>
            </a:r>
            <a:r>
              <a:rPr lang="ko-KR" altLang="en-US" dirty="0"/>
              <a:t>점수를 높여야 한다는 과제를 떠안게 되었습니다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ESG </a:t>
            </a:r>
            <a:r>
              <a:rPr lang="ko-KR" altLang="en-US" dirty="0"/>
              <a:t>점수를 높이는데 필요한 지적사항 및 관련 근거 판별에 필요한 법을 제시해 감사인력 및 소요시간을 </a:t>
            </a:r>
            <a:r>
              <a:rPr lang="ko-KR" altLang="en-US" dirty="0" err="1"/>
              <a:t>줄이는데에</a:t>
            </a:r>
            <a:r>
              <a:rPr lang="ko-KR" altLang="en-US" dirty="0"/>
              <a:t> 목적을 두고 프로젝트를 진행했습니다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399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 툴 및 기술입니다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IDE </a:t>
            </a:r>
            <a:r>
              <a:rPr lang="ko-KR" altLang="en-US" dirty="0"/>
              <a:t>는 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r>
              <a:rPr lang="ko-KR" altLang="en-US" dirty="0"/>
              <a:t>왼쪽에는 프로젝트 전체에서 기술 비율을 </a:t>
            </a:r>
            <a:r>
              <a:rPr lang="ko-KR" altLang="en-US" dirty="0" err="1"/>
              <a:t>나타내봤습니다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28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분담입니다</a:t>
            </a:r>
            <a:r>
              <a:rPr lang="en-US" altLang="ko-KR" dirty="0"/>
              <a:t>. </a:t>
            </a:r>
            <a:r>
              <a:rPr lang="ko-KR" altLang="en-US" dirty="0"/>
              <a:t>팀원 전체가 데이터 수집 및 전처리를 맡아서 진행했고 </a:t>
            </a:r>
            <a:endParaRPr lang="en-US" altLang="ko-KR" dirty="0"/>
          </a:p>
          <a:p>
            <a:r>
              <a:rPr lang="ko-KR" altLang="en-US" dirty="0"/>
              <a:t>팀장인 </a:t>
            </a:r>
            <a:r>
              <a:rPr lang="ko-KR" altLang="en-US" dirty="0" err="1"/>
              <a:t>김찬희</a:t>
            </a:r>
            <a:r>
              <a:rPr lang="ko-KR" altLang="en-US" dirty="0"/>
              <a:t> 팀원은 </a:t>
            </a:r>
            <a:r>
              <a:rPr lang="ko-KR" altLang="en-US" dirty="0" err="1"/>
              <a:t>그외</a:t>
            </a:r>
            <a:r>
              <a:rPr lang="ko-KR" altLang="en-US" dirty="0"/>
              <a:t> </a:t>
            </a:r>
            <a:r>
              <a:rPr lang="en-US" altLang="ko-KR" dirty="0"/>
              <a:t>SBERT </a:t>
            </a:r>
            <a:r>
              <a:rPr lang="ko-KR" altLang="en-US" dirty="0"/>
              <a:t>모델 설계</a:t>
            </a:r>
            <a:r>
              <a:rPr lang="en-US" altLang="ko-KR" dirty="0"/>
              <a:t>, </a:t>
            </a:r>
            <a:r>
              <a:rPr lang="ko-KR" altLang="en-US" dirty="0"/>
              <a:t>모델 적합성 판단</a:t>
            </a:r>
            <a:r>
              <a:rPr lang="en-US" altLang="ko-KR" dirty="0"/>
              <a:t>, </a:t>
            </a:r>
            <a:r>
              <a:rPr lang="ko-KR" altLang="en-US" dirty="0"/>
              <a:t>팀 일정 관리를 맡아 진행했습니다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박유정 팀원은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894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 순서도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국가 법력 정보 </a:t>
            </a:r>
            <a:r>
              <a:rPr lang="en-US" altLang="ko-KR" dirty="0"/>
              <a:t>API</a:t>
            </a:r>
            <a:r>
              <a:rPr lang="ko-KR" altLang="en-US" dirty="0"/>
              <a:t>를 이용하였는데요 </a:t>
            </a:r>
            <a:r>
              <a:rPr lang="en-US" altLang="ko-KR" dirty="0" err="1"/>
              <a:t>urlopen</a:t>
            </a:r>
            <a:r>
              <a:rPr lang="ko-KR" altLang="en-US" dirty="0"/>
              <a:t>을 이용해 요청을 해 </a:t>
            </a:r>
            <a:r>
              <a:rPr lang="en-US" altLang="ko-KR" dirty="0"/>
              <a:t>XML </a:t>
            </a:r>
            <a:r>
              <a:rPr lang="ko-KR" altLang="en-US" dirty="0"/>
              <a:t>파일을 받아서 </a:t>
            </a:r>
            <a:r>
              <a:rPr lang="ko-KR" altLang="en-US" dirty="0" err="1"/>
              <a:t>크롤러를</a:t>
            </a:r>
            <a:r>
              <a:rPr lang="ko-KR" altLang="en-US" dirty="0"/>
              <a:t> 통해 파싱 후 데이터를 </a:t>
            </a:r>
            <a:r>
              <a:rPr lang="en-US" altLang="ko-KR" dirty="0"/>
              <a:t>CSV</a:t>
            </a:r>
            <a:r>
              <a:rPr lang="ko-KR" altLang="en-US" dirty="0"/>
              <a:t>파일로 저장했습니다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이렇게 저장한 데이터를 전처리한 후 </a:t>
            </a:r>
            <a:r>
              <a:rPr lang="en-US" altLang="ko-KR" dirty="0" err="1"/>
              <a:t>Okt</a:t>
            </a:r>
            <a:r>
              <a:rPr lang="ko-KR" altLang="en-US" dirty="0"/>
              <a:t>를 이용해 </a:t>
            </a:r>
            <a:r>
              <a:rPr lang="ko-KR" altLang="en-US" dirty="0" err="1"/>
              <a:t>토크나이즈를해</a:t>
            </a:r>
            <a:r>
              <a:rPr lang="ko-KR" altLang="en-US" dirty="0"/>
              <a:t> </a:t>
            </a:r>
            <a:r>
              <a:rPr lang="en-US" altLang="ko-KR" dirty="0"/>
              <a:t>TF-IDF</a:t>
            </a:r>
            <a:r>
              <a:rPr lang="ko-KR" altLang="en-US" dirty="0"/>
              <a:t> 단어학습을 시킵니다</a:t>
            </a:r>
            <a:r>
              <a:rPr lang="en-US" altLang="ko-KR" dirty="0"/>
              <a:t>.  </a:t>
            </a:r>
            <a:r>
              <a:rPr lang="en-US" altLang="ko-KR" dirty="0" err="1"/>
              <a:t>PyQT</a:t>
            </a:r>
            <a:r>
              <a:rPr lang="ko-KR" altLang="en-US" dirty="0"/>
              <a:t>에서 받은 사용자 입력 값을 단어학습한 </a:t>
            </a:r>
            <a:r>
              <a:rPr lang="en-US" altLang="ko-KR" dirty="0"/>
              <a:t>TF-IDF</a:t>
            </a:r>
            <a:r>
              <a:rPr lang="ko-KR" altLang="en-US" dirty="0"/>
              <a:t>에 전달해 관련 문장을 추출 </a:t>
            </a:r>
            <a:endParaRPr lang="en-US" altLang="ko-KR" dirty="0"/>
          </a:p>
          <a:p>
            <a:r>
              <a:rPr lang="ko-KR" altLang="en-US" dirty="0"/>
              <a:t>그 결과물을 </a:t>
            </a:r>
            <a:r>
              <a:rPr lang="en-US" altLang="ko-KR" dirty="0"/>
              <a:t>SBERT</a:t>
            </a:r>
            <a:r>
              <a:rPr lang="ko-KR" altLang="en-US" dirty="0"/>
              <a:t>에 학습시켜 사용자 </a:t>
            </a:r>
            <a:r>
              <a:rPr lang="ko-KR" altLang="en-US" dirty="0" err="1"/>
              <a:t>입력값과</a:t>
            </a:r>
            <a:r>
              <a:rPr lang="ko-KR" altLang="en-US" dirty="0"/>
              <a:t> 관련된 조문 결과를 </a:t>
            </a:r>
            <a:r>
              <a:rPr lang="en-US" altLang="ko-KR" dirty="0" err="1"/>
              <a:t>pyqt</a:t>
            </a:r>
            <a:r>
              <a:rPr lang="ko-KR" altLang="en-US" dirty="0"/>
              <a:t>에 반영하는 순서입니다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384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진행 과정 및 소요기간 입니다</a:t>
            </a:r>
            <a:r>
              <a:rPr lang="en-US" altLang="ko-KR" dirty="0"/>
              <a:t>. </a:t>
            </a:r>
            <a:r>
              <a:rPr lang="ko-KR" altLang="en-US" dirty="0"/>
              <a:t>기간은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  <a:r>
              <a:rPr lang="en-US" altLang="ko-KR" dirty="0"/>
              <a:t>~3</a:t>
            </a:r>
            <a:r>
              <a:rPr lang="ko-KR" altLang="en-US" dirty="0"/>
              <a:t>월을 거쳐 </a:t>
            </a:r>
            <a:r>
              <a:rPr lang="en-US" altLang="ko-KR" dirty="0"/>
              <a:t>6</a:t>
            </a:r>
            <a:r>
              <a:rPr lang="ko-KR" altLang="en-US" dirty="0"/>
              <a:t>주간 진행했고 각 주마다 진행한 과정으로는 기획</a:t>
            </a:r>
            <a:r>
              <a:rPr lang="en-US" altLang="ko-KR" dirty="0"/>
              <a:t>, </a:t>
            </a:r>
            <a:r>
              <a:rPr lang="ko-KR" altLang="en-US" dirty="0"/>
              <a:t>데이터 수집</a:t>
            </a:r>
            <a:r>
              <a:rPr lang="en-US" altLang="ko-KR" dirty="0"/>
              <a:t>…. </a:t>
            </a:r>
            <a:r>
              <a:rPr lang="ko-KR" altLang="en-US" dirty="0"/>
              <a:t>마무리 순으로 진행했습니다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CF923-8186-4B79-8288-383474F78048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23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D640-2A2B-41E2-AB1A-2A9B2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0FCBB-74D1-4934-9315-C0912B5E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86D18-69A0-4C48-9766-3290BD8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64D4-1084-4C59-9C76-9EAED4975C65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25D46-2DEA-4024-A500-D07DE77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8ADEB-B9D1-4B13-B548-13FFCB4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AEF71-9982-4F63-98DF-7843090EFDA3}"/>
              </a:ext>
            </a:extLst>
          </p:cNvPr>
          <p:cNvSpPr txBox="1"/>
          <p:nvPr userDrawn="1"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D265-AA87-4FC5-9A56-12446F39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2CDF6-EC77-4FE2-B43F-6B7DDE3A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30CE-5363-48CB-A340-0F0493EC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8EE3-ABA5-4D6B-A402-535F5FD02356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33B3F-F69B-4A0F-B85F-5EEC5C2E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582E-10D0-4F57-B41B-7BC86F5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6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B77D58-5D45-4986-9735-A8BCF758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CE1AA-D2E3-4F6E-807B-1BC99D2F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CB4F6-10F4-4A43-9EDD-10822AE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AC5A-EC37-4D13-805E-6263942498DB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8C7BF-F87C-4DD4-A764-DA24BBD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CD3B-5C66-464D-9770-FC83699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2C1A-03F4-4194-B2FF-52CEE01D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7A8CC-C4C9-41DF-9E73-115DA82F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83D0-42B0-45C1-8E15-D648E076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1F97-2341-4209-A9C4-738F5F5FF238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AB831-851A-4453-B5AE-4BD708A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560B2-CCC8-42CC-9754-69F08BBA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9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F80FF-C6A2-494D-B2B5-DCED81A4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B49E0-2ED4-4ED6-9525-651A00D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0E02-DBEA-4EAA-A963-09D5CD6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DEB-A868-44EA-8312-0E5EF23F4518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A1F08-AC83-4710-87FC-BA28459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6418F-E4E5-4E49-8867-86DD936F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0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95B1-6867-4341-BB7A-B1192E10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CF58-073E-4332-A193-A5C728DCB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2EDE3-5F22-459C-B14E-0E9E4D94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47649-78BE-48C3-9619-1393EC25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376B-5EEF-4C0D-B82C-1780BAD3EC85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3AF48-1D8D-43CE-B4EF-EA283C34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E8652-6E13-462A-BA65-CE492BB7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2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0A6B-6C98-49D9-A1C8-B1C3AE70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181C6-4AD0-4DF9-AFA1-3ECD807D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7CC88-A24C-42F5-BAB7-8668B159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3DD69-B51F-44CB-8A7F-9C916C9D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3277A-5D98-4489-903E-F54234DD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922D4-5778-464C-9D4B-53441E8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F307-4FB1-4807-B7EC-6C26FCDF5B50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2B1A9-4C55-4C24-96B8-CDA69006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758BE-1158-45B0-888E-FBF36F8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0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ACC5-7103-41D4-928B-EA6EEA40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A7162-D5F1-4233-B44B-2A51956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0941-3CD7-45D6-A78D-1C9301E738F1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07E3F-284F-40F6-9E4A-F11A61BE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266D2-4B7E-4B5C-BBF0-36CF7A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5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F7AA4-209D-4689-AA02-D04B4ED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CEC-D8E1-4E49-8AEF-58CB1B39C525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722C-8A72-448E-8B83-EF7C5AF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4A6E7-8728-4C8A-82A6-A6C3CA90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</p:spPr>
        <p:txBody>
          <a:bodyPr anchor="ctr" anchorCtr="0"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31A98-FF8B-4D01-B71D-9CD82C42AAD7}"/>
              </a:ext>
            </a:extLst>
          </p:cNvPr>
          <p:cNvSpPr txBox="1"/>
          <p:nvPr userDrawn="1"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4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CA1F-DBEC-4F64-A69D-D6908007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1CC70-5093-42C4-8978-1F2D7363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86617-699B-488F-8721-F3B66846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C728-03B7-400E-B1AE-2A5B4D1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183D-F1E1-48F2-933D-4E52AF4ACAA7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7A1CA-2B06-47D1-87BB-6FA3AB17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3FAE-923B-44C6-A3D4-934B76B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2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6F8E-3219-4BC9-AC48-C3DC6CFC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4C55E-16F2-4CAF-9384-FC1D4F08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D510D-2B1E-4164-AED3-22DE5492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433D4-FB86-4AFF-B6A8-F8E3F1B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4C8A-6B16-468F-A40F-F49B373DBC43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FB19-C751-424E-B3D4-EEB9597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B9F28-5458-46D5-A25A-B0BBEAA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9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AB1C4B-3767-46EA-A3DE-A1B389DE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96137-0F59-4406-87C1-C506DAFF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FC2BC-E05F-4E79-B480-7DC4C5E5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C901-E1CC-427B-B1F4-8C4A8314C702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E4EED-EEA6-4898-9A84-042E4F271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F8E61-8F4C-46F9-B605-3C0D16F5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71F03-06A1-4001-8F86-941081869F75}"/>
              </a:ext>
            </a:extLst>
          </p:cNvPr>
          <p:cNvSpPr txBox="1"/>
          <p:nvPr userDrawn="1"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wing3Team/Law_NLP_Proje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github.com/Growing3Team/law_similarit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reascience.or.kr/article/JAKO202012854885152.pdf" TargetMode="External"/><Relationship Id="rId7" Type="http://schemas.openxmlformats.org/officeDocument/2006/relationships/hyperlink" Target="https://dodonam.tistory.com/204" TargetMode="External"/><Relationship Id="rId2" Type="http://schemas.openxmlformats.org/officeDocument/2006/relationships/hyperlink" Target="http://journal.dcs.or.kr/xml/25182/25182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isconstructed.tistory.com/28" TargetMode="External"/><Relationship Id="rId5" Type="http://schemas.openxmlformats.org/officeDocument/2006/relationships/hyperlink" Target="https://arxiv.org/abs/2004.03289" TargetMode="External"/><Relationship Id="rId4" Type="http://schemas.openxmlformats.org/officeDocument/2006/relationships/hyperlink" Target="https://www.koreascience.or.kr/article/CFKO202130060864862.pdf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ihub.or.kr/aihub-data/natural-language/about" TargetMode="External"/><Relationship Id="rId7" Type="http://schemas.openxmlformats.org/officeDocument/2006/relationships/hyperlink" Target="https://lee-mandu.tistory.com/519?category=838684" TargetMode="External"/><Relationship Id="rId2" Type="http://schemas.openxmlformats.org/officeDocument/2006/relationships/hyperlink" Target="https://open.law.go.kr/LSO/main.d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elftstack.com/ko/howto/python/python-xml-parser/" TargetMode="External"/><Relationship Id="rId5" Type="http://schemas.openxmlformats.org/officeDocument/2006/relationships/hyperlink" Target="https://codetorial.net/pyqt5/examples/translator.html" TargetMode="External"/><Relationship Id="rId4" Type="http://schemas.openxmlformats.org/officeDocument/2006/relationships/hyperlink" Target="https://heannim-world.tistory.com/43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putnik-kr.tistory.com/173?category=997532" TargetMode="External"/><Relationship Id="rId7" Type="http://schemas.openxmlformats.org/officeDocument/2006/relationships/hyperlink" Target="https://huggingface.co/" TargetMode="External"/><Relationship Id="rId2" Type="http://schemas.openxmlformats.org/officeDocument/2006/relationships/hyperlink" Target="https://soohee410.github.io/compare_tagg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edium.com/daangn/%EB%94%A5%EB%9F%AC%EB%8B%9D%EC%9C%BC%EB%A1%9C-%EB%8F%99%EB%84%A4%EC%83%9D%ED%99%9C-%EA%B2%8C%EC%8B%9C%EA%B8%80-%ED%95%84%ED%84%B0%EB%A7%81%ED%95%98%EA%B8%B0-263cfe4bc58d" TargetMode="External"/><Relationship Id="rId5" Type="http://schemas.openxmlformats.org/officeDocument/2006/relationships/hyperlink" Target="https://sikaleo.tistory.com/m/62" TargetMode="External"/><Relationship Id="rId4" Type="http://schemas.openxmlformats.org/officeDocument/2006/relationships/hyperlink" Target="https://www.youtube.com/watch?v=g2-z0saMteA&amp;list=PL9mhQYIlKEhdkOVTZWJJIy8rv6rQaZNNc&amp;index=2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02705" TargetMode="External"/><Relationship Id="rId7" Type="http://schemas.openxmlformats.org/officeDocument/2006/relationships/hyperlink" Target="https://haystar.tistory.com/11?category=962597" TargetMode="External"/><Relationship Id="rId2" Type="http://schemas.openxmlformats.org/officeDocument/2006/relationships/hyperlink" Target="https://wikidocs.net/156176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liable-poultry-5ba.notion.site/doc2Vec-39f290edb3484ef1b7bdc8dbf9012b7e" TargetMode="External"/><Relationship Id="rId5" Type="http://schemas.openxmlformats.org/officeDocument/2006/relationships/hyperlink" Target="https://towardsdatascience.com/calculating-document-similarities-using-bert-and-other-models-b2c1a29c9630" TargetMode="External"/><Relationship Id="rId4" Type="http://schemas.openxmlformats.org/officeDocument/2006/relationships/hyperlink" Target="https://medium.com/analytics-vidhya/word2vector-using-gensim-e055d35f1cb4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dailyheumsi.tistory.com/165" TargetMode="External"/><Relationship Id="rId3" Type="http://schemas.openxmlformats.org/officeDocument/2006/relationships/hyperlink" Target="https://bkshin.tistory.com/entry/NLP-11-Word2Vec" TargetMode="External"/><Relationship Id="rId7" Type="http://schemas.openxmlformats.org/officeDocument/2006/relationships/hyperlink" Target="https://www.sbert.net/docs/pretrained_models.html" TargetMode="External"/><Relationship Id="rId2" Type="http://schemas.openxmlformats.org/officeDocument/2006/relationships/hyperlink" Target="https://wikidocs.net/156176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agh.tistory.com/32" TargetMode="External"/><Relationship Id="rId5" Type="http://schemas.openxmlformats.org/officeDocument/2006/relationships/hyperlink" Target="https://m.blog.naver.com/gpdlswkd17/221494617376" TargetMode="External"/><Relationship Id="rId4" Type="http://schemas.openxmlformats.org/officeDocument/2006/relationships/hyperlink" Target="https://wikidocs.net/31698" TargetMode="External"/><Relationship Id="rId9" Type="http://schemas.openxmlformats.org/officeDocument/2006/relationships/hyperlink" Target="https://radimrehurek.com/gensim/models/doc2vec.html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hwahae.co.kr/all/tech/tech-tech/5876/" TargetMode="External"/><Relationship Id="rId7" Type="http://schemas.openxmlformats.org/officeDocument/2006/relationships/hyperlink" Target="https://ko-nlp.github.io/Korpora/ko-docs/" TargetMode="External"/><Relationship Id="rId2" Type="http://schemas.openxmlformats.org/officeDocument/2006/relationships/hyperlink" Target="https://wikidocs.net/156176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elog.io/@jaehyeong/Basic-NLP-sentence-transformers-%EB%9D%BC%EC%9D%B4%EB%B8%8C%EB%9F%AC%EB%A6%AC%EB%A5%BC-%ED%99%9C%EC%9A%A9%ED%95%9C-SBERT-%ED%95%99%EC%8A%B5-%EB%B0%A9%EB%B2%95" TargetMode="External"/><Relationship Id="rId5" Type="http://schemas.openxmlformats.org/officeDocument/2006/relationships/hyperlink" Target="http://freesearch.pe.kr/archives/4963" TargetMode="External"/><Relationship Id="rId4" Type="http://schemas.openxmlformats.org/officeDocument/2006/relationships/hyperlink" Target="https://cryptosalamander.tistory.com/139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ehclub.net/category/Python/QT" TargetMode="External"/><Relationship Id="rId7" Type="http://schemas.openxmlformats.org/officeDocument/2006/relationships/hyperlink" Target="https://app.diagrams.net/" TargetMode="External"/><Relationship Id="rId2" Type="http://schemas.openxmlformats.org/officeDocument/2006/relationships/hyperlink" Target="https://codetorial.net/pyqt5/examples/translator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gexr.com/" TargetMode="External"/><Relationship Id="rId5" Type="http://schemas.openxmlformats.org/officeDocument/2006/relationships/hyperlink" Target="https://infrajp.tistory.com/1?category=805802" TargetMode="External"/><Relationship Id="rId4" Type="http://schemas.openxmlformats.org/officeDocument/2006/relationships/hyperlink" Target="https://paperswithcode.com/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7A65AD-DFB0-4E72-9BBD-05217128E1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660E10-9865-4A2A-A842-5CF8813FC684}"/>
              </a:ext>
            </a:extLst>
          </p:cNvPr>
          <p:cNvCxnSpPr>
            <a:cxnSpLocks/>
          </p:cNvCxnSpPr>
          <p:nvPr/>
        </p:nvCxnSpPr>
        <p:spPr>
          <a:xfrm>
            <a:off x="1333500" y="5130800"/>
            <a:ext cx="10858500" cy="0"/>
          </a:xfrm>
          <a:prstGeom prst="line">
            <a:avLst/>
          </a:prstGeom>
          <a:ln w="254000">
            <a:solidFill>
              <a:srgbClr val="018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40D276-71EF-46F9-AFDA-7F49C2F9775D}"/>
              </a:ext>
            </a:extLst>
          </p:cNvPr>
          <p:cNvSpPr txBox="1"/>
          <p:nvPr/>
        </p:nvSpPr>
        <p:spPr>
          <a:xfrm>
            <a:off x="1333500" y="1248008"/>
            <a:ext cx="20072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0187FB"/>
                </a:solidFill>
              </a:rPr>
              <a:t>NLP</a:t>
            </a:r>
            <a:endParaRPr lang="ko-KR" altLang="en-US" sz="8800" b="1" dirty="0">
              <a:solidFill>
                <a:srgbClr val="0187FB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999C16-7FF9-4F42-8224-49ABB603793A}"/>
              </a:ext>
            </a:extLst>
          </p:cNvPr>
          <p:cNvGrpSpPr/>
          <p:nvPr/>
        </p:nvGrpSpPr>
        <p:grpSpPr>
          <a:xfrm>
            <a:off x="1333500" y="2720706"/>
            <a:ext cx="7632080" cy="1513456"/>
            <a:chOff x="1333500" y="3023567"/>
            <a:chExt cx="7632080" cy="15134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BDF0E2-A07C-43CB-ACFC-C059E066074A}"/>
                </a:ext>
              </a:extLst>
            </p:cNvPr>
            <p:cNvSpPr/>
            <p:nvPr/>
          </p:nvSpPr>
          <p:spPr>
            <a:xfrm>
              <a:off x="1333500" y="3023567"/>
              <a:ext cx="7632080" cy="1461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586C36-8EF7-47D8-9D9B-639F19D27116}"/>
                </a:ext>
              </a:extLst>
            </p:cNvPr>
            <p:cNvSpPr txBox="1"/>
            <p:nvPr/>
          </p:nvSpPr>
          <p:spPr>
            <a:xfrm>
              <a:off x="1565866" y="3090473"/>
              <a:ext cx="623760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300" dirty="0">
                  <a:solidFill>
                    <a:schemeClr val="bg1"/>
                  </a:solidFill>
                </a:rPr>
                <a:t>자연어처리 모델을 이용한 </a:t>
              </a:r>
              <a:endParaRPr lang="en-US" altLang="ko-KR" sz="4400" b="1" spc="-300" dirty="0">
                <a:solidFill>
                  <a:schemeClr val="bg1"/>
                </a:solidFill>
              </a:endParaRPr>
            </a:p>
            <a:p>
              <a:r>
                <a:rPr lang="ko-KR" altLang="en-US" sz="4400" b="1" spc="-300" dirty="0">
                  <a:solidFill>
                    <a:schemeClr val="bg1"/>
                  </a:solidFill>
                </a:rPr>
                <a:t>법조문 조회 프로그램 구현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4D352B-AA07-48DA-BA0A-944E9958B1DE}"/>
              </a:ext>
            </a:extLst>
          </p:cNvPr>
          <p:cNvSpPr txBox="1"/>
          <p:nvPr/>
        </p:nvSpPr>
        <p:spPr>
          <a:xfrm>
            <a:off x="1333500" y="4471682"/>
            <a:ext cx="527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187FB"/>
                </a:solidFill>
              </a:rPr>
              <a:t>3</a:t>
            </a:r>
            <a:r>
              <a:rPr lang="ko-KR" altLang="en-US" b="1" dirty="0">
                <a:solidFill>
                  <a:srgbClr val="0187FB"/>
                </a:solidFill>
              </a:rPr>
              <a:t>팀</a:t>
            </a:r>
            <a:r>
              <a:rPr lang="en-US" altLang="ko-KR" b="1" dirty="0">
                <a:solidFill>
                  <a:srgbClr val="0187FB"/>
                </a:solidFill>
              </a:rPr>
              <a:t>(</a:t>
            </a:r>
            <a:r>
              <a:rPr lang="ko-KR" altLang="en-US" b="1" dirty="0">
                <a:solidFill>
                  <a:srgbClr val="0187FB"/>
                </a:solidFill>
              </a:rPr>
              <a:t>삼삼오오</a:t>
            </a:r>
            <a:r>
              <a:rPr lang="en-US" altLang="ko-KR" b="1" dirty="0">
                <a:solidFill>
                  <a:srgbClr val="0187FB"/>
                </a:solidFill>
              </a:rPr>
              <a:t>) </a:t>
            </a:r>
            <a:r>
              <a:rPr lang="ko-KR" altLang="en-US" b="1" dirty="0">
                <a:solidFill>
                  <a:srgbClr val="0187FB"/>
                </a:solidFill>
              </a:rPr>
              <a:t>팀장 </a:t>
            </a:r>
            <a:r>
              <a:rPr lang="ko-KR" altLang="en-US" b="1" dirty="0" err="1">
                <a:solidFill>
                  <a:srgbClr val="0187FB"/>
                </a:solidFill>
              </a:rPr>
              <a:t>김찬희</a:t>
            </a:r>
            <a:r>
              <a:rPr lang="en-US" altLang="ko-KR" b="1" dirty="0">
                <a:solidFill>
                  <a:srgbClr val="0187FB"/>
                </a:solidFill>
              </a:rPr>
              <a:t>, </a:t>
            </a:r>
            <a:r>
              <a:rPr lang="ko-KR" altLang="en-US" b="1" dirty="0">
                <a:solidFill>
                  <a:srgbClr val="0187FB"/>
                </a:solidFill>
              </a:rPr>
              <a:t>박유정</a:t>
            </a:r>
            <a:r>
              <a:rPr lang="en-US" altLang="ko-KR" b="1" dirty="0">
                <a:solidFill>
                  <a:srgbClr val="0187FB"/>
                </a:solidFill>
              </a:rPr>
              <a:t>, </a:t>
            </a:r>
            <a:r>
              <a:rPr lang="ko-KR" altLang="en-US" b="1" dirty="0">
                <a:solidFill>
                  <a:srgbClr val="0187FB"/>
                </a:solidFill>
              </a:rPr>
              <a:t>정새하</a:t>
            </a:r>
            <a:r>
              <a:rPr lang="en-US" altLang="ko-KR" b="1" dirty="0">
                <a:solidFill>
                  <a:srgbClr val="0187FB"/>
                </a:solidFill>
              </a:rPr>
              <a:t>, </a:t>
            </a:r>
            <a:r>
              <a:rPr lang="ko-KR" altLang="en-US" b="1" dirty="0" err="1">
                <a:solidFill>
                  <a:srgbClr val="0187FB"/>
                </a:solidFill>
              </a:rPr>
              <a:t>정한슬</a:t>
            </a:r>
            <a:endParaRPr lang="ko-KR" altLang="en-US" b="1" dirty="0">
              <a:solidFill>
                <a:srgbClr val="0187FB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A5196-22F1-4DC0-B4E2-267EB16A399D}"/>
              </a:ext>
            </a:extLst>
          </p:cNvPr>
          <p:cNvSpPr txBox="1"/>
          <p:nvPr/>
        </p:nvSpPr>
        <p:spPr>
          <a:xfrm>
            <a:off x="4600394" y="1174239"/>
            <a:ext cx="145684" cy="308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4400" b="1" spc="-3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989B7-8C40-4EEE-B23B-2B950D531C43}"/>
              </a:ext>
            </a:extLst>
          </p:cNvPr>
          <p:cNvSpPr txBox="1"/>
          <p:nvPr/>
        </p:nvSpPr>
        <p:spPr>
          <a:xfrm>
            <a:off x="1333500" y="4946133"/>
            <a:ext cx="6199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2022. 02.14 ~ 3.24</a:t>
            </a:r>
            <a:endParaRPr lang="ko-KR" altLang="en-US" sz="1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3628F-3131-4313-AEAB-215EDF77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62AB7-7F80-4AA4-9EEB-F70E7E238CE5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1.6 </a:t>
            </a:r>
            <a:r>
              <a:rPr lang="ko-KR" altLang="en-US" sz="3600" spc="-300" dirty="0"/>
              <a:t>프로젝트 </a:t>
            </a:r>
            <a:r>
              <a:rPr lang="en-US" altLang="ko-KR" sz="3600" spc="-300" dirty="0"/>
              <a:t>GitHub</a:t>
            </a:r>
            <a:endParaRPr lang="ko-KR" altLang="en-US" sz="3600" spc="-3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34FAED-4150-4409-988F-3B42968190D8}"/>
              </a:ext>
            </a:extLst>
          </p:cNvPr>
          <p:cNvSpPr txBox="1"/>
          <p:nvPr/>
        </p:nvSpPr>
        <p:spPr>
          <a:xfrm>
            <a:off x="1151199" y="1255693"/>
            <a:ext cx="793010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GitHub – Model Code</a:t>
            </a:r>
          </a:p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https://github.com/Growing3Team/Law_NLP_Project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GitHub –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법령정보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API </a:t>
            </a:r>
            <a:r>
              <a:rPr lang="ko-KR" altLang="en-US" sz="2000" dirty="0" err="1">
                <a:solidFill>
                  <a:schemeClr val="tx2">
                    <a:lumMod val="75000"/>
                  </a:schemeClr>
                </a:solidFill>
              </a:rPr>
              <a:t>크롤러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Code</a:t>
            </a:r>
          </a:p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https://github.com/Growing3Team/law_similarity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B28A6D0-D1F1-4FBC-A9B0-851C36844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539" y="4014981"/>
            <a:ext cx="4823461" cy="2233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7C79D3-598D-4DDD-9738-D45E2CA4B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2539" y="1936410"/>
            <a:ext cx="5281612" cy="9824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9D8591-DB71-431D-A120-9A0DE4007C76}"/>
              </a:ext>
            </a:extLst>
          </p:cNvPr>
          <p:cNvSpPr/>
          <p:nvPr/>
        </p:nvSpPr>
        <p:spPr>
          <a:xfrm>
            <a:off x="1272539" y="2293620"/>
            <a:ext cx="2042161" cy="274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E9FC19-FE84-48AD-8528-12E989AF5C44}"/>
              </a:ext>
            </a:extLst>
          </p:cNvPr>
          <p:cNvSpPr/>
          <p:nvPr/>
        </p:nvSpPr>
        <p:spPr>
          <a:xfrm>
            <a:off x="1310639" y="5966674"/>
            <a:ext cx="2042161" cy="274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67CD817-0332-4A8D-B753-04A2D704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2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10128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데이터 수집 및 모델</a:t>
            </a:r>
            <a:r>
              <a:rPr lang="en-US" altLang="ko-KR" sz="4400" b="1" dirty="0">
                <a:solidFill>
                  <a:schemeClr val="bg1"/>
                </a:solidFill>
              </a:rPr>
              <a:t>, </a:t>
            </a:r>
            <a:r>
              <a:rPr lang="ko-KR" altLang="en-US" sz="4400" b="1" dirty="0">
                <a:solidFill>
                  <a:schemeClr val="bg1"/>
                </a:solidFill>
              </a:rPr>
              <a:t>형태소 분석기 선정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4B699-98BE-4048-B000-A11AA6EA1AC9}"/>
              </a:ext>
            </a:extLst>
          </p:cNvPr>
          <p:cNvSpPr txBox="1"/>
          <p:nvPr/>
        </p:nvSpPr>
        <p:spPr>
          <a:xfrm>
            <a:off x="657922" y="4141267"/>
            <a:ext cx="61068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</a:rPr>
              <a:t> 1.</a:t>
            </a:r>
            <a:r>
              <a:rPr lang="ko-KR" altLang="en-US" sz="1800" dirty="0">
                <a:solidFill>
                  <a:schemeClr val="bg1"/>
                </a:solidFill>
              </a:rPr>
              <a:t>데이터 수집 및 </a:t>
            </a:r>
            <a:r>
              <a:rPr lang="ko-KR" altLang="en-US" sz="1800" dirty="0" err="1">
                <a:solidFill>
                  <a:schemeClr val="bg1"/>
                </a:solidFill>
              </a:rPr>
              <a:t>전처리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2.</a:t>
            </a:r>
            <a:r>
              <a:rPr lang="ko-KR" altLang="en-US" dirty="0">
                <a:solidFill>
                  <a:schemeClr val="bg1"/>
                </a:solidFill>
              </a:rPr>
              <a:t>후보 모델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3.</a:t>
            </a:r>
            <a:r>
              <a:rPr lang="ko-KR" altLang="en-US" dirty="0">
                <a:solidFill>
                  <a:schemeClr val="bg1"/>
                </a:solidFill>
              </a:rPr>
              <a:t>모델 성능 테스트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4.</a:t>
            </a:r>
            <a:r>
              <a:rPr lang="ko-KR" altLang="en-US" dirty="0">
                <a:solidFill>
                  <a:schemeClr val="bg1"/>
                </a:solidFill>
              </a:rPr>
              <a:t>최종 모델 선정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5.SBERT </a:t>
            </a:r>
            <a:r>
              <a:rPr lang="ko-KR" altLang="en-US" dirty="0">
                <a:solidFill>
                  <a:schemeClr val="bg1"/>
                </a:solidFill>
              </a:rPr>
              <a:t>한국어 모델 성능 테스트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6.</a:t>
            </a:r>
            <a:r>
              <a:rPr lang="ko-KR" altLang="en-US" dirty="0">
                <a:solidFill>
                  <a:schemeClr val="bg1"/>
                </a:solidFill>
              </a:rPr>
              <a:t>형태소 분석기 비교 및 선정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9A1F0D-76BA-4AD1-B9FC-D049192D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946A2-C09A-4567-B08E-C1C35221094C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46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2.1 </a:t>
            </a:r>
            <a:r>
              <a:rPr lang="ko-KR" altLang="en-US" sz="3600" spc="-300" dirty="0"/>
              <a:t>데이터 수집 및 </a:t>
            </a:r>
            <a:r>
              <a:rPr lang="ko-KR" altLang="en-US" sz="3600" spc="-300" dirty="0" err="1"/>
              <a:t>전처리</a:t>
            </a:r>
            <a:endParaRPr lang="ko-KR" altLang="en-US" sz="36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648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국가법령정보 </a:t>
            </a:r>
            <a:r>
              <a:rPr lang="en-US" altLang="ko-KR" sz="2800" dirty="0"/>
              <a:t>API</a:t>
            </a:r>
            <a:r>
              <a:rPr lang="ko-KR" altLang="en-US" sz="2800" dirty="0"/>
              <a:t>를 이용한 데이터 수집</a:t>
            </a:r>
            <a:r>
              <a:rPr lang="ko-KR" altLang="en-US" sz="36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C54E65-3DD3-4ABF-B63C-A01051BA5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037" y="1615978"/>
            <a:ext cx="2000250" cy="733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7DD46E-B94D-4DF3-B534-44A331876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037" y="2687953"/>
            <a:ext cx="8772525" cy="32004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1586C1-9B3A-46D6-9177-99ABE55D975D}"/>
              </a:ext>
            </a:extLst>
          </p:cNvPr>
          <p:cNvCxnSpPr>
            <a:cxnSpLocks/>
          </p:cNvCxnSpPr>
          <p:nvPr/>
        </p:nvCxnSpPr>
        <p:spPr>
          <a:xfrm>
            <a:off x="1124452" y="767949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43D18D2-E439-4A02-B1CB-EE6831D2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7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2.1 </a:t>
            </a:r>
            <a:r>
              <a:rPr lang="ko-KR" altLang="en-US" sz="3600" spc="-300" dirty="0"/>
              <a:t>데이터 수집 및 </a:t>
            </a:r>
            <a:r>
              <a:rPr lang="ko-KR" altLang="en-US" sz="3600" spc="-300" dirty="0" err="1"/>
              <a:t>전처리</a:t>
            </a:r>
            <a:endParaRPr lang="ko-KR" altLang="en-US" sz="36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325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XML </a:t>
            </a:r>
            <a:r>
              <a:rPr lang="ko-KR" altLang="en-US" sz="2800" dirty="0"/>
              <a:t>파싱으로 진행</a:t>
            </a:r>
            <a:r>
              <a:rPr lang="ko-KR" altLang="en-US" sz="3600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B9AD74-C8BC-4E04-9D5B-A99EDE43D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51" y="1615978"/>
            <a:ext cx="8170408" cy="483663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797FC5F-0D5F-431A-BD7C-B0DE33D32A65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8DA327-A316-4B5A-A33F-2C4ED4A4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8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2.1 </a:t>
            </a:r>
            <a:r>
              <a:rPr lang="ko-KR" altLang="en-US" sz="3600" spc="-300" dirty="0"/>
              <a:t>데이터 수집 및 </a:t>
            </a:r>
            <a:r>
              <a:rPr lang="ko-KR" altLang="en-US" sz="3600" spc="-300" dirty="0" err="1"/>
              <a:t>전처리</a:t>
            </a:r>
            <a:endParaRPr lang="ko-KR" altLang="en-US" sz="36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XML </a:t>
            </a:r>
            <a:r>
              <a:rPr lang="ko-KR" altLang="en-US" sz="2800" dirty="0" err="1"/>
              <a:t>크롤링</a:t>
            </a:r>
            <a:r>
              <a:rPr lang="ko-KR" altLang="en-US" sz="2800" dirty="0"/>
              <a:t> 및 파싱 코드 작성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C8D247-359D-4554-9428-ADE412374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51" y="1590839"/>
            <a:ext cx="4616029" cy="482520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6A4006F-1EA0-4B2A-82C9-C405792EADD0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AAA894C-B7B0-45D0-AC0F-A9C8C4DB2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498" y="2488226"/>
            <a:ext cx="5049122" cy="3600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FAC9C1-ECC7-4A9E-813B-45646952FE8A}"/>
              </a:ext>
            </a:extLst>
          </p:cNvPr>
          <p:cNvSpPr txBox="1"/>
          <p:nvPr/>
        </p:nvSpPr>
        <p:spPr>
          <a:xfrm>
            <a:off x="6332222" y="1767188"/>
            <a:ext cx="5049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조문 내용 중 항</a:t>
            </a:r>
            <a:r>
              <a:rPr lang="en-US" altLang="ko-KR" dirty="0"/>
              <a:t>, </a:t>
            </a:r>
            <a:r>
              <a:rPr lang="ko-KR" altLang="en-US" dirty="0"/>
              <a:t>호</a:t>
            </a:r>
            <a:r>
              <a:rPr lang="en-US" altLang="ko-KR" dirty="0"/>
              <a:t>, </a:t>
            </a:r>
            <a:r>
              <a:rPr lang="ko-KR" altLang="en-US" dirty="0"/>
              <a:t>목</a:t>
            </a:r>
            <a:r>
              <a:rPr lang="en-US" altLang="ko-KR" dirty="0"/>
              <a:t> </a:t>
            </a:r>
            <a:r>
              <a:rPr lang="ko-KR" altLang="en-US" dirty="0"/>
              <a:t>이라는 목록을 나타내는 데이터가 따로 있어서 분리하는 코드 </a:t>
            </a:r>
            <a:endParaRPr lang="en-US" altLang="ko-KR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D622D50-52AD-4F3D-9B9D-94321429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3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2.1 </a:t>
            </a:r>
            <a:r>
              <a:rPr lang="ko-KR" altLang="en-US" sz="3600" spc="-300" dirty="0"/>
              <a:t>데이터 수집 및 </a:t>
            </a:r>
            <a:r>
              <a:rPr lang="ko-KR" altLang="en-US" sz="3600" spc="-300" dirty="0" err="1"/>
              <a:t>전처리</a:t>
            </a:r>
            <a:endParaRPr lang="ko-KR" altLang="en-US" sz="36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4308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XML </a:t>
            </a:r>
            <a:r>
              <a:rPr lang="ko-KR" altLang="en-US" sz="2800" dirty="0"/>
              <a:t>파싱 결과 </a:t>
            </a:r>
            <a:r>
              <a:rPr lang="en-US" altLang="ko-KR" sz="2800" dirty="0"/>
              <a:t>CSV</a:t>
            </a:r>
            <a:r>
              <a:rPr lang="ko-KR" altLang="en-US" sz="2800" dirty="0"/>
              <a:t>로 저장 </a:t>
            </a:r>
            <a:endParaRPr lang="en-US" altLang="ko-KR" sz="2800" dirty="0"/>
          </a:p>
          <a:p>
            <a:r>
              <a:rPr lang="ko-KR" altLang="en-US" sz="2000" dirty="0"/>
              <a:t>총 </a:t>
            </a:r>
            <a:r>
              <a:rPr lang="en-US" altLang="ko-KR" sz="2000" dirty="0"/>
              <a:t>145,279</a:t>
            </a:r>
            <a:r>
              <a:rPr lang="ko-KR" altLang="en-US" sz="2000" dirty="0"/>
              <a:t>개 조문 데이터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046495-09A8-49A4-A5EF-9DC00A6B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931" y="1923165"/>
            <a:ext cx="8292135" cy="21410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DEA3F6-4023-4234-A11F-D74FBB209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931" y="4316391"/>
            <a:ext cx="8292135" cy="203850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909088-E52A-4B1D-A53D-2742908E94B1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BBEE2A5-245B-43CA-817B-356A82C4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2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2.1 </a:t>
            </a:r>
            <a:r>
              <a:rPr lang="ko-KR" altLang="en-US" sz="3600" spc="-300" dirty="0"/>
              <a:t>데이터 수집 및 </a:t>
            </a:r>
            <a:r>
              <a:rPr lang="ko-KR" altLang="en-US" sz="3600" spc="-300" dirty="0" err="1"/>
              <a:t>전처리</a:t>
            </a:r>
            <a:endParaRPr lang="ko-KR" altLang="en-US" sz="36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7430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정규 표현식을 이용한 기호 제거</a:t>
            </a:r>
            <a:endParaRPr lang="en-US" altLang="ko-KR" sz="2800" dirty="0"/>
          </a:p>
          <a:p>
            <a:r>
              <a:rPr lang="ko-KR" altLang="en-US" sz="2000" dirty="0"/>
              <a:t>조문 내용에 영향이 덜 가도록 하되 텍스트만 남길 수 있도록 진행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397688-5E03-4F11-8243-807DDA904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02" y="1977593"/>
            <a:ext cx="9787796" cy="319887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F79D4E-02E7-4BC0-AF18-F0DBACB80F7A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9B7E8F-FC2B-4C02-9872-27AD0C63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6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2.1 </a:t>
            </a:r>
            <a:r>
              <a:rPr lang="ko-KR" altLang="en-US" sz="3600" spc="-300" dirty="0"/>
              <a:t>데이터 수집 및 </a:t>
            </a:r>
            <a:r>
              <a:rPr lang="ko-KR" altLang="en-US" sz="3600" spc="-300" dirty="0" err="1"/>
              <a:t>전처리</a:t>
            </a:r>
            <a:endParaRPr lang="ko-KR" altLang="en-US" sz="36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127395" y="969647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기호 제거 전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DACC75-8DA9-409C-9CCE-B60348B5E4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9868"/>
          <a:stretch/>
        </p:blipFill>
        <p:spPr>
          <a:xfrm>
            <a:off x="1127395" y="4433088"/>
            <a:ext cx="9937210" cy="1574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3E4046-4228-424B-8D44-482A965D2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749" y="1492867"/>
            <a:ext cx="9880613" cy="242900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E4D5AD8-F508-4335-AC72-A3E277CE62A0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3A0A60-734B-4739-A9D4-DAEB22C9603D}"/>
              </a:ext>
            </a:extLst>
          </p:cNvPr>
          <p:cNvSpPr txBox="1"/>
          <p:nvPr/>
        </p:nvSpPr>
        <p:spPr>
          <a:xfrm>
            <a:off x="1127395" y="3921872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기호 제거 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2AE172-8B70-4BF2-9163-FA0C68F8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5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2.2 </a:t>
            </a:r>
            <a:r>
              <a:rPr lang="ko-KR" altLang="en-US" sz="3600" spc="-300" dirty="0"/>
              <a:t>후보 모델 선정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9A30E22-5F43-45B6-83E4-53EF2AA69808}"/>
              </a:ext>
            </a:extLst>
          </p:cNvPr>
          <p:cNvGrpSpPr/>
          <p:nvPr/>
        </p:nvGrpSpPr>
        <p:grpSpPr>
          <a:xfrm>
            <a:off x="1198515" y="4454931"/>
            <a:ext cx="9968534" cy="1259514"/>
            <a:chOff x="1225109" y="2348492"/>
            <a:chExt cx="9968534" cy="12595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4AA7DF-1368-467B-8222-1BABD08B5709}"/>
                </a:ext>
              </a:extLst>
            </p:cNvPr>
            <p:cNvSpPr txBox="1"/>
            <p:nvPr/>
          </p:nvSpPr>
          <p:spPr>
            <a:xfrm>
              <a:off x="1225109" y="2348492"/>
              <a:ext cx="10980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</a:rPr>
                <a:t>Doc2Vec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66FC5C-EEC1-4169-9C42-B6E41FD89D27}"/>
                </a:ext>
              </a:extLst>
            </p:cNvPr>
            <p:cNvSpPr txBox="1"/>
            <p:nvPr/>
          </p:nvSpPr>
          <p:spPr>
            <a:xfrm>
              <a:off x="1225109" y="2684676"/>
              <a:ext cx="996853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W</a:t>
              </a: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ord</a:t>
              </a:r>
              <a:r>
                <a:rPr lang="en-US" altLang="ko-KR" dirty="0">
                  <a:solidFill>
                    <a:srgbClr val="333333"/>
                  </a:solidFill>
                  <a:latin typeface="Arial" panose="020B0604020202020204" pitchFamily="34" charset="0"/>
                  <a:ea typeface="Noto Sans Light"/>
                </a:rPr>
                <a:t>2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V</a:t>
              </a:r>
              <a:r>
                <a:rPr kumimoji="0" lang="en-US" altLang="ko-KR" sz="18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ec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 에 이어 2014년 구글 연구팀이 발표한 </a:t>
              </a:r>
              <a:r>
                <a:rPr kumimoji="0" lang="ko-KR" altLang="ko-KR" sz="180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문서 </a:t>
              </a:r>
              <a:r>
                <a:rPr kumimoji="0" lang="ko-KR" altLang="ko-KR" sz="180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임베딩</a:t>
              </a:r>
              <a:r>
                <a:rPr kumimoji="0" lang="ko-KR" altLang="ko-KR" sz="180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 모</a:t>
              </a:r>
              <a:r>
                <a:rPr kumimoji="0" lang="ko-KR" altLang="en-US" sz="180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델</a:t>
              </a:r>
              <a:r>
                <a:rPr kumimoji="0" lang="en-US" altLang="ko-KR" sz="180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.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타겟 단어와 이전 단어가 주어졌을 때, 이전 단어들 + 해당 문서의 아이디로 타겟 단어를 예측하는 과정에서 문맥이 비슷한 문서 벡터와 단어 벡터가 유사하게(코사인 유사도) 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임베딩</a:t>
              </a: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된다.</a:t>
              </a:r>
              <a:endParaRPr lang="en-US" altLang="ko-KR" sz="800" dirty="0">
                <a:latin typeface="Arial" panose="020B0604020202020204" pitchFamily="34" charset="0"/>
                <a:ea typeface="Noto Sans Ligh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374B7A7-EAE2-4647-A8F0-2E535BECC47D}"/>
              </a:ext>
            </a:extLst>
          </p:cNvPr>
          <p:cNvSpPr txBox="1"/>
          <p:nvPr/>
        </p:nvSpPr>
        <p:spPr>
          <a:xfrm>
            <a:off x="1201017" y="5797898"/>
            <a:ext cx="844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SBERT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E45D5-CF13-4B59-A7D6-012F02B6ACA9}"/>
              </a:ext>
            </a:extLst>
          </p:cNvPr>
          <p:cNvSpPr txBox="1"/>
          <p:nvPr/>
        </p:nvSpPr>
        <p:spPr>
          <a:xfrm>
            <a:off x="1198515" y="6121063"/>
            <a:ext cx="9968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SBERT</a:t>
            </a:r>
            <a:r>
              <a:rPr lang="ko-KR" altLang="en-US" dirty="0"/>
              <a:t>는 기본적으로 </a:t>
            </a:r>
            <a:r>
              <a:rPr lang="en-US" altLang="ko-KR" dirty="0"/>
              <a:t>BERT</a:t>
            </a:r>
            <a:r>
              <a:rPr lang="ko-KR" altLang="en-US" dirty="0"/>
              <a:t>의 문장 </a:t>
            </a:r>
            <a:r>
              <a:rPr lang="ko-KR" altLang="en-US" dirty="0" err="1"/>
              <a:t>임베딩의</a:t>
            </a:r>
            <a:r>
              <a:rPr lang="ko-KR" altLang="en-US" dirty="0"/>
              <a:t> 성능을 우수하게 개선시킨 모델이다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4F4180-E2C3-4885-B7B3-E0E73ABA7606}"/>
              </a:ext>
            </a:extLst>
          </p:cNvPr>
          <p:cNvGrpSpPr/>
          <p:nvPr/>
        </p:nvGrpSpPr>
        <p:grpSpPr>
          <a:xfrm>
            <a:off x="1198515" y="1412120"/>
            <a:ext cx="9892324" cy="1264255"/>
            <a:chOff x="1170607" y="1104129"/>
            <a:chExt cx="9892324" cy="126425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E8AEE2-4E44-4E83-BB24-9D7DEB56A1E9}"/>
                </a:ext>
              </a:extLst>
            </p:cNvPr>
            <p:cNvSpPr txBox="1"/>
            <p:nvPr/>
          </p:nvSpPr>
          <p:spPr>
            <a:xfrm>
              <a:off x="1170607" y="1104129"/>
              <a:ext cx="1672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</a:rPr>
                <a:t>Word2Vec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E9508-B361-40CA-BAC2-A9E4E2DDC42E}"/>
                </a:ext>
              </a:extLst>
            </p:cNvPr>
            <p:cNvSpPr txBox="1"/>
            <p:nvPr/>
          </p:nvSpPr>
          <p:spPr>
            <a:xfrm>
              <a:off x="1170607" y="1445054"/>
              <a:ext cx="989232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단어 간 유사성을 고려하기 위해 단어의 의미를 벡터화 시켜주는데</a:t>
              </a:r>
              <a:r>
                <a:rPr lang="en-US" altLang="ko-KR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, </a:t>
              </a:r>
              <a:r>
                <a:rPr lang="ko-KR" alt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이러한 방법을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poqa Han Sans"/>
                </a:rPr>
                <a:t>Word2Vec</a:t>
              </a:r>
              <a:r>
                <a:rPr lang="ko-KR" alt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라고 한다</a:t>
              </a:r>
              <a:r>
                <a:rPr lang="en-US" altLang="ko-KR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. Word2vec</a:t>
              </a:r>
              <a:r>
                <a:rPr lang="ko-KR" alt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는 추론 기반 기법으로</a:t>
              </a:r>
              <a:r>
                <a:rPr lang="en-US" altLang="ko-KR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, </a:t>
              </a:r>
              <a:r>
                <a:rPr lang="ko-KR" alt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데이터의 일부를 사용하여 순차적으로 학습하는 미니배치 학습을 바탕으로 한다</a:t>
              </a:r>
              <a:r>
                <a:rPr lang="en-US" altLang="ko-KR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.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FA58C5A-4019-4973-A94D-CD448B42E501}"/>
              </a:ext>
            </a:extLst>
          </p:cNvPr>
          <p:cNvSpPr txBox="1"/>
          <p:nvPr/>
        </p:nvSpPr>
        <p:spPr>
          <a:xfrm>
            <a:off x="1040781" y="3977266"/>
            <a:ext cx="173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문장 인식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017DDB-5A4C-4693-AD55-478051441D8D}"/>
              </a:ext>
            </a:extLst>
          </p:cNvPr>
          <p:cNvSpPr txBox="1"/>
          <p:nvPr/>
        </p:nvSpPr>
        <p:spPr>
          <a:xfrm>
            <a:off x="1040781" y="900574"/>
            <a:ext cx="167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단어인식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16CF11-37A1-42E4-B641-7405331B05DB}"/>
              </a:ext>
            </a:extLst>
          </p:cNvPr>
          <p:cNvGrpSpPr/>
          <p:nvPr/>
        </p:nvGrpSpPr>
        <p:grpSpPr>
          <a:xfrm>
            <a:off x="1198515" y="2604318"/>
            <a:ext cx="9968534" cy="938718"/>
            <a:chOff x="1225109" y="5341226"/>
            <a:chExt cx="9968534" cy="9387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BAC586-1FEE-46B0-B40B-AFFE0A843ECE}"/>
                </a:ext>
              </a:extLst>
            </p:cNvPr>
            <p:cNvSpPr txBox="1"/>
            <p:nvPr/>
          </p:nvSpPr>
          <p:spPr>
            <a:xfrm>
              <a:off x="1226359" y="5341226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</a:rPr>
                <a:t>TF-IDF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A65B3F-F15D-4C7D-B1FA-3729C9FC63F4}"/>
                </a:ext>
              </a:extLst>
            </p:cNvPr>
            <p:cNvSpPr txBox="1"/>
            <p:nvPr/>
          </p:nvSpPr>
          <p:spPr>
            <a:xfrm>
              <a:off x="1225109" y="5633613"/>
              <a:ext cx="996853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000000"/>
                  </a:solidFill>
                  <a:effectLst/>
                  <a:latin typeface="-apple-system"/>
                </a:rPr>
                <a:t>TF-IDF(Term </a:t>
              </a:r>
              <a:r>
                <a:rPr lang="en-US" altLang="ko-KR" dirty="0"/>
                <a:t>Frequency-Inverse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-apple-system"/>
                </a:rPr>
                <a:t> Document Frequency)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-apple-system"/>
                </a:rPr>
                <a:t>는 단어의 빈도와 역 문서 빈도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-apple-system"/>
                </a:rPr>
                <a:t>(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-apple-system"/>
                </a:rPr>
                <a:t>문서의 빈도에 특정 식을 취함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-apple-system"/>
                </a:rPr>
                <a:t>)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-apple-system"/>
                </a:rPr>
                <a:t>를 사용하여 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-apple-system"/>
                </a:rPr>
                <a:t>DTM 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-apple-system"/>
                </a:rPr>
                <a:t>내의 각 단어들마다 중요한 정도를 가중치로 주는 방법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-apple-system"/>
                </a:rPr>
                <a:t>.</a:t>
              </a:r>
              <a:endParaRPr lang="en-US" altLang="ko-KR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28ADAA-4BDC-40B0-9523-19F798B16A1A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0C22D0-4515-427B-8253-7EEC49EA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5872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 </a:t>
            </a:r>
            <a:r>
              <a:rPr lang="en-US" altLang="ko-KR" sz="3600" spc="-300" dirty="0"/>
              <a:t>- </a:t>
            </a:r>
            <a:r>
              <a:rPr lang="ko-KR" altLang="en-US" sz="3600" spc="-300" dirty="0"/>
              <a:t>단어 인식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3142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Word2Vec</a:t>
            </a:r>
            <a:r>
              <a:rPr lang="en-US" altLang="ko-KR" sz="2800" dirty="0"/>
              <a:t> VS</a:t>
            </a:r>
            <a:r>
              <a:rPr lang="ko-KR" altLang="en-US" sz="2800" dirty="0"/>
              <a:t> </a:t>
            </a:r>
            <a:r>
              <a:rPr lang="en-US" altLang="ko-KR" sz="2800" dirty="0"/>
              <a:t>TF-IDF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74CD1-97D5-4EFE-B4C4-635A8F6C8661}"/>
              </a:ext>
            </a:extLst>
          </p:cNvPr>
          <p:cNvSpPr txBox="1"/>
          <p:nvPr/>
        </p:nvSpPr>
        <p:spPr>
          <a:xfrm>
            <a:off x="1243751" y="1492867"/>
            <a:ext cx="9892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Word2Vec</a:t>
            </a:r>
            <a:r>
              <a:rPr lang="ko-KR" altLang="en-US" dirty="0"/>
              <a:t>를 이용해 조문 데이터 </a:t>
            </a:r>
            <a:r>
              <a:rPr lang="en-US" altLang="ko-KR" dirty="0"/>
              <a:t>1</a:t>
            </a:r>
            <a:r>
              <a:rPr lang="ko-KR" altLang="en-US" dirty="0"/>
              <a:t>만개 학습 후 </a:t>
            </a:r>
            <a:r>
              <a:rPr lang="en-US" altLang="ko-KR" dirty="0"/>
              <a:t>input </a:t>
            </a:r>
            <a:r>
              <a:rPr lang="ko-KR" altLang="en-US" dirty="0"/>
              <a:t>값에 해당하는 조문이 </a:t>
            </a:r>
            <a:endParaRPr lang="en-US" altLang="ko-KR" dirty="0"/>
          </a:p>
          <a:p>
            <a:r>
              <a:rPr lang="ko-KR" altLang="en-US" dirty="0"/>
              <a:t>어떻게 나오는지 테스트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6B1D83-859D-4A35-8ADF-921C5CD12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200" y="2296832"/>
            <a:ext cx="7284600" cy="37248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3B86BF7-6C0E-48FB-AC11-53C2A739EB38}"/>
              </a:ext>
            </a:extLst>
          </p:cNvPr>
          <p:cNvSpPr/>
          <p:nvPr/>
        </p:nvSpPr>
        <p:spPr>
          <a:xfrm>
            <a:off x="3343460" y="5067119"/>
            <a:ext cx="1190440" cy="21608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4A407D-B212-4830-A8F6-BC1AE0644F5A}"/>
              </a:ext>
            </a:extLst>
          </p:cNvPr>
          <p:cNvSpPr/>
          <p:nvPr/>
        </p:nvSpPr>
        <p:spPr>
          <a:xfrm>
            <a:off x="2454460" y="2413000"/>
            <a:ext cx="3095440" cy="16212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4BACAA-9643-4E6B-8B21-5818C0BF40B3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4C801C3-1AAD-40DD-A11A-E8D50BCD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2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9">
            <a:extLst>
              <a:ext uri="{FF2B5EF4-FFF2-40B4-BE49-F238E27FC236}">
                <a16:creationId xmlns:a16="http://schemas.microsoft.com/office/drawing/2014/main" id="{8B71C82B-E873-4F1C-97FF-48C1473265A8}"/>
              </a:ext>
            </a:extLst>
          </p:cNvPr>
          <p:cNvSpPr txBox="1"/>
          <p:nvPr/>
        </p:nvSpPr>
        <p:spPr>
          <a:xfrm>
            <a:off x="851061" y="2603941"/>
            <a:ext cx="475317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spc="-100" dirty="0">
                <a:solidFill>
                  <a:srgbClr val="00B0F0"/>
                </a:solidFill>
                <a:latin typeface="Cafe24 Ssurround" pitchFamily="34" charset="0"/>
                <a:cs typeface="Cafe24 Ssurround" pitchFamily="34" charset="0"/>
              </a:rPr>
              <a:t>Work Team &amp; Member</a:t>
            </a:r>
          </a:p>
          <a:p>
            <a:r>
              <a:rPr lang="en-US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3팀(삼삼오오) 김찬희, 박유정, 정새하, 정한슬</a:t>
            </a:r>
          </a:p>
          <a:p>
            <a:endParaRPr lang="en-US" dirty="0"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9CAF7A63-4C19-440B-8FB7-DEBB5896F5EB}"/>
              </a:ext>
            </a:extLst>
          </p:cNvPr>
          <p:cNvSpPr txBox="1"/>
          <p:nvPr/>
        </p:nvSpPr>
        <p:spPr>
          <a:xfrm>
            <a:off x="851061" y="3562825"/>
            <a:ext cx="494231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spc="-100" dirty="0">
                <a:solidFill>
                  <a:srgbClr val="00B0F0"/>
                </a:solidFill>
                <a:latin typeface="Cafe24 Ssurround" pitchFamily="34" charset="0"/>
                <a:cs typeface="Cafe24 Ssurround" pitchFamily="34" charset="0"/>
              </a:rPr>
              <a:t>Work Schedule</a:t>
            </a:r>
          </a:p>
          <a:p>
            <a:r>
              <a:rPr lang="en-US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2.14~2.19 </a:t>
            </a:r>
            <a:r>
              <a:rPr lang="ko-KR" altLang="en-US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기획</a:t>
            </a:r>
            <a:endParaRPr lang="en-US" kern="0" spc="-100" dirty="0">
              <a:solidFill>
                <a:schemeClr val="bg1"/>
              </a:solidFill>
              <a:latin typeface="Cafe24 Ssurround" pitchFamily="34" charset="0"/>
              <a:cs typeface="Cafe24 Ssurround" pitchFamily="34" charset="0"/>
            </a:endParaRPr>
          </a:p>
          <a:p>
            <a:r>
              <a:rPr lang="en-US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2.20~2.26  </a:t>
            </a:r>
            <a:r>
              <a:rPr lang="ko-KR" altLang="en-US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데이터 수집</a:t>
            </a:r>
            <a:endParaRPr lang="en-US" kern="0" spc="-100" dirty="0">
              <a:solidFill>
                <a:schemeClr val="bg1"/>
              </a:solidFill>
              <a:latin typeface="Cafe24 Ssurround" pitchFamily="34" charset="0"/>
              <a:cs typeface="Cafe24 Ssurround" pitchFamily="34" charset="0"/>
            </a:endParaRPr>
          </a:p>
          <a:p>
            <a:r>
              <a:rPr lang="en-US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2.20~3.12  </a:t>
            </a:r>
            <a:r>
              <a:rPr lang="ko-KR" altLang="en-US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모델</a:t>
            </a:r>
            <a:r>
              <a:rPr lang="en-US" altLang="ko-KR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, </a:t>
            </a:r>
            <a:r>
              <a:rPr lang="ko-KR" altLang="en-US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형태소 분석 성능 테스트 및 선정</a:t>
            </a:r>
            <a:endParaRPr lang="en-US" kern="0" spc="-100" dirty="0">
              <a:solidFill>
                <a:schemeClr val="bg1"/>
              </a:solidFill>
              <a:latin typeface="Cafe24 Ssurround" pitchFamily="34" charset="0"/>
              <a:cs typeface="Cafe24 Ssurround" pitchFamily="34" charset="0"/>
            </a:endParaRPr>
          </a:p>
          <a:p>
            <a:r>
              <a:rPr lang="en-US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2.27~3.13  </a:t>
            </a:r>
            <a:r>
              <a:rPr lang="ko-KR" altLang="en-US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유사도 분석</a:t>
            </a:r>
            <a:endParaRPr lang="en-US" kern="0" spc="-100" dirty="0">
              <a:solidFill>
                <a:schemeClr val="bg1"/>
              </a:solidFill>
              <a:latin typeface="Cafe24 Ssurround" pitchFamily="34" charset="0"/>
              <a:cs typeface="Cafe24 Ssurround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3.06~3.25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시각화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D16A7E0B-D8DC-4CFF-89BC-C59F8E45EF62}"/>
              </a:ext>
            </a:extLst>
          </p:cNvPr>
          <p:cNvSpPr txBox="1"/>
          <p:nvPr/>
        </p:nvSpPr>
        <p:spPr>
          <a:xfrm>
            <a:off x="851061" y="5702402"/>
            <a:ext cx="287780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spc="-100" dirty="0">
                <a:solidFill>
                  <a:srgbClr val="00B0F0"/>
                </a:solidFill>
                <a:latin typeface="Cafe24 Ssurround" pitchFamily="34" charset="0"/>
                <a:cs typeface="Cafe24 Ssurround" pitchFamily="34" charset="0"/>
              </a:rPr>
              <a:t>Work Dataset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법조문 </a:t>
            </a:r>
            <a:r>
              <a:rPr lang="en-US" altLang="ko-KR" dirty="0">
                <a:solidFill>
                  <a:schemeClr val="bg1"/>
                </a:solidFill>
              </a:rPr>
              <a:t>145,279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6471D742-73CB-4219-91D5-6AB5DCF52B7A}"/>
              </a:ext>
            </a:extLst>
          </p:cNvPr>
          <p:cNvSpPr txBox="1"/>
          <p:nvPr/>
        </p:nvSpPr>
        <p:spPr>
          <a:xfrm>
            <a:off x="2082169" y="1831737"/>
            <a:ext cx="802766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b="1" i="0" u="none" strike="noStrike" baseline="0" dirty="0">
                <a:solidFill>
                  <a:schemeClr val="bg1"/>
                </a:solidFill>
                <a:latin typeface="HCRDotum"/>
              </a:rPr>
              <a:t>자연어처리 모델을 이용</a:t>
            </a:r>
            <a:r>
              <a:rPr lang="ko-KR" altLang="en-US" b="1" dirty="0">
                <a:solidFill>
                  <a:schemeClr val="bg1"/>
                </a:solidFill>
                <a:latin typeface="HCRDotum"/>
              </a:rPr>
              <a:t>해</a:t>
            </a:r>
            <a:r>
              <a:rPr lang="ko-KR" altLang="en-US" sz="1800" b="1" i="0" u="none" strike="noStrike" baseline="0" dirty="0">
                <a:solidFill>
                  <a:schemeClr val="bg1"/>
                </a:solidFill>
                <a:latin typeface="HCRDotum"/>
              </a:rPr>
              <a:t> 감사 지적사항 및 관련근거 판별에 필요한 법을 제시</a:t>
            </a:r>
            <a:endParaRPr lang="en-US" b="1" kern="0" spc="-100" dirty="0">
              <a:solidFill>
                <a:schemeClr val="bg1"/>
              </a:solidFill>
              <a:latin typeface="Cafe24 Ssurround" pitchFamily="34" charset="0"/>
              <a:cs typeface="Cafe24 Ssurround" pitchFamily="34" charset="0"/>
            </a:endParaRPr>
          </a:p>
          <a:p>
            <a:endParaRPr lang="en-US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883B1953-CBBF-470B-A1F5-E1934E093146}"/>
              </a:ext>
            </a:extLst>
          </p:cNvPr>
          <p:cNvSpPr txBox="1"/>
          <p:nvPr/>
        </p:nvSpPr>
        <p:spPr>
          <a:xfrm>
            <a:off x="6398626" y="3041105"/>
            <a:ext cx="164782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PYTHON   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Object 27">
            <a:extLst>
              <a:ext uri="{FF2B5EF4-FFF2-40B4-BE49-F238E27FC236}">
                <a16:creationId xmlns:a16="http://schemas.microsoft.com/office/drawing/2014/main" id="{16D1D4D8-DE6E-4CA3-B902-00E9BDF7ABB2}"/>
              </a:ext>
            </a:extLst>
          </p:cNvPr>
          <p:cNvSpPr txBox="1"/>
          <p:nvPr/>
        </p:nvSpPr>
        <p:spPr>
          <a:xfrm>
            <a:off x="6398627" y="3441215"/>
            <a:ext cx="10167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NLP</a:t>
            </a:r>
            <a:r>
              <a:rPr lang="en-US" sz="2400" b="1" kern="0" spc="-1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  </a:t>
            </a:r>
            <a:endParaRPr lang="en-US" dirty="0"/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589F5FC3-0F0E-4116-BB0D-29F6C908F8F3}"/>
              </a:ext>
            </a:extLst>
          </p:cNvPr>
          <p:cNvSpPr txBox="1"/>
          <p:nvPr/>
        </p:nvSpPr>
        <p:spPr>
          <a:xfrm>
            <a:off x="6398626" y="2727485"/>
            <a:ext cx="87936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spc="-100" dirty="0">
                <a:solidFill>
                  <a:schemeClr val="accent1">
                    <a:lumMod val="50000"/>
                    <a:lumOff val="50000"/>
                  </a:schemeClr>
                </a:solidFill>
                <a:latin typeface="Cafe24 Ssurround" pitchFamily="34" charset="0"/>
                <a:cs typeface="Cafe24 Ssurround" pitchFamily="34" charset="0"/>
              </a:rPr>
              <a:t>Skills</a:t>
            </a:r>
            <a:endParaRPr lang="en-US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4DE5C4-2EB7-4941-9005-B04995BAF069}"/>
              </a:ext>
            </a:extLst>
          </p:cNvPr>
          <p:cNvSpPr/>
          <p:nvPr/>
        </p:nvSpPr>
        <p:spPr>
          <a:xfrm>
            <a:off x="0" y="408047"/>
            <a:ext cx="12192000" cy="1283177"/>
          </a:xfrm>
          <a:prstGeom prst="rect">
            <a:avLst/>
          </a:prstGeom>
          <a:solidFill>
            <a:srgbClr val="F9E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B8954508-A853-42D7-91A3-67A9243E4DC8}"/>
              </a:ext>
            </a:extLst>
          </p:cNvPr>
          <p:cNvSpPr txBox="1"/>
          <p:nvPr/>
        </p:nvSpPr>
        <p:spPr>
          <a:xfrm>
            <a:off x="1626131" y="449470"/>
            <a:ext cx="871249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b="1" kern="0" spc="-100" dirty="0">
                <a:solidFill>
                  <a:schemeClr val="tx2">
                    <a:lumMod val="75000"/>
                  </a:schemeClr>
                </a:solidFill>
                <a:latin typeface="Gong Gothic Light" pitchFamily="34" charset="0"/>
                <a:cs typeface="Gong Gothic Light" pitchFamily="34" charset="0"/>
              </a:rPr>
              <a:t>자연어처리 모델을 이용한 </a:t>
            </a:r>
          </a:p>
          <a:p>
            <a:pPr algn="ctr"/>
            <a:r>
              <a:rPr lang="ko-KR" altLang="en-US" sz="2400" b="1" kern="0" spc="-100" dirty="0">
                <a:solidFill>
                  <a:schemeClr val="tx2">
                    <a:lumMod val="75000"/>
                  </a:schemeClr>
                </a:solidFill>
                <a:latin typeface="Gong Gothic Light" pitchFamily="34" charset="0"/>
                <a:cs typeface="Gong Gothic Light" pitchFamily="34" charset="0"/>
              </a:rPr>
              <a:t>법조문 조회 프로그램 구현</a:t>
            </a:r>
          </a:p>
          <a:p>
            <a:pPr algn="ctr"/>
            <a:r>
              <a:rPr lang="en-US" sz="2400" b="1" kern="0" spc="-100" dirty="0">
                <a:solidFill>
                  <a:schemeClr val="tx2">
                    <a:lumMod val="75000"/>
                  </a:schemeClr>
                </a:solidFill>
                <a:latin typeface="Gong Gothic Light" pitchFamily="34" charset="0"/>
                <a:cs typeface="Gong Gothic Light" pitchFamily="34" charset="0"/>
              </a:rPr>
              <a:t>(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2022. 02.14 ~ 3.24</a:t>
            </a:r>
            <a:r>
              <a:rPr lang="en-US" sz="2400" b="1" kern="0" spc="-100" dirty="0">
                <a:solidFill>
                  <a:schemeClr val="tx2">
                    <a:lumMod val="75000"/>
                  </a:schemeClr>
                </a:solidFill>
                <a:latin typeface="Gong Gothic Light" pitchFamily="34" charset="0"/>
                <a:cs typeface="Gong Gothic Light" pitchFamily="34" charset="0"/>
              </a:rPr>
              <a:t>)</a:t>
            </a:r>
            <a:r>
              <a:rPr lang="en-US" sz="2400" kern="0" spc="-200" dirty="0">
                <a:solidFill>
                  <a:schemeClr val="tx2">
                    <a:lumMod val="75000"/>
                  </a:schemeClr>
                </a:solidFill>
                <a:latin typeface="Black Han Sans" pitchFamily="34" charset="0"/>
                <a:cs typeface="Black Han Sans" pitchFamily="34" charset="0"/>
              </a:rPr>
              <a:t> 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C37079-60D9-43F8-8C0B-E2537FBD6809}"/>
              </a:ext>
            </a:extLst>
          </p:cNvPr>
          <p:cNvSpPr/>
          <p:nvPr/>
        </p:nvSpPr>
        <p:spPr>
          <a:xfrm>
            <a:off x="7580614" y="3096817"/>
            <a:ext cx="3436620" cy="25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239AD8-CC2A-46D5-A88D-4E9A0DDECAEC}"/>
              </a:ext>
            </a:extLst>
          </p:cNvPr>
          <p:cNvSpPr/>
          <p:nvPr/>
        </p:nvSpPr>
        <p:spPr>
          <a:xfrm>
            <a:off x="7580614" y="3567748"/>
            <a:ext cx="3436620" cy="25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6421B7-BC72-4C8D-BBF1-FDA813968E2D}"/>
              </a:ext>
            </a:extLst>
          </p:cNvPr>
          <p:cNvSpPr/>
          <p:nvPr/>
        </p:nvSpPr>
        <p:spPr>
          <a:xfrm>
            <a:off x="7580614" y="3096817"/>
            <a:ext cx="1141023" cy="257688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748B26-FC16-4973-AEB0-5D2DE513472F}"/>
              </a:ext>
            </a:extLst>
          </p:cNvPr>
          <p:cNvSpPr/>
          <p:nvPr/>
        </p:nvSpPr>
        <p:spPr>
          <a:xfrm>
            <a:off x="7580614" y="4077801"/>
            <a:ext cx="3436620" cy="25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1B7BB3-E6C1-48D4-9663-7757A714ECC0}"/>
              </a:ext>
            </a:extLst>
          </p:cNvPr>
          <p:cNvSpPr/>
          <p:nvPr/>
        </p:nvSpPr>
        <p:spPr>
          <a:xfrm>
            <a:off x="7580614" y="4077801"/>
            <a:ext cx="585852" cy="253066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bject 27">
            <a:extLst>
              <a:ext uri="{FF2B5EF4-FFF2-40B4-BE49-F238E27FC236}">
                <a16:creationId xmlns:a16="http://schemas.microsoft.com/office/drawing/2014/main" id="{22903D56-F9F9-4617-9C90-25691408981D}"/>
              </a:ext>
            </a:extLst>
          </p:cNvPr>
          <p:cNvSpPr txBox="1"/>
          <p:nvPr/>
        </p:nvSpPr>
        <p:spPr>
          <a:xfrm>
            <a:off x="6398627" y="3918268"/>
            <a:ext cx="10167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kern="0" spc="-100" dirty="0" err="1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PyQt</a:t>
            </a:r>
            <a:r>
              <a:rPr lang="en-US" sz="2400" b="1" kern="0" spc="-1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 </a:t>
            </a:r>
            <a:endParaRPr lang="en-US" dirty="0"/>
          </a:p>
        </p:txBody>
      </p:sp>
      <p:sp>
        <p:nvSpPr>
          <p:cNvPr id="38" name="Object 23">
            <a:extLst>
              <a:ext uri="{FF2B5EF4-FFF2-40B4-BE49-F238E27FC236}">
                <a16:creationId xmlns:a16="http://schemas.microsoft.com/office/drawing/2014/main" id="{D70E939F-8178-4D21-AE5A-9CCACF7D84E1}"/>
              </a:ext>
            </a:extLst>
          </p:cNvPr>
          <p:cNvSpPr txBox="1"/>
          <p:nvPr/>
        </p:nvSpPr>
        <p:spPr>
          <a:xfrm>
            <a:off x="9096203" y="3041105"/>
            <a:ext cx="63199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40%</a:t>
            </a:r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07159389-AB1E-42CC-A5A4-88EF48113986}"/>
              </a:ext>
            </a:extLst>
          </p:cNvPr>
          <p:cNvSpPr txBox="1"/>
          <p:nvPr/>
        </p:nvSpPr>
        <p:spPr>
          <a:xfrm>
            <a:off x="9096203" y="4004279"/>
            <a:ext cx="63199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10%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83108F-BC0A-40FA-AA78-FBC341205855}"/>
              </a:ext>
            </a:extLst>
          </p:cNvPr>
          <p:cNvSpPr/>
          <p:nvPr/>
        </p:nvSpPr>
        <p:spPr>
          <a:xfrm>
            <a:off x="7580614" y="3568048"/>
            <a:ext cx="1706822" cy="253066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590923B8-11EB-42EE-90A8-1A4BB9B4F86A}"/>
              </a:ext>
            </a:extLst>
          </p:cNvPr>
          <p:cNvSpPr txBox="1"/>
          <p:nvPr/>
        </p:nvSpPr>
        <p:spPr>
          <a:xfrm>
            <a:off x="9096203" y="3491548"/>
            <a:ext cx="63199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50%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56A0ED-43CC-434A-BD72-7625BAA9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4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5872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 </a:t>
            </a:r>
            <a:r>
              <a:rPr lang="en-US" altLang="ko-KR" sz="3600" spc="-300" dirty="0"/>
              <a:t>- </a:t>
            </a:r>
            <a:r>
              <a:rPr lang="ko-KR" altLang="en-US" sz="3600" spc="-300" dirty="0"/>
              <a:t>단어 인식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3142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Word2Vec</a:t>
            </a:r>
            <a:r>
              <a:rPr lang="en-US" altLang="ko-KR" sz="2800" dirty="0"/>
              <a:t> VS</a:t>
            </a:r>
            <a:r>
              <a:rPr lang="ko-KR" altLang="en-US" sz="2800" dirty="0"/>
              <a:t> </a:t>
            </a:r>
            <a:r>
              <a:rPr lang="en-US" altLang="ko-KR" sz="2800" dirty="0"/>
              <a:t>TF-IDF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74CD1-97D5-4EFE-B4C4-635A8F6C8661}"/>
              </a:ext>
            </a:extLst>
          </p:cNvPr>
          <p:cNvSpPr txBox="1"/>
          <p:nvPr/>
        </p:nvSpPr>
        <p:spPr>
          <a:xfrm>
            <a:off x="1243751" y="1492867"/>
            <a:ext cx="9892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소방 대원 관련 이라는 </a:t>
            </a:r>
            <a:r>
              <a:rPr lang="en-US" altLang="ko-KR" dirty="0"/>
              <a:t>input </a:t>
            </a:r>
            <a:r>
              <a:rPr lang="ko-KR" altLang="en-US" dirty="0"/>
              <a:t>값을 넣었지만 곤충 산업 관련 기술 개발 등 </a:t>
            </a:r>
            <a:r>
              <a:rPr lang="en-US" altLang="ko-KR" dirty="0"/>
              <a:t>input</a:t>
            </a:r>
            <a:r>
              <a:rPr lang="ko-KR" altLang="en-US" dirty="0"/>
              <a:t> 값과 </a:t>
            </a:r>
            <a:endParaRPr lang="en-US" altLang="ko-KR" dirty="0"/>
          </a:p>
          <a:p>
            <a:r>
              <a:rPr lang="ko-KR" altLang="en-US" dirty="0"/>
              <a:t>관련이 없는 문장들이 나온 것을 확인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28ED76-F86B-40F5-8400-7F38F653C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43" y="2217785"/>
            <a:ext cx="9698564" cy="30349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3CB3C-185C-460F-AE11-33F5D6375923}"/>
              </a:ext>
            </a:extLst>
          </p:cNvPr>
          <p:cNvSpPr/>
          <p:nvPr/>
        </p:nvSpPr>
        <p:spPr>
          <a:xfrm>
            <a:off x="1635310" y="2217785"/>
            <a:ext cx="3158940" cy="16212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1CA013-70E0-4DE7-833D-7841EC8C0BB9}"/>
              </a:ext>
            </a:extLst>
          </p:cNvPr>
          <p:cNvSpPr/>
          <p:nvPr/>
        </p:nvSpPr>
        <p:spPr>
          <a:xfrm>
            <a:off x="1686110" y="3094085"/>
            <a:ext cx="3158940" cy="16212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191DC7-7259-4176-84AA-A3F93FF2D650}"/>
              </a:ext>
            </a:extLst>
          </p:cNvPr>
          <p:cNvSpPr/>
          <p:nvPr/>
        </p:nvSpPr>
        <p:spPr>
          <a:xfrm>
            <a:off x="1635310" y="4452985"/>
            <a:ext cx="3025590" cy="16212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CA313B-FC57-426B-A1BA-143BFE10ED8E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AB35F3-3488-46E1-B016-58BC0924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1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596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 </a:t>
            </a:r>
            <a:r>
              <a:rPr lang="en-US" altLang="ko-KR" sz="3600" spc="-300" dirty="0"/>
              <a:t>-</a:t>
            </a:r>
            <a:r>
              <a:rPr lang="ko-KR" altLang="en-US" sz="3600" spc="-300" dirty="0"/>
              <a:t> 단어 인식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3142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Word2Vec VS</a:t>
            </a:r>
            <a:r>
              <a:rPr lang="ko-KR" altLang="en-US" sz="2800" dirty="0"/>
              <a:t>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TF-IDF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74CD1-97D5-4EFE-B4C4-635A8F6C8661}"/>
              </a:ext>
            </a:extLst>
          </p:cNvPr>
          <p:cNvSpPr txBox="1"/>
          <p:nvPr/>
        </p:nvSpPr>
        <p:spPr>
          <a:xfrm>
            <a:off x="1243751" y="1492867"/>
            <a:ext cx="98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TF-IDF</a:t>
            </a:r>
            <a:r>
              <a:rPr lang="ko-KR" altLang="en-US" dirty="0"/>
              <a:t>를 이용해 조문 데이터 </a:t>
            </a:r>
            <a:r>
              <a:rPr lang="en-US" altLang="ko-KR" dirty="0"/>
              <a:t>1</a:t>
            </a:r>
            <a:r>
              <a:rPr lang="ko-KR" altLang="en-US" dirty="0"/>
              <a:t>만개 학습 후 </a:t>
            </a:r>
            <a:r>
              <a:rPr lang="en-US" altLang="ko-KR" dirty="0"/>
              <a:t>input </a:t>
            </a:r>
            <a:r>
              <a:rPr lang="ko-KR" altLang="en-US" dirty="0"/>
              <a:t>값에 해당하는 조문이 어떻게 나오는지 테스트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94CC08-D0EB-4D15-9B8B-998A5DA55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184" y="1870964"/>
            <a:ext cx="4640497" cy="48654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C81315-D623-4642-B170-29510F185909}"/>
              </a:ext>
            </a:extLst>
          </p:cNvPr>
          <p:cNvSpPr/>
          <p:nvPr/>
        </p:nvSpPr>
        <p:spPr>
          <a:xfrm>
            <a:off x="4384966" y="5865019"/>
            <a:ext cx="720434" cy="1809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C2DB9D-892D-4E52-A138-9DFC35C1A22D}"/>
              </a:ext>
            </a:extLst>
          </p:cNvPr>
          <p:cNvSpPr/>
          <p:nvPr/>
        </p:nvSpPr>
        <p:spPr>
          <a:xfrm>
            <a:off x="3883316" y="1908175"/>
            <a:ext cx="1901534" cy="15240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B16F20-5CD4-41D0-8F5A-D7A455ABE7D6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0169E93-9AE4-4284-AB16-7FFB4F4B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5872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 </a:t>
            </a:r>
            <a:r>
              <a:rPr lang="en-US" altLang="ko-KR" sz="3600" spc="-300" dirty="0"/>
              <a:t>- </a:t>
            </a:r>
            <a:r>
              <a:rPr lang="ko-KR" altLang="en-US" sz="3600" spc="-300" dirty="0"/>
              <a:t>단어 인식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3142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Word2Vec VS</a:t>
            </a:r>
            <a:r>
              <a:rPr lang="ko-KR" altLang="en-US" sz="2800" dirty="0"/>
              <a:t>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TF-IDF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74CD1-97D5-4EFE-B4C4-635A8F6C8661}"/>
              </a:ext>
            </a:extLst>
          </p:cNvPr>
          <p:cNvSpPr txBox="1"/>
          <p:nvPr/>
        </p:nvSpPr>
        <p:spPr>
          <a:xfrm>
            <a:off x="1243751" y="1506225"/>
            <a:ext cx="98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소방 대원 관련 이라는 </a:t>
            </a:r>
            <a:r>
              <a:rPr lang="en-US" altLang="ko-KR" dirty="0"/>
              <a:t>input </a:t>
            </a:r>
            <a:r>
              <a:rPr lang="ko-KR" altLang="en-US" dirty="0"/>
              <a:t>값과 관련된 법조문이 결과로 나온 것을 확인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B2E3093-ABD8-406D-9677-C4710C83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67" y="2379468"/>
            <a:ext cx="9585268" cy="2616334"/>
          </a:xfrm>
          <a:prstGeom prst="rect">
            <a:avLst/>
          </a:prstGeom>
          <a:ln w="19050"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72EB0D2-6C70-4573-96D7-F8112A7563A5}"/>
              </a:ext>
            </a:extLst>
          </p:cNvPr>
          <p:cNvSpPr/>
          <p:nvPr/>
        </p:nvSpPr>
        <p:spPr>
          <a:xfrm>
            <a:off x="3400610" y="2584269"/>
            <a:ext cx="322731" cy="19631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FCED2F-2ED2-4457-8900-5E7C0B6F5035}"/>
              </a:ext>
            </a:extLst>
          </p:cNvPr>
          <p:cNvSpPr/>
          <p:nvPr/>
        </p:nvSpPr>
        <p:spPr>
          <a:xfrm>
            <a:off x="2058802" y="2986911"/>
            <a:ext cx="349715" cy="17019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942F65-56F9-4B8D-BA49-0386B8042ED2}"/>
              </a:ext>
            </a:extLst>
          </p:cNvPr>
          <p:cNvSpPr/>
          <p:nvPr/>
        </p:nvSpPr>
        <p:spPr>
          <a:xfrm>
            <a:off x="7611034" y="2960787"/>
            <a:ext cx="322731" cy="19631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69AD7E-AEA8-424B-8EA1-9EC291905302}"/>
              </a:ext>
            </a:extLst>
          </p:cNvPr>
          <p:cNvSpPr/>
          <p:nvPr/>
        </p:nvSpPr>
        <p:spPr>
          <a:xfrm>
            <a:off x="5988422" y="4532147"/>
            <a:ext cx="412378" cy="19527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48AB7E-4110-4139-A4BE-B70DA2BC30B7}"/>
              </a:ext>
            </a:extLst>
          </p:cNvPr>
          <p:cNvSpPr/>
          <p:nvPr/>
        </p:nvSpPr>
        <p:spPr>
          <a:xfrm>
            <a:off x="7094068" y="3752218"/>
            <a:ext cx="256989" cy="19822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36699D-73E3-4342-8D94-417F2A25501A}"/>
              </a:ext>
            </a:extLst>
          </p:cNvPr>
          <p:cNvSpPr/>
          <p:nvPr/>
        </p:nvSpPr>
        <p:spPr>
          <a:xfrm>
            <a:off x="4598893" y="4532147"/>
            <a:ext cx="470366" cy="19527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528CC0-2121-45B1-82AA-06B9F35545B1}"/>
              </a:ext>
            </a:extLst>
          </p:cNvPr>
          <p:cNvSpPr/>
          <p:nvPr/>
        </p:nvSpPr>
        <p:spPr>
          <a:xfrm>
            <a:off x="2988231" y="4728463"/>
            <a:ext cx="543864" cy="19631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628821-5B47-43DE-A0A4-F7ACB5BC2731}"/>
              </a:ext>
            </a:extLst>
          </p:cNvPr>
          <p:cNvSpPr/>
          <p:nvPr/>
        </p:nvSpPr>
        <p:spPr>
          <a:xfrm>
            <a:off x="1976664" y="4729503"/>
            <a:ext cx="431853" cy="19527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A6274F9-09DD-48CA-ABAC-8CCF1EA0829A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D13844-ADBE-4851-AD0B-B62FE4FC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5872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</a:t>
            </a:r>
            <a:r>
              <a:rPr lang="en-US" altLang="ko-KR" sz="3600" spc="-300" dirty="0"/>
              <a:t> - </a:t>
            </a:r>
            <a:r>
              <a:rPr lang="ko-KR" altLang="en-US" sz="3600" spc="-300" dirty="0"/>
              <a:t>문장 인식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2878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Doc2Vec </a:t>
            </a:r>
            <a:r>
              <a:rPr lang="en-US" altLang="ko-KR" sz="2800" dirty="0"/>
              <a:t>VS SBERT</a:t>
            </a:r>
            <a:endParaRPr lang="ko-KR" altLang="en-US" sz="2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E854B9-FF9B-4564-BE46-47012D66C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04" y="2217785"/>
            <a:ext cx="6550991" cy="4180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1243751" y="1492867"/>
            <a:ext cx="9892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Doc2Vec</a:t>
            </a:r>
            <a:r>
              <a:rPr lang="ko-KR" altLang="en-US" dirty="0"/>
              <a:t>를 이용해 조문 데이터 </a:t>
            </a:r>
            <a:r>
              <a:rPr lang="en-US" altLang="ko-KR" dirty="0"/>
              <a:t>50,000</a:t>
            </a:r>
            <a:r>
              <a:rPr lang="ko-KR" altLang="en-US" dirty="0"/>
              <a:t>개 학습 후 </a:t>
            </a:r>
            <a:r>
              <a:rPr lang="en-US" altLang="ko-KR" dirty="0"/>
              <a:t>input </a:t>
            </a:r>
            <a:r>
              <a:rPr lang="ko-KR" altLang="en-US" dirty="0"/>
              <a:t>값에 해당하는 조문이 </a:t>
            </a:r>
            <a:endParaRPr lang="en-US" altLang="ko-KR" dirty="0"/>
          </a:p>
          <a:p>
            <a:r>
              <a:rPr lang="ko-KR" altLang="en-US" dirty="0"/>
              <a:t>어떻게 나오는지 테스트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01A0D5-FDD3-42E4-82DA-6D4E3BABD8A0}"/>
              </a:ext>
            </a:extLst>
          </p:cNvPr>
          <p:cNvSpPr/>
          <p:nvPr/>
        </p:nvSpPr>
        <p:spPr>
          <a:xfrm>
            <a:off x="3589020" y="5504180"/>
            <a:ext cx="952500" cy="2133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B73371-D9DE-46EA-923E-3517BE69E4FE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11C834-6EC6-4E74-BBB8-84DBBE1E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5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5872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 </a:t>
            </a:r>
            <a:r>
              <a:rPr lang="en-US" altLang="ko-KR" sz="3600" spc="-300" dirty="0"/>
              <a:t>- </a:t>
            </a:r>
            <a:r>
              <a:rPr lang="ko-KR" altLang="en-US" sz="3600" spc="-300" dirty="0"/>
              <a:t>문장 인식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291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Doc2Vec </a:t>
            </a:r>
            <a:r>
              <a:rPr lang="en-US" altLang="ko-KR" sz="2800" dirty="0"/>
              <a:t>VS SBERT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1243751" y="1492867"/>
            <a:ext cx="98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소방 대원 관련과는 관련 없는 문장들이 나오는 것을 확인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5DE3FE-CB50-4977-98B0-A33F1403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088697"/>
            <a:ext cx="7839075" cy="42481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0F6BF6-8511-40FA-B677-6A99FB12BC44}"/>
              </a:ext>
            </a:extLst>
          </p:cNvPr>
          <p:cNvSpPr/>
          <p:nvPr/>
        </p:nvSpPr>
        <p:spPr>
          <a:xfrm>
            <a:off x="3348446" y="2107056"/>
            <a:ext cx="2341154" cy="12115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2C2E13-3BCF-4049-92DE-7AF929F046F7}"/>
              </a:ext>
            </a:extLst>
          </p:cNvPr>
          <p:cNvSpPr/>
          <p:nvPr/>
        </p:nvSpPr>
        <p:spPr>
          <a:xfrm>
            <a:off x="3071936" y="3243706"/>
            <a:ext cx="3570163" cy="12115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8DF4C6-96A5-4334-A6DE-2F862AAF6824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1A6D0D-E205-40C8-BB8C-1B03132F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5872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 </a:t>
            </a:r>
            <a:r>
              <a:rPr lang="en-US" altLang="ko-KR" sz="3600" spc="-300" dirty="0"/>
              <a:t>- </a:t>
            </a:r>
            <a:r>
              <a:rPr lang="ko-KR" altLang="en-US" sz="3600" spc="-300" dirty="0"/>
              <a:t>문장 인식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2878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Doc2Vec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2800" dirty="0"/>
              <a:t>VS </a:t>
            </a:r>
            <a:r>
              <a:rPr lang="en-US" altLang="ko-KR" sz="28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SBERT</a:t>
            </a:r>
            <a:endParaRPr lang="ko-KR" altLang="en-US" sz="2800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1243751" y="1492867"/>
            <a:ext cx="98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SBERT</a:t>
            </a:r>
            <a:r>
              <a:rPr lang="ko-KR" altLang="en-US" dirty="0"/>
              <a:t>를 이용해 조문 데이터 </a:t>
            </a:r>
            <a:r>
              <a:rPr lang="en-US" altLang="ko-KR" dirty="0"/>
              <a:t>50,000</a:t>
            </a:r>
            <a:r>
              <a:rPr lang="ko-KR" altLang="en-US" dirty="0"/>
              <a:t>개 학습 후 </a:t>
            </a:r>
            <a:r>
              <a:rPr lang="en-US" altLang="ko-KR" dirty="0"/>
              <a:t>input </a:t>
            </a:r>
            <a:r>
              <a:rPr lang="ko-KR" altLang="en-US" dirty="0"/>
              <a:t>값에 해당하는 조문이 어떻게 나오는지 테스트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C12A82-CBE4-4647-8261-0FC34231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50" y="2016087"/>
            <a:ext cx="6334125" cy="4324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B75711-EF31-4714-B26A-706A904D3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219" y="1930562"/>
            <a:ext cx="7823562" cy="46782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563128-BAB5-43F2-B746-DC4E02D72C05}"/>
              </a:ext>
            </a:extLst>
          </p:cNvPr>
          <p:cNvSpPr/>
          <p:nvPr/>
        </p:nvSpPr>
        <p:spPr>
          <a:xfrm>
            <a:off x="3407067" y="2053322"/>
            <a:ext cx="1050633" cy="16446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DFFA0E-A2DD-472F-AB4E-AA1417ED0D92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9152B0-353F-4A3D-8780-41F07E8E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1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5872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</a:t>
            </a:r>
            <a:r>
              <a:rPr lang="en-US" altLang="ko-KR" sz="3600" spc="-300" dirty="0"/>
              <a:t> - </a:t>
            </a:r>
            <a:r>
              <a:rPr lang="ko-KR" altLang="en-US" sz="3600" spc="-300" dirty="0"/>
              <a:t>문장 인식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2878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Doc2Vec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2800" dirty="0"/>
              <a:t>VS </a:t>
            </a:r>
            <a:r>
              <a:rPr lang="en-US" altLang="ko-KR" sz="28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SBERT</a:t>
            </a:r>
            <a:endParaRPr lang="ko-KR" altLang="en-US" sz="2800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1243751" y="1492867"/>
            <a:ext cx="98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소방 대원 관련이란 </a:t>
            </a:r>
            <a:r>
              <a:rPr lang="en-US" altLang="ko-KR" dirty="0"/>
              <a:t>input</a:t>
            </a:r>
            <a:r>
              <a:rPr lang="ko-KR" altLang="en-US" dirty="0"/>
              <a:t>값을 넣었을 때 </a:t>
            </a:r>
            <a:r>
              <a:rPr lang="en-US" altLang="ko-KR" dirty="0"/>
              <a:t>Doc2Vec</a:t>
            </a:r>
            <a:r>
              <a:rPr lang="ko-KR" altLang="en-US" dirty="0"/>
              <a:t>보다 관련 있는 문장들이 나오는 것을 확인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8D195F-43F3-4C16-B546-1B7164B3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930009"/>
            <a:ext cx="8420100" cy="47148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8F9F63B-45E4-47AF-B4C4-9ED28EBA2987}"/>
              </a:ext>
            </a:extLst>
          </p:cNvPr>
          <p:cNvSpPr/>
          <p:nvPr/>
        </p:nvSpPr>
        <p:spPr>
          <a:xfrm>
            <a:off x="2952206" y="2527300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0ED0AD-B8BD-43A2-BD7A-FD7BF7360A77}"/>
              </a:ext>
            </a:extLst>
          </p:cNvPr>
          <p:cNvSpPr/>
          <p:nvPr/>
        </p:nvSpPr>
        <p:spPr>
          <a:xfrm>
            <a:off x="4700043" y="2687041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A65A55-9215-4132-85AE-02DF7A7EF8D0}"/>
              </a:ext>
            </a:extLst>
          </p:cNvPr>
          <p:cNvSpPr/>
          <p:nvPr/>
        </p:nvSpPr>
        <p:spPr>
          <a:xfrm>
            <a:off x="4835253" y="3010891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7F6110-EA76-4264-B755-95D90A096CBC}"/>
              </a:ext>
            </a:extLst>
          </p:cNvPr>
          <p:cNvSpPr/>
          <p:nvPr/>
        </p:nvSpPr>
        <p:spPr>
          <a:xfrm>
            <a:off x="7973741" y="3010891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C77896-1C71-4BFB-BD37-22CBC0BE60D5}"/>
              </a:ext>
            </a:extLst>
          </p:cNvPr>
          <p:cNvSpPr/>
          <p:nvPr/>
        </p:nvSpPr>
        <p:spPr>
          <a:xfrm>
            <a:off x="8507141" y="3653828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A5BD63-4168-43C7-8028-2CB5CFFA77E8}"/>
              </a:ext>
            </a:extLst>
          </p:cNvPr>
          <p:cNvSpPr/>
          <p:nvPr/>
        </p:nvSpPr>
        <p:spPr>
          <a:xfrm>
            <a:off x="8311879" y="4787303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52A81B-ADF5-46BB-9BA7-9A88DA653078}"/>
              </a:ext>
            </a:extLst>
          </p:cNvPr>
          <p:cNvSpPr/>
          <p:nvPr/>
        </p:nvSpPr>
        <p:spPr>
          <a:xfrm>
            <a:off x="3682729" y="4136036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28A39B-550D-4054-88DE-F32A16CC7ECC}"/>
              </a:ext>
            </a:extLst>
          </p:cNvPr>
          <p:cNvSpPr/>
          <p:nvPr/>
        </p:nvSpPr>
        <p:spPr>
          <a:xfrm>
            <a:off x="2282554" y="3496663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8DB33C-69E9-45FA-9E24-3F98F908519E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7B1A01-2F15-4237-A26D-CA95F8D1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2.4 </a:t>
            </a:r>
            <a:r>
              <a:rPr lang="ko-KR" altLang="en-US" sz="3600" spc="-300" dirty="0"/>
              <a:t>최종 모델 선정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373FE-4E03-4CC2-8395-AAD1C597266D}"/>
              </a:ext>
            </a:extLst>
          </p:cNvPr>
          <p:cNvSpPr txBox="1"/>
          <p:nvPr/>
        </p:nvSpPr>
        <p:spPr>
          <a:xfrm>
            <a:off x="921834" y="2318387"/>
            <a:ext cx="101271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단어인식만 사용하기에는 문맥적인 유사도가 조금 부족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문장인식만 사용하기에는 제시된 데이터의 내용과 조금 동떨어지는 경우가 생김</a:t>
            </a:r>
            <a:endParaRPr lang="en-US" altLang="ko-KR" sz="2000" dirty="0"/>
          </a:p>
          <a:p>
            <a:endParaRPr lang="en-US" altLang="ko-KR" sz="2000" dirty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r>
              <a:rPr lang="en-US" altLang="ko-KR" sz="2000" dirty="0"/>
              <a:t>TF-IDF </a:t>
            </a:r>
            <a:r>
              <a:rPr lang="ko-KR" altLang="en-US" sz="2000" dirty="0"/>
              <a:t>로 최대한 관련 단어가 있는 문장을 걸러내고 </a:t>
            </a:r>
            <a:endParaRPr lang="en-US" altLang="ko-KR" sz="2000" dirty="0"/>
          </a:p>
          <a:p>
            <a:r>
              <a:rPr lang="ko-KR" altLang="en-US" sz="2000" dirty="0"/>
              <a:t>그 결과물을 </a:t>
            </a:r>
            <a:r>
              <a:rPr lang="en-US" altLang="ko-KR" sz="2000" dirty="0"/>
              <a:t>SBERT</a:t>
            </a:r>
            <a:r>
              <a:rPr lang="ko-KR" altLang="en-US" sz="2000" dirty="0"/>
              <a:t>를 이용해 학습시켜서 최대한 </a:t>
            </a:r>
            <a:r>
              <a:rPr lang="ko-KR" altLang="en-US" sz="2000" dirty="0" err="1"/>
              <a:t>관련있는</a:t>
            </a:r>
            <a:r>
              <a:rPr lang="ko-KR" altLang="en-US" sz="2000" dirty="0"/>
              <a:t> 문장으로 반영하는 것으로 결정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7D56E-95CF-41F1-9898-C6C826359457}"/>
              </a:ext>
            </a:extLst>
          </p:cNvPr>
          <p:cNvSpPr txBox="1"/>
          <p:nvPr/>
        </p:nvSpPr>
        <p:spPr>
          <a:xfrm>
            <a:off x="986697" y="1677291"/>
            <a:ext cx="6107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TF-IDF + SBERT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B2858-B8B4-40D4-B043-EE328756BB0D}"/>
              </a:ext>
            </a:extLst>
          </p:cNvPr>
          <p:cNvSpPr txBox="1"/>
          <p:nvPr/>
        </p:nvSpPr>
        <p:spPr>
          <a:xfrm>
            <a:off x="986697" y="3564882"/>
            <a:ext cx="1204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T3Font_40"/>
              </a:rPr>
              <a:t>결론</a:t>
            </a:r>
            <a:endParaRPr lang="en-US" altLang="ko-KR" sz="1800" b="1" i="0" u="none" strike="noStrike" baseline="0" dirty="0">
              <a:latin typeface="T3Font_4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836DF1-2125-4F69-9BEE-A6DAFCE9AE92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DE8572-BCB2-4BE5-A0F9-37044999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70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24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2.5 SBERT 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한국어 모델 성능 테스트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931056" y="1105480"/>
            <a:ext cx="10651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sentence-transformers/xlm-r-100langs-bert-base-nli-stsb-mean-tokens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C76C01-06D8-43CA-AE1A-A0B3D226FE39}"/>
              </a:ext>
            </a:extLst>
          </p:cNvPr>
          <p:cNvSpPr txBox="1"/>
          <p:nvPr/>
        </p:nvSpPr>
        <p:spPr>
          <a:xfrm>
            <a:off x="1418165" y="5323908"/>
            <a:ext cx="9355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연관된 문장이 나오지 않음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더 조사해 보니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저품질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임베딩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생성으로 더 이상 사용되지 않는 모델로 확인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3F812-A7C4-4180-8AD0-C9CB3B8B4FBF}"/>
              </a:ext>
            </a:extLst>
          </p:cNvPr>
          <p:cNvSpPr txBox="1"/>
          <p:nvPr/>
        </p:nvSpPr>
        <p:spPr>
          <a:xfrm>
            <a:off x="1243750" y="1593592"/>
            <a:ext cx="935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한글이 포함된 </a:t>
            </a:r>
            <a:r>
              <a:rPr lang="ko-KR" altLang="en-US" dirty="0" err="1"/>
              <a:t>다언어</a:t>
            </a:r>
            <a:r>
              <a:rPr lang="ko-KR" altLang="en-US" dirty="0"/>
              <a:t> 변환 모델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820C4E-5F4F-4054-B318-873F42976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1997679"/>
            <a:ext cx="9845040" cy="304534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EB99D9-D955-4094-999E-7D4FC587E678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98E69A-C625-4213-9493-8CD35D95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44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24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2.5 SBERT </a:t>
            </a:r>
            <a:r>
              <a:rPr lang="ko-KR" altLang="en-US" sz="3600" spc="-300" dirty="0"/>
              <a:t>한국어 모델 성능 테스트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1243751" y="1157586"/>
            <a:ext cx="5509171" cy="528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distiluse-base-multilingual-cased-v1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6EAF11-DB26-4782-BE17-D61BB16E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50" y="2398930"/>
            <a:ext cx="9986399" cy="26151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25A72B-D565-48D3-B810-BFFE2D157E4E}"/>
              </a:ext>
            </a:extLst>
          </p:cNvPr>
          <p:cNvSpPr txBox="1"/>
          <p:nvPr/>
        </p:nvSpPr>
        <p:spPr>
          <a:xfrm>
            <a:off x="1243750" y="5450071"/>
            <a:ext cx="935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소방청의 역할에 관련한 법률이 주로 나옴 </a:t>
            </a:r>
            <a:endParaRPr lang="en-US" altLang="ko-KR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9F1A1-B3D4-4318-A325-A8306C29A318}"/>
              </a:ext>
            </a:extLst>
          </p:cNvPr>
          <p:cNvSpPr txBox="1"/>
          <p:nvPr/>
        </p:nvSpPr>
        <p:spPr>
          <a:xfrm>
            <a:off x="1243750" y="1593592"/>
            <a:ext cx="935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한글이 포함된 </a:t>
            </a:r>
            <a:r>
              <a:rPr lang="ko-KR" altLang="en-US" dirty="0" err="1"/>
              <a:t>다언어</a:t>
            </a:r>
            <a:r>
              <a:rPr lang="ko-KR" altLang="en-US" dirty="0"/>
              <a:t> 변환 모델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A67E4E-D707-43D5-B475-3DDE19D0225C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E04A08-A998-4C3C-8D3A-2A009185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6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A1F018-1AC5-416E-B063-47B3509C1866}"/>
              </a:ext>
            </a:extLst>
          </p:cNvPr>
          <p:cNvGrpSpPr/>
          <p:nvPr/>
        </p:nvGrpSpPr>
        <p:grpSpPr>
          <a:xfrm>
            <a:off x="-27381" y="-11154"/>
            <a:ext cx="4967373" cy="6874730"/>
            <a:chOff x="-27381" y="-11154"/>
            <a:chExt cx="4967373" cy="6874730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7284666-E0A0-4607-9342-8A070A266081}"/>
                </a:ext>
              </a:extLst>
            </p:cNvPr>
            <p:cNvSpPr/>
            <p:nvPr/>
          </p:nvSpPr>
          <p:spPr>
            <a:xfrm>
              <a:off x="0" y="3429000"/>
              <a:ext cx="3434576" cy="34345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F167D1E-609F-4671-9C64-51F6E0EB0ADD}"/>
                </a:ext>
              </a:extLst>
            </p:cNvPr>
            <p:cNvSpPr/>
            <p:nvPr/>
          </p:nvSpPr>
          <p:spPr>
            <a:xfrm rot="5400000">
              <a:off x="0" y="0"/>
              <a:ext cx="3434576" cy="3434576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93B2D93B-DC00-4919-9585-6AAF2034D200}"/>
                </a:ext>
              </a:extLst>
            </p:cNvPr>
            <p:cNvSpPr/>
            <p:nvPr/>
          </p:nvSpPr>
          <p:spPr>
            <a:xfrm rot="16200000">
              <a:off x="-23400" y="-11154"/>
              <a:ext cx="3434576" cy="343457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EBBCEC61-A1F0-4055-BF58-CE2AF897C240}"/>
                </a:ext>
              </a:extLst>
            </p:cNvPr>
            <p:cNvSpPr/>
            <p:nvPr/>
          </p:nvSpPr>
          <p:spPr>
            <a:xfrm rot="16200000">
              <a:off x="-27381" y="-11153"/>
              <a:ext cx="4967373" cy="4967373"/>
            </a:xfrm>
            <a:prstGeom prst="rt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1633B9-7C44-4FAD-9287-B81F0C8E45EE}"/>
              </a:ext>
            </a:extLst>
          </p:cNvPr>
          <p:cNvSpPr txBox="1"/>
          <p:nvPr/>
        </p:nvSpPr>
        <p:spPr>
          <a:xfrm>
            <a:off x="7694464" y="724020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 table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of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contents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C765F-36DE-4BB0-A746-09DD811A3D5D}"/>
              </a:ext>
            </a:extLst>
          </p:cNvPr>
          <p:cNvSpPr txBox="1"/>
          <p:nvPr/>
        </p:nvSpPr>
        <p:spPr>
          <a:xfrm>
            <a:off x="6445404" y="416244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BC08346-4341-4A4F-BBF5-F603A4DB4CD4}"/>
              </a:ext>
            </a:extLst>
          </p:cNvPr>
          <p:cNvCxnSpPr>
            <a:cxnSpLocks/>
          </p:cNvCxnSpPr>
          <p:nvPr/>
        </p:nvCxnSpPr>
        <p:spPr>
          <a:xfrm>
            <a:off x="6445404" y="1326994"/>
            <a:ext cx="5746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ED2EE54-0D94-43C1-AB59-9C52B40F3E4D}"/>
              </a:ext>
            </a:extLst>
          </p:cNvPr>
          <p:cNvGrpSpPr/>
          <p:nvPr/>
        </p:nvGrpSpPr>
        <p:grpSpPr>
          <a:xfrm>
            <a:off x="7207341" y="1393867"/>
            <a:ext cx="2944847" cy="646331"/>
            <a:chOff x="7207341" y="1706133"/>
            <a:chExt cx="2944847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65B241-08E6-4306-BAD0-61A9D9A36146}"/>
                </a:ext>
              </a:extLst>
            </p:cNvPr>
            <p:cNvSpPr txBox="1"/>
            <p:nvPr/>
          </p:nvSpPr>
          <p:spPr>
            <a:xfrm>
              <a:off x="7207341" y="1706133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016FB6-2F28-4D58-ACF8-8E726C6B26F4}"/>
                </a:ext>
              </a:extLst>
            </p:cNvPr>
            <p:cNvSpPr txBox="1"/>
            <p:nvPr/>
          </p:nvSpPr>
          <p:spPr>
            <a:xfrm>
              <a:off x="8051933" y="1798466"/>
              <a:ext cx="2100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프로젝트 개요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09E859C-C071-4147-B154-07C13697A1E4}"/>
              </a:ext>
            </a:extLst>
          </p:cNvPr>
          <p:cNvGrpSpPr/>
          <p:nvPr/>
        </p:nvGrpSpPr>
        <p:grpSpPr>
          <a:xfrm>
            <a:off x="7240513" y="2167798"/>
            <a:ext cx="3844131" cy="923330"/>
            <a:chOff x="7207341" y="1706133"/>
            <a:chExt cx="3844131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B6DC21-6209-4012-B191-BCB6EDCB32DA}"/>
                </a:ext>
              </a:extLst>
            </p:cNvPr>
            <p:cNvSpPr txBox="1"/>
            <p:nvPr/>
          </p:nvSpPr>
          <p:spPr>
            <a:xfrm>
              <a:off x="7207341" y="1706133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2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7693EA-203A-464E-9D60-359E6D37B8AD}"/>
                </a:ext>
              </a:extLst>
            </p:cNvPr>
            <p:cNvSpPr txBox="1"/>
            <p:nvPr/>
          </p:nvSpPr>
          <p:spPr>
            <a:xfrm>
              <a:off x="8051933" y="1798466"/>
              <a:ext cx="29995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데이터 수집</a:t>
              </a:r>
              <a:r>
                <a:rPr lang="en-US" altLang="ko-KR" sz="2400" dirty="0">
                  <a:solidFill>
                    <a:schemeClr val="bg1"/>
                  </a:solidFill>
                </a:rPr>
                <a:t> </a:t>
              </a:r>
              <a:r>
                <a:rPr lang="ko-KR" altLang="en-US" sz="2400" dirty="0">
                  <a:solidFill>
                    <a:schemeClr val="bg1"/>
                  </a:solidFill>
                </a:rPr>
                <a:t>및 모델</a:t>
              </a:r>
              <a:r>
                <a:rPr lang="en-US" altLang="ko-KR" sz="2400" dirty="0">
                  <a:solidFill>
                    <a:schemeClr val="bg1"/>
                  </a:solidFill>
                </a:rPr>
                <a:t>, 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형태소 분석기선정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EA6519-2DC3-4B79-85D4-D878C370F36A}"/>
              </a:ext>
            </a:extLst>
          </p:cNvPr>
          <p:cNvGrpSpPr/>
          <p:nvPr/>
        </p:nvGrpSpPr>
        <p:grpSpPr>
          <a:xfrm>
            <a:off x="7252010" y="3126395"/>
            <a:ext cx="3390482" cy="646331"/>
            <a:chOff x="7207341" y="1706133"/>
            <a:chExt cx="3390482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FC7A34-6CCE-410B-A64E-B0B8217E1936}"/>
                </a:ext>
              </a:extLst>
            </p:cNvPr>
            <p:cNvSpPr txBox="1"/>
            <p:nvPr/>
          </p:nvSpPr>
          <p:spPr>
            <a:xfrm>
              <a:off x="7207341" y="1706133"/>
              <a:ext cx="4796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3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E81578-70DB-48DA-AE78-F301E72B7FB2}"/>
                </a:ext>
              </a:extLst>
            </p:cNvPr>
            <p:cNvSpPr txBox="1"/>
            <p:nvPr/>
          </p:nvSpPr>
          <p:spPr>
            <a:xfrm>
              <a:off x="8051933" y="1798466"/>
              <a:ext cx="25458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모델 구축 및 학습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5C9D052-A679-48D5-BFA2-5064528BB0BB}"/>
              </a:ext>
            </a:extLst>
          </p:cNvPr>
          <p:cNvGrpSpPr/>
          <p:nvPr/>
        </p:nvGrpSpPr>
        <p:grpSpPr>
          <a:xfrm>
            <a:off x="7252010" y="3915436"/>
            <a:ext cx="3013776" cy="646331"/>
            <a:chOff x="7207341" y="1706133"/>
            <a:chExt cx="3013776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5F6D4-F55C-4A24-8E88-51A7F2797B83}"/>
                </a:ext>
              </a:extLst>
            </p:cNvPr>
            <p:cNvSpPr txBox="1"/>
            <p:nvPr/>
          </p:nvSpPr>
          <p:spPr>
            <a:xfrm>
              <a:off x="7207341" y="1706133"/>
              <a:ext cx="487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4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518CAB-4D7F-4545-B179-3D9CF52BF7EB}"/>
                </a:ext>
              </a:extLst>
            </p:cNvPr>
            <p:cNvSpPr txBox="1"/>
            <p:nvPr/>
          </p:nvSpPr>
          <p:spPr>
            <a:xfrm>
              <a:off x="8051933" y="1798466"/>
              <a:ext cx="2169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시각화 및 결과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D5AFBC3-F614-46A2-AEDD-BF312B59387C}"/>
              </a:ext>
            </a:extLst>
          </p:cNvPr>
          <p:cNvGrpSpPr/>
          <p:nvPr/>
        </p:nvGrpSpPr>
        <p:grpSpPr>
          <a:xfrm>
            <a:off x="7252010" y="4725469"/>
            <a:ext cx="3390482" cy="646331"/>
            <a:chOff x="7207341" y="1706133"/>
            <a:chExt cx="3390482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4E48D8-EEAD-4F80-8E87-AAFA61A0576F}"/>
                </a:ext>
              </a:extLst>
            </p:cNvPr>
            <p:cNvSpPr txBox="1"/>
            <p:nvPr/>
          </p:nvSpPr>
          <p:spPr>
            <a:xfrm>
              <a:off x="7207341" y="1706133"/>
              <a:ext cx="474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5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2AB423-EA83-4561-AFAE-91EE9CC7F726}"/>
                </a:ext>
              </a:extLst>
            </p:cNvPr>
            <p:cNvSpPr txBox="1"/>
            <p:nvPr/>
          </p:nvSpPr>
          <p:spPr>
            <a:xfrm>
              <a:off x="8051933" y="1798466"/>
              <a:ext cx="25458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개선 사항 및 소감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0D6D3C4-BA9C-4037-BAF5-0FA703A607AC}"/>
              </a:ext>
            </a:extLst>
          </p:cNvPr>
          <p:cNvGrpSpPr/>
          <p:nvPr/>
        </p:nvGrpSpPr>
        <p:grpSpPr>
          <a:xfrm>
            <a:off x="7255195" y="5531006"/>
            <a:ext cx="2329294" cy="646331"/>
            <a:chOff x="7207341" y="1706133"/>
            <a:chExt cx="2329294" cy="6463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51DDBD-B700-4B50-A551-5CBB07C08F8E}"/>
                </a:ext>
              </a:extLst>
            </p:cNvPr>
            <p:cNvSpPr txBox="1"/>
            <p:nvPr/>
          </p:nvSpPr>
          <p:spPr>
            <a:xfrm>
              <a:off x="7207341" y="170613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6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E23E34-2304-4F32-BF8D-C83BBFBF7039}"/>
                </a:ext>
              </a:extLst>
            </p:cNvPr>
            <p:cNvSpPr txBox="1"/>
            <p:nvPr/>
          </p:nvSpPr>
          <p:spPr>
            <a:xfrm>
              <a:off x="8051933" y="1798466"/>
              <a:ext cx="1484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참고자료 </a:t>
              </a: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C29A2B-B3A3-4F03-9616-DA2298CB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1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24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2.5 SBERT </a:t>
            </a:r>
            <a:r>
              <a:rPr lang="ko-KR" altLang="en-US" sz="3600" spc="-300" dirty="0"/>
              <a:t>한국어 모델 성능 테스트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1243751" y="1157586"/>
            <a:ext cx="4585549" cy="53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 err="1"/>
              <a:t>jhgan</a:t>
            </a:r>
            <a:r>
              <a:rPr lang="en-US" altLang="ko-KR" sz="2800" b="1" dirty="0"/>
              <a:t>/ko-</a:t>
            </a:r>
            <a:r>
              <a:rPr lang="en-US" altLang="ko-KR" sz="2800" b="1" dirty="0" err="1"/>
              <a:t>sroberta</a:t>
            </a:r>
            <a:r>
              <a:rPr lang="en-US" altLang="ko-KR" sz="2800" b="1" dirty="0"/>
              <a:t>-multitask</a:t>
            </a:r>
            <a:endParaRPr lang="en-US" altLang="ko-KR" sz="28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FAD7601-5006-4833-9395-2144EF5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49" y="2319215"/>
            <a:ext cx="9633219" cy="25239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AC76C01-06D8-43CA-AE1A-A0B3D226FE39}"/>
              </a:ext>
            </a:extLst>
          </p:cNvPr>
          <p:cNvSpPr txBox="1"/>
          <p:nvPr/>
        </p:nvSpPr>
        <p:spPr>
          <a:xfrm>
            <a:off x="1243750" y="5097331"/>
            <a:ext cx="93556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소방 대원이 어떤 일을 하는 사람인지에 대한 법률 조문이 유사도 </a:t>
            </a:r>
            <a:r>
              <a:rPr lang="en-US" altLang="ko-KR" sz="1800" dirty="0"/>
              <a:t>0.7658</a:t>
            </a:r>
            <a:r>
              <a:rPr lang="ko-KR" altLang="en-US" sz="1800" dirty="0"/>
              <a:t>로 나왔고 </a:t>
            </a:r>
            <a:endParaRPr lang="en-US" altLang="ko-KR" dirty="0"/>
          </a:p>
          <a:p>
            <a:r>
              <a:rPr lang="ko-KR" altLang="en-US" sz="1800" dirty="0"/>
              <a:t>관련 조문 역시 소방대원과 관련된 내용이 주였다</a:t>
            </a:r>
            <a:r>
              <a:rPr lang="en-US" altLang="ko-KR" sz="1800" dirty="0"/>
              <a:t>. </a:t>
            </a:r>
          </a:p>
          <a:p>
            <a:endParaRPr lang="en-US" altLang="ko-KR" dirty="0"/>
          </a:p>
          <a:p>
            <a:r>
              <a:rPr lang="en-US" altLang="ko-KR" sz="1800" dirty="0"/>
              <a:t>=&gt; </a:t>
            </a:r>
            <a:r>
              <a:rPr lang="ko-KR" altLang="en-US" sz="1800" dirty="0"/>
              <a:t>이 모델을 사용하기로 결정 </a:t>
            </a:r>
            <a:endParaRPr lang="en-US" altLang="ko-KR" sz="1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3F812-A7C4-4180-8AD0-C9CB3B8B4FBF}"/>
              </a:ext>
            </a:extLst>
          </p:cNvPr>
          <p:cNvSpPr txBox="1"/>
          <p:nvPr/>
        </p:nvSpPr>
        <p:spPr>
          <a:xfrm>
            <a:off x="1243750" y="1593592"/>
            <a:ext cx="935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한국어 중심의 문장 변환 모델</a:t>
            </a:r>
            <a:endParaRPr lang="en-US" altLang="ko-KR" sz="18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4A3B444-B1C6-44A4-9680-361F8A62A425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FFAB1F-8EAE-49E2-BD43-BC4CFBB9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9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563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2.6 </a:t>
            </a:r>
            <a:r>
              <a:rPr lang="ko-KR" altLang="en-US" sz="3600" spc="-300" dirty="0"/>
              <a:t>형태소 분석기 비교 및 선정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형태소 분석기 속도 비교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A07E77-35BF-4C93-8406-23AA36777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868" y="1517878"/>
            <a:ext cx="6878264" cy="4191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B0A0C6-2578-4C60-8D32-8A8B2E8D494C}"/>
              </a:ext>
            </a:extLst>
          </p:cNvPr>
          <p:cNvSpPr txBox="1"/>
          <p:nvPr/>
        </p:nvSpPr>
        <p:spPr>
          <a:xfrm>
            <a:off x="3294953" y="57453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 baseline="0" dirty="0" err="1">
                <a:latin typeface="LiberationSans"/>
              </a:rPr>
              <a:t>Mecab</a:t>
            </a:r>
            <a:r>
              <a:rPr lang="en-US" altLang="ko-KR" sz="1800" b="0" i="0" u="none" strike="noStrike" baseline="0" dirty="0">
                <a:latin typeface="LiberationSans"/>
              </a:rPr>
              <a:t>(4.77ms)&gt; </a:t>
            </a:r>
            <a:r>
              <a:rPr lang="en-US" altLang="ko-KR" sz="1800" b="0" i="0" u="none" strike="noStrike" baseline="0" dirty="0" err="1">
                <a:latin typeface="LiberationSans"/>
              </a:rPr>
              <a:t>Komoran</a:t>
            </a:r>
            <a:r>
              <a:rPr lang="en-US" altLang="ko-KR" sz="1800" b="0" i="0" u="none" strike="noStrike" baseline="0" dirty="0">
                <a:latin typeface="LiberationSans"/>
              </a:rPr>
              <a:t>(27.6ms) &gt; </a:t>
            </a:r>
            <a:r>
              <a:rPr lang="en-US" altLang="ko-KR" sz="1800" b="0" i="0" u="none" strike="noStrike" baseline="0" dirty="0" err="1">
                <a:latin typeface="LiberationSans"/>
              </a:rPr>
              <a:t>Okt</a:t>
            </a:r>
            <a:r>
              <a:rPr lang="en-US" altLang="ko-KR" sz="1800" b="0" i="0" u="none" strike="noStrike" baseline="0" dirty="0">
                <a:latin typeface="LiberationSans"/>
              </a:rPr>
              <a:t>(340ms) &gt; </a:t>
            </a:r>
            <a:r>
              <a:rPr lang="en-US" altLang="ko-KR" sz="1800" b="0" i="0" u="none" strike="noStrike" baseline="0" dirty="0" err="1">
                <a:latin typeface="LiberationSans"/>
              </a:rPr>
              <a:t>Kkma</a:t>
            </a:r>
            <a:r>
              <a:rPr lang="en-US" altLang="ko-KR" sz="1800" b="0" i="0" u="none" strike="noStrike" baseline="0" dirty="0">
                <a:latin typeface="LiberationSans"/>
              </a:rPr>
              <a:t>(1.33s)</a:t>
            </a:r>
            <a:endParaRPr lang="ko-KR" altLang="en-US" sz="2400" spc="-3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CA55F54-B715-4F13-924A-38EE7B351DE5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13B3397-2781-4A3B-B2EC-F6F6AC94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973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2.6 </a:t>
            </a:r>
            <a:r>
              <a:rPr lang="ko-KR" altLang="en-US" sz="3600" spc="-300" dirty="0"/>
              <a:t>모델 및 형태소 분석기 비교 및 선정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5137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Mecab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Okt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Komoran</a:t>
            </a:r>
            <a:r>
              <a:rPr lang="en-US" altLang="ko-KR" sz="2800" dirty="0"/>
              <a:t> </a:t>
            </a:r>
            <a:r>
              <a:rPr lang="ko-KR" altLang="en-US" sz="2800" dirty="0"/>
              <a:t>성능 비교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0A0C6-2578-4C60-8D32-8A8B2E8D494C}"/>
              </a:ext>
            </a:extLst>
          </p:cNvPr>
          <p:cNvSpPr txBox="1"/>
          <p:nvPr/>
        </p:nvSpPr>
        <p:spPr>
          <a:xfrm>
            <a:off x="1732852" y="5792679"/>
            <a:ext cx="8630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0" i="0" u="none" strike="noStrike" baseline="0" dirty="0" err="1">
                <a:latin typeface="T3Font_35"/>
              </a:rPr>
              <a:t>코</a:t>
            </a:r>
            <a:r>
              <a:rPr lang="ko-KR" altLang="en-US" sz="1800" b="0" i="0" u="none" strike="noStrike" baseline="0" dirty="0" err="1">
                <a:latin typeface="T3Font_8"/>
              </a:rPr>
              <a:t>모</a:t>
            </a:r>
            <a:r>
              <a:rPr lang="ko-KR" altLang="en-US" sz="1800" b="0" i="0" u="none" strike="noStrike" baseline="0" dirty="0" err="1">
                <a:latin typeface="T3Font_16"/>
              </a:rPr>
              <a:t>란</a:t>
            </a:r>
            <a:r>
              <a:rPr lang="ko-KR" altLang="en-US" sz="1800" b="0" i="0" u="none" strike="noStrike" baseline="0" dirty="0" err="1">
                <a:latin typeface="T3Font_9"/>
              </a:rPr>
              <a:t>은</a:t>
            </a:r>
            <a:r>
              <a:rPr lang="ko-KR" altLang="en-US" sz="1800" b="0" i="0" u="none" strike="noStrike" baseline="0" dirty="0">
                <a:latin typeface="T3Font_9"/>
              </a:rPr>
              <a:t> </a:t>
            </a:r>
            <a:r>
              <a:rPr lang="ko-KR" altLang="en-US" sz="1800" b="0" i="0" u="none" strike="noStrike" baseline="0" dirty="0">
                <a:latin typeface="T3Font_32"/>
              </a:rPr>
              <a:t>단</a:t>
            </a:r>
            <a:r>
              <a:rPr lang="ko-KR" altLang="en-US" sz="1800" b="0" i="0" u="none" strike="noStrike" baseline="0" dirty="0">
                <a:latin typeface="T3Font_29"/>
              </a:rPr>
              <a:t>어</a:t>
            </a:r>
            <a:r>
              <a:rPr lang="ko-KR" altLang="en-US" sz="1800" b="0" i="0" u="none" strike="noStrike" baseline="0" dirty="0">
                <a:latin typeface="T3Font_27"/>
              </a:rPr>
              <a:t>를 </a:t>
            </a:r>
            <a:r>
              <a:rPr lang="ko-KR" altLang="en-US" sz="1800" b="0" i="0" u="none" strike="noStrike" baseline="0" dirty="0">
                <a:latin typeface="T3Font_28"/>
              </a:rPr>
              <a:t>너</a:t>
            </a:r>
            <a:r>
              <a:rPr lang="ko-KR" altLang="en-US" sz="1800" b="0" i="0" u="none" strike="noStrike" baseline="0" dirty="0">
                <a:latin typeface="T3Font_8"/>
              </a:rPr>
              <a:t>무 </a:t>
            </a:r>
            <a:r>
              <a:rPr lang="ko-KR" altLang="en-US" sz="1800" b="0" i="0" u="none" strike="noStrike" baseline="0" dirty="0">
                <a:latin typeface="T3Font_10"/>
              </a:rPr>
              <a:t>세</a:t>
            </a:r>
            <a:r>
              <a:rPr lang="ko-KR" altLang="en-US" sz="1800" b="0" i="0" u="none" strike="noStrike" baseline="0" dirty="0">
                <a:latin typeface="T3Font_12"/>
              </a:rPr>
              <a:t>부</a:t>
            </a:r>
            <a:r>
              <a:rPr lang="ko-KR" altLang="en-US" sz="1800" b="0" i="0" u="none" strike="noStrike" baseline="0" dirty="0">
                <a:latin typeface="T3Font_7"/>
              </a:rPr>
              <a:t>적</a:t>
            </a:r>
            <a:r>
              <a:rPr lang="ko-KR" altLang="en-US" sz="1800" b="0" i="0" u="none" strike="noStrike" baseline="0" dirty="0">
                <a:latin typeface="T3Font_9"/>
              </a:rPr>
              <a:t>으</a:t>
            </a:r>
            <a:r>
              <a:rPr lang="ko-KR" altLang="en-US" sz="1800" b="0" i="0" u="none" strike="noStrike" baseline="0" dirty="0">
                <a:latin typeface="T3Font_16"/>
              </a:rPr>
              <a:t>로 </a:t>
            </a:r>
            <a:r>
              <a:rPr lang="ko-KR" altLang="en-US" sz="1800" b="0" i="0" u="none" strike="noStrike" baseline="0" dirty="0">
                <a:latin typeface="T3Font_36"/>
              </a:rPr>
              <a:t>쪼</a:t>
            </a:r>
            <a:r>
              <a:rPr lang="ko-KR" altLang="en-US" sz="1800" b="0" i="0" u="none" strike="noStrike" baseline="0" dirty="0">
                <a:latin typeface="T3Font_24"/>
              </a:rPr>
              <a:t>개 </a:t>
            </a:r>
            <a:r>
              <a:rPr lang="ko-KR" altLang="en-US" sz="1800" b="0" i="0" u="none" strike="noStrike" baseline="0" dirty="0">
                <a:latin typeface="T3Font_28"/>
              </a:rPr>
              <a:t>내</a:t>
            </a:r>
            <a:r>
              <a:rPr lang="ko-KR" altLang="en-US" sz="1800" b="0" i="0" u="none" strike="noStrike" baseline="0" dirty="0">
                <a:latin typeface="T3Font_29"/>
              </a:rPr>
              <a:t>어 </a:t>
            </a:r>
            <a:r>
              <a:rPr lang="ko-KR" altLang="en-US" sz="1800" b="0" i="0" u="none" strike="noStrike" baseline="0" dirty="0">
                <a:latin typeface="T3Font_9"/>
              </a:rPr>
              <a:t>원</a:t>
            </a:r>
            <a:r>
              <a:rPr lang="ko-KR" altLang="en-US" sz="1800" b="0" i="0" u="none" strike="noStrike" baseline="0" dirty="0">
                <a:latin typeface="T3Font_14"/>
              </a:rPr>
              <a:t>하</a:t>
            </a:r>
            <a:r>
              <a:rPr lang="ko-KR" altLang="en-US" sz="1800" b="0" i="0" u="none" strike="noStrike" baseline="0" dirty="0">
                <a:latin typeface="T3Font_32"/>
              </a:rPr>
              <a:t>는 </a:t>
            </a:r>
            <a:r>
              <a:rPr lang="ko-KR" altLang="en-US" sz="1800" b="0" i="0" u="none" strike="noStrike" baseline="0" dirty="0">
                <a:latin typeface="T3Font_14"/>
              </a:rPr>
              <a:t>형</a:t>
            </a:r>
            <a:r>
              <a:rPr lang="ko-KR" altLang="en-US" sz="1800" b="0" i="0" u="none" strike="noStrike" baseline="0" dirty="0">
                <a:latin typeface="T3Font_25"/>
              </a:rPr>
              <a:t>태</a:t>
            </a:r>
            <a:r>
              <a:rPr lang="ko-KR" altLang="en-US" sz="1800" b="0" i="0" u="none" strike="noStrike" baseline="0" dirty="0">
                <a:latin typeface="T3Font_29"/>
              </a:rPr>
              <a:t>와</a:t>
            </a:r>
            <a:r>
              <a:rPr lang="ko-KR" altLang="en-US" sz="1800" b="0" i="0" u="none" strike="noStrike" baseline="0" dirty="0">
                <a:latin typeface="T3Font_32"/>
              </a:rPr>
              <a:t>는 </a:t>
            </a:r>
            <a:r>
              <a:rPr lang="ko-KR" altLang="en-US" sz="1800" b="0" i="0" u="none" strike="noStrike" baseline="0" dirty="0">
                <a:latin typeface="T3Font_27"/>
              </a:rPr>
              <a:t>맞</a:t>
            </a:r>
            <a:r>
              <a:rPr lang="ko-KR" altLang="en-US" sz="1800" b="0" i="0" u="none" strike="noStrike" baseline="0" dirty="0">
                <a:latin typeface="T3Font_34"/>
              </a:rPr>
              <a:t>지 </a:t>
            </a:r>
            <a:r>
              <a:rPr lang="ko-KR" altLang="en-US" sz="1800" b="0" i="0" u="none" strike="noStrike" baseline="0" dirty="0">
                <a:latin typeface="T3Font_31"/>
              </a:rPr>
              <a:t>않</a:t>
            </a:r>
            <a:r>
              <a:rPr lang="ko-KR" altLang="en-US" sz="1800" b="0" i="0" u="none" strike="noStrike" baseline="0" dirty="0">
                <a:latin typeface="T3Font_32"/>
              </a:rPr>
              <a:t>는다</a:t>
            </a:r>
            <a:r>
              <a:rPr lang="ko-KR" altLang="en-US" sz="1800" b="0" i="0" u="none" strike="noStrike" baseline="0" dirty="0">
                <a:latin typeface="T3Font_18"/>
              </a:rPr>
              <a:t>고 </a:t>
            </a:r>
            <a:r>
              <a:rPr lang="ko-KR" altLang="en-US" sz="1800" b="0" i="0" u="none" strike="noStrike" baseline="0" dirty="0">
                <a:latin typeface="T3Font_30"/>
              </a:rPr>
              <a:t>판</a:t>
            </a:r>
            <a:r>
              <a:rPr lang="ko-KR" altLang="en-US" sz="1800" b="0" i="0" u="none" strike="noStrike" baseline="0" dirty="0">
                <a:latin typeface="T3Font_32"/>
              </a:rPr>
              <a:t>단</a:t>
            </a:r>
            <a:endParaRPr lang="ko-KR" altLang="en-US" sz="2400" spc="-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586504-6032-4E1A-9396-0CD0ADF56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51" y="1762125"/>
            <a:ext cx="4143375" cy="1666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449B5E-81CD-4C6E-9605-A2E90585B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751" y="3809217"/>
            <a:ext cx="4171950" cy="1685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3C5A3F-9659-433B-9393-6BD515ACC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021" y="1895474"/>
            <a:ext cx="3314700" cy="1400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A26ED2-BB19-41BD-827F-5E0172C99D5D}"/>
              </a:ext>
            </a:extLst>
          </p:cNvPr>
          <p:cNvSpPr txBox="1"/>
          <p:nvPr/>
        </p:nvSpPr>
        <p:spPr>
          <a:xfrm>
            <a:off x="4061516" y="2016569"/>
            <a:ext cx="135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Mecab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9AD263-48FA-4FFF-B1D5-AE9B378067DE}"/>
              </a:ext>
            </a:extLst>
          </p:cNvPr>
          <p:cNvSpPr txBox="1"/>
          <p:nvPr/>
        </p:nvSpPr>
        <p:spPr>
          <a:xfrm>
            <a:off x="4239316" y="4041212"/>
            <a:ext cx="135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Okt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59082-89E2-4CAE-96D2-307B065953A7}"/>
              </a:ext>
            </a:extLst>
          </p:cNvPr>
          <p:cNvSpPr txBox="1"/>
          <p:nvPr/>
        </p:nvSpPr>
        <p:spPr>
          <a:xfrm>
            <a:off x="8773216" y="2007488"/>
            <a:ext cx="135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Komoran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78A307-D95A-43B6-BAF9-F3ECAA607355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279361-E8BA-458B-918E-EB89A4FE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973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2.6 </a:t>
            </a:r>
            <a:r>
              <a:rPr lang="ko-KR" altLang="en-US" sz="3600" spc="-300" dirty="0"/>
              <a:t>모델 및 형태소 분석기 비교 및 선정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383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Okt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Mecab</a:t>
            </a:r>
            <a:r>
              <a:rPr lang="en-US" altLang="ko-KR" sz="2800" dirty="0"/>
              <a:t> </a:t>
            </a:r>
            <a:r>
              <a:rPr lang="ko-KR" altLang="en-US" sz="2800" dirty="0"/>
              <a:t>편의성 비교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0A0C6-2578-4C60-8D32-8A8B2E8D494C}"/>
              </a:ext>
            </a:extLst>
          </p:cNvPr>
          <p:cNvSpPr txBox="1"/>
          <p:nvPr/>
        </p:nvSpPr>
        <p:spPr>
          <a:xfrm>
            <a:off x="1330836" y="4728313"/>
            <a:ext cx="99594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u="none" strike="noStrike" baseline="0" dirty="0">
                <a:latin typeface="T3Font_40"/>
              </a:rPr>
              <a:t>결론</a:t>
            </a:r>
            <a:endParaRPr lang="en-US" altLang="ko-KR" sz="1800" b="1" i="0" u="none" strike="noStrike" baseline="0" dirty="0">
              <a:latin typeface="T3Font_40"/>
            </a:endParaRPr>
          </a:p>
          <a:p>
            <a:r>
              <a:rPr lang="ko-KR" altLang="en-US" sz="1800" b="0" i="0" u="none" strike="noStrike" baseline="0" dirty="0">
                <a:latin typeface="T3Font_40"/>
              </a:rPr>
              <a:t>프</a:t>
            </a:r>
            <a:r>
              <a:rPr lang="ko-KR" altLang="en-US" sz="1800" b="0" i="0" u="none" strike="noStrike" baseline="0" dirty="0">
                <a:latin typeface="T3Font_16"/>
              </a:rPr>
              <a:t>로</a:t>
            </a:r>
            <a:r>
              <a:rPr lang="ko-KR" altLang="en-US" sz="1800" b="0" i="0" u="none" strike="noStrike" baseline="0" dirty="0">
                <a:latin typeface="T3Font_7"/>
              </a:rPr>
              <a:t>젝</a:t>
            </a:r>
            <a:r>
              <a:rPr lang="ko-KR" altLang="en-US" sz="1800" b="0" i="0" u="none" strike="noStrike" baseline="0" dirty="0">
                <a:latin typeface="T3Font_30"/>
              </a:rPr>
              <a:t>트</a:t>
            </a:r>
            <a:r>
              <a:rPr lang="ko-KR" altLang="en-US" sz="1800" b="0" i="0" u="none" strike="noStrike" baseline="0" dirty="0">
                <a:latin typeface="T3Font_9"/>
              </a:rPr>
              <a:t>의 </a:t>
            </a:r>
            <a:r>
              <a:rPr lang="ko-KR" altLang="en-US" sz="1800" b="0" i="0" u="none" strike="noStrike" baseline="0" dirty="0">
                <a:latin typeface="T3Font_34"/>
              </a:rPr>
              <a:t>진</a:t>
            </a:r>
            <a:r>
              <a:rPr lang="ko-KR" altLang="en-US" sz="1800" b="0" i="0" u="none" strike="noStrike" baseline="0" dirty="0">
                <a:latin typeface="T3Font_14"/>
              </a:rPr>
              <a:t>행</a:t>
            </a:r>
            <a:r>
              <a:rPr lang="ko-KR" altLang="en-US" sz="1800" b="0" i="0" u="none" strike="noStrike" baseline="0" dirty="0">
                <a:latin typeface="T3Font_10"/>
              </a:rPr>
              <a:t>사</a:t>
            </a:r>
            <a:r>
              <a:rPr lang="ko-KR" altLang="en-US" sz="1800" b="0" i="0" u="none" strike="noStrike" baseline="0" dirty="0">
                <a:latin typeface="T3Font_14"/>
              </a:rPr>
              <a:t>항</a:t>
            </a:r>
            <a:r>
              <a:rPr lang="ko-KR" altLang="en-US" sz="1800" b="0" i="0" u="none" strike="noStrike" baseline="0" dirty="0">
                <a:latin typeface="T3Font_9"/>
              </a:rPr>
              <a:t>을 봤을 때 좀 더 </a:t>
            </a:r>
            <a:r>
              <a:rPr lang="ko-KR" altLang="en-US" dirty="0">
                <a:latin typeface="T3Font_9"/>
              </a:rPr>
              <a:t>사용하기 용이한 </a:t>
            </a:r>
            <a:r>
              <a:rPr lang="en-US" altLang="ko-KR" sz="1800" b="1" i="0" u="none" strike="noStrike" baseline="0" dirty="0" err="1">
                <a:latin typeface="LiberationSans"/>
              </a:rPr>
              <a:t>Okt</a:t>
            </a:r>
            <a:r>
              <a:rPr lang="ko-KR" altLang="en-US" sz="1800" b="1" i="0" u="none" strike="noStrike" baseline="0" dirty="0">
                <a:latin typeface="T3Font_27"/>
              </a:rPr>
              <a:t>를 </a:t>
            </a:r>
            <a:r>
              <a:rPr lang="ko-KR" altLang="en-US" sz="1800" b="1" i="0" u="none" strike="noStrike" baseline="0" dirty="0">
                <a:latin typeface="T3Font_10"/>
              </a:rPr>
              <a:t>사</a:t>
            </a:r>
            <a:r>
              <a:rPr lang="ko-KR" altLang="en-US" sz="1800" b="1" i="0" u="none" strike="noStrike" baseline="0" dirty="0">
                <a:latin typeface="T3Font_9"/>
              </a:rPr>
              <a:t>용</a:t>
            </a:r>
            <a:r>
              <a:rPr lang="ko-KR" altLang="en-US" sz="1800" b="1" i="0" u="none" strike="noStrike" baseline="0" dirty="0">
                <a:latin typeface="T3Font_14"/>
              </a:rPr>
              <a:t>하</a:t>
            </a:r>
            <a:r>
              <a:rPr lang="ko-KR" altLang="en-US" sz="1800" b="1" i="0" u="none" strike="noStrike" baseline="0" dirty="0">
                <a:latin typeface="T3Font_20"/>
              </a:rPr>
              <a:t>기</a:t>
            </a:r>
            <a:r>
              <a:rPr lang="ko-KR" altLang="en-US" sz="1800" b="1" i="0" u="none" strike="noStrike" baseline="0" dirty="0">
                <a:latin typeface="T3Font_16"/>
              </a:rPr>
              <a:t>로 </a:t>
            </a:r>
            <a:r>
              <a:rPr lang="ko-KR" altLang="en-US" sz="1800" b="1" i="0" u="none" strike="noStrike" baseline="0" dirty="0">
                <a:latin typeface="T3Font_18"/>
              </a:rPr>
              <a:t>결</a:t>
            </a:r>
            <a:r>
              <a:rPr lang="ko-KR" altLang="en-US" sz="1800" b="1" i="0" u="none" strike="noStrike" baseline="0" dirty="0">
                <a:latin typeface="T3Font_7"/>
              </a:rPr>
              <a:t>정</a:t>
            </a:r>
            <a:endParaRPr lang="en-US" altLang="ko-KR" b="1" dirty="0">
              <a:latin typeface="T3Font_16"/>
            </a:endParaRPr>
          </a:p>
          <a:p>
            <a:endParaRPr lang="ko-KR" altLang="en-US" sz="2400" spc="-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D8EC7F-2946-4895-B23D-D5ADC03EB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571" y="2902908"/>
            <a:ext cx="4337237" cy="6490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A2DC4D-71ED-4AF4-8F50-4E7BDF02EE80}"/>
              </a:ext>
            </a:extLst>
          </p:cNvPr>
          <p:cNvSpPr txBox="1"/>
          <p:nvPr/>
        </p:nvSpPr>
        <p:spPr>
          <a:xfrm>
            <a:off x="6096000" y="170257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 err="1">
                <a:latin typeface="T3Font_7"/>
              </a:rPr>
              <a:t>Mecab</a:t>
            </a:r>
            <a:endParaRPr lang="en-US" altLang="ko-KR" sz="1800" b="1" i="0" u="none" strike="noStrike" baseline="0" dirty="0">
              <a:latin typeface="T3Font_7"/>
            </a:endParaRPr>
          </a:p>
          <a:p>
            <a:r>
              <a:rPr lang="en-US" altLang="ko-KR" sz="1800" b="0" i="0" u="none" strike="noStrike" baseline="0" dirty="0">
                <a:latin typeface="T3Font_7"/>
              </a:rPr>
              <a:t>- </a:t>
            </a:r>
            <a:r>
              <a:rPr lang="ko-KR" altLang="en-US" sz="1800" b="0" i="0" u="none" strike="noStrike" baseline="0" dirty="0">
                <a:latin typeface="T3Font_7"/>
              </a:rPr>
              <a:t>따로 설치 필요</a:t>
            </a:r>
            <a:endParaRPr lang="en-US" altLang="ko-KR" sz="1800" b="0" i="0" u="none" strike="noStrike" baseline="0" dirty="0">
              <a:latin typeface="T3Font_7"/>
            </a:endParaRPr>
          </a:p>
          <a:p>
            <a:r>
              <a:rPr lang="en-US" altLang="ko-KR" sz="1800" b="0" i="0" u="none" strike="noStrike" baseline="0" dirty="0">
                <a:latin typeface="T3Font_7"/>
              </a:rPr>
              <a:t>- </a:t>
            </a:r>
            <a:r>
              <a:rPr lang="ko-KR" altLang="en-US" sz="1800" b="0" i="0" u="none" strike="noStrike" baseline="0" dirty="0">
                <a:latin typeface="T3Font_7"/>
              </a:rPr>
              <a:t>이</a:t>
            </a:r>
            <a:r>
              <a:rPr lang="ko-KR" altLang="en-US" sz="1800" b="0" i="0" u="none" strike="noStrike" baseline="0" dirty="0">
                <a:latin typeface="T3Font_9"/>
              </a:rPr>
              <a:t>용</a:t>
            </a:r>
            <a:r>
              <a:rPr lang="ko-KR" altLang="en-US" sz="1800" b="0" i="0" u="none" strike="noStrike" baseline="0" dirty="0">
                <a:latin typeface="T3Font_7"/>
              </a:rPr>
              <a:t>자 </a:t>
            </a:r>
            <a:r>
              <a:rPr lang="ko-KR" altLang="en-US" sz="1800" b="0" i="0" u="none" strike="noStrike" baseline="0" dirty="0">
                <a:latin typeface="T3Font_10"/>
              </a:rPr>
              <a:t>사</a:t>
            </a:r>
            <a:r>
              <a:rPr lang="ko-KR" altLang="en-US" sz="1800" b="0" i="0" u="none" strike="noStrike" baseline="0" dirty="0">
                <a:latin typeface="T3Font_7"/>
              </a:rPr>
              <a:t>전</a:t>
            </a:r>
            <a:r>
              <a:rPr lang="ko-KR" altLang="en-US" sz="1800" b="0" i="0" u="none" strike="noStrike" baseline="0" dirty="0">
                <a:latin typeface="T3Font_9"/>
              </a:rPr>
              <a:t>을 </a:t>
            </a:r>
            <a:r>
              <a:rPr lang="ko-KR" altLang="en-US" sz="1800" b="0" i="0" u="none" strike="noStrike" baseline="0" dirty="0">
                <a:latin typeface="T3Font_19"/>
              </a:rPr>
              <a:t>추</a:t>
            </a:r>
            <a:r>
              <a:rPr lang="ko-KR" altLang="en-US" sz="1800" b="0" i="0" u="none" strike="noStrike" baseline="0" dirty="0">
                <a:latin typeface="T3Font_24"/>
              </a:rPr>
              <a:t>가</a:t>
            </a:r>
            <a:r>
              <a:rPr lang="ko-KR" altLang="en-US" sz="1800" b="0" i="0" u="none" strike="noStrike" baseline="0" dirty="0">
                <a:latin typeface="T3Font_32"/>
              </a:rPr>
              <a:t> </a:t>
            </a:r>
            <a:r>
              <a:rPr lang="ko-KR" altLang="en-US" sz="1800" b="0" i="0" u="none" strike="noStrike" baseline="0" dirty="0">
                <a:latin typeface="T3Font_20"/>
              </a:rPr>
              <a:t>까</a:t>
            </a:r>
            <a:r>
              <a:rPr lang="ko-KR" altLang="en-US" sz="1800" b="0" i="0" u="none" strike="noStrike" baseline="0" dirty="0">
                <a:latin typeface="T3Font_32"/>
              </a:rPr>
              <a:t>다</a:t>
            </a:r>
            <a:r>
              <a:rPr lang="ko-KR" altLang="en-US" dirty="0">
                <a:latin typeface="T3Font_16"/>
              </a:rPr>
              <a:t>로움 </a:t>
            </a:r>
            <a:r>
              <a:rPr lang="en-US" altLang="ko-KR" dirty="0">
                <a:latin typeface="T3Font_16"/>
              </a:rPr>
              <a:t>: </a:t>
            </a:r>
            <a:r>
              <a:rPr lang="ko-KR" altLang="en-US" dirty="0">
                <a:latin typeface="T3Font_16"/>
              </a:rPr>
              <a:t>넣으려는 데이터의 </a:t>
            </a:r>
            <a:endParaRPr lang="en-US" altLang="ko-KR" dirty="0">
              <a:latin typeface="T3Font_16"/>
            </a:endParaRPr>
          </a:p>
          <a:p>
            <a:r>
              <a:rPr lang="en-US" altLang="ko-KR" dirty="0">
                <a:latin typeface="T3Font_16"/>
              </a:rPr>
              <a:t>  </a:t>
            </a:r>
            <a:r>
              <a:rPr lang="ko-KR" altLang="en-US" dirty="0">
                <a:latin typeface="T3Font_16"/>
              </a:rPr>
              <a:t>품사까지 지정해야 함</a:t>
            </a:r>
            <a:endParaRPr lang="ko-KR" altLang="en-US" sz="2400" spc="-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56210-DC97-468F-93C3-A865D6C5397A}"/>
              </a:ext>
            </a:extLst>
          </p:cNvPr>
          <p:cNvSpPr txBox="1"/>
          <p:nvPr/>
        </p:nvSpPr>
        <p:spPr>
          <a:xfrm>
            <a:off x="819859" y="1705898"/>
            <a:ext cx="49763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 err="1">
                <a:latin typeface="T3Font_7"/>
              </a:rPr>
              <a:t>Okt</a:t>
            </a:r>
            <a:endParaRPr lang="en-US" altLang="ko-KR" sz="1800" b="1" i="0" u="none" strike="noStrike" baseline="0" dirty="0">
              <a:latin typeface="T3Font_7"/>
            </a:endParaRPr>
          </a:p>
          <a:p>
            <a:r>
              <a:rPr lang="en-US" altLang="ko-KR" dirty="0">
                <a:latin typeface="T3Font_7"/>
              </a:rPr>
              <a:t>-</a:t>
            </a:r>
            <a:r>
              <a:rPr lang="ko-KR" altLang="en-US" dirty="0">
                <a:latin typeface="T3Font_7"/>
              </a:rPr>
              <a:t> </a:t>
            </a:r>
            <a:r>
              <a:rPr lang="en-US" altLang="ko-KR" dirty="0" err="1">
                <a:latin typeface="T3Font_7"/>
              </a:rPr>
              <a:t>Konlpy</a:t>
            </a:r>
            <a:r>
              <a:rPr lang="ko-KR" altLang="en-US" dirty="0">
                <a:latin typeface="T3Font_7"/>
              </a:rPr>
              <a:t>를 이용하여 사용가능</a:t>
            </a:r>
            <a:endParaRPr lang="en-US" altLang="ko-KR" sz="1800" b="0" i="0" u="none" strike="noStrike" baseline="0" dirty="0">
              <a:latin typeface="T3Font_7"/>
            </a:endParaRPr>
          </a:p>
          <a:p>
            <a:r>
              <a:rPr lang="en-US" altLang="ko-KR" sz="1800" b="0" i="0" u="none" strike="noStrike" baseline="0" dirty="0">
                <a:latin typeface="T3Font_7"/>
              </a:rPr>
              <a:t>- </a:t>
            </a:r>
            <a:r>
              <a:rPr lang="ko-KR" altLang="en-US" sz="1800" b="0" i="0" u="none" strike="noStrike" baseline="0" dirty="0">
                <a:latin typeface="T3Font_7"/>
              </a:rPr>
              <a:t>이</a:t>
            </a:r>
            <a:r>
              <a:rPr lang="ko-KR" altLang="en-US" sz="1800" b="0" i="0" u="none" strike="noStrike" baseline="0" dirty="0">
                <a:latin typeface="T3Font_9"/>
              </a:rPr>
              <a:t>용</a:t>
            </a:r>
            <a:r>
              <a:rPr lang="ko-KR" altLang="en-US" sz="1800" b="0" i="0" u="none" strike="noStrike" baseline="0" dirty="0">
                <a:latin typeface="T3Font_7"/>
              </a:rPr>
              <a:t>자 </a:t>
            </a:r>
            <a:r>
              <a:rPr lang="ko-KR" altLang="en-US" sz="1800" b="0" i="0" u="none" strike="noStrike" baseline="0" dirty="0">
                <a:latin typeface="T3Font_10"/>
              </a:rPr>
              <a:t>사</a:t>
            </a:r>
            <a:r>
              <a:rPr lang="ko-KR" altLang="en-US" sz="1800" b="0" i="0" u="none" strike="noStrike" baseline="0" dirty="0">
                <a:latin typeface="T3Font_7"/>
              </a:rPr>
              <a:t>전</a:t>
            </a:r>
            <a:r>
              <a:rPr lang="ko-KR" altLang="en-US" sz="1800" b="0" i="0" u="none" strike="noStrike" baseline="0" dirty="0">
                <a:latin typeface="T3Font_9"/>
              </a:rPr>
              <a:t>을 </a:t>
            </a:r>
            <a:r>
              <a:rPr lang="ko-KR" altLang="en-US" sz="1800" b="0" i="0" u="none" strike="noStrike" baseline="0" dirty="0">
                <a:latin typeface="T3Font_19"/>
              </a:rPr>
              <a:t>추</a:t>
            </a:r>
            <a:r>
              <a:rPr lang="ko-KR" altLang="en-US" sz="1800" b="0" i="0" u="none" strike="noStrike" baseline="0" dirty="0">
                <a:latin typeface="T3Font_24"/>
              </a:rPr>
              <a:t>가가 용이함 </a:t>
            </a:r>
            <a:r>
              <a:rPr lang="en-US" altLang="ko-KR" sz="1800" b="0" i="0" u="none" strike="noStrike" baseline="0" dirty="0">
                <a:latin typeface="T3Font_24"/>
              </a:rPr>
              <a:t>: txt </a:t>
            </a:r>
            <a:r>
              <a:rPr lang="ko-KR" altLang="en-US" sz="1800" b="0" i="0" u="none" strike="noStrike" baseline="0" dirty="0">
                <a:latin typeface="T3Font_24"/>
              </a:rPr>
              <a:t>파일에 단어만 추가</a:t>
            </a:r>
            <a:endParaRPr lang="ko-KR" altLang="en-US" sz="2400" spc="-3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0868C07-4B4F-4238-BF3C-FC91697DD668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9F4B9D-E0AD-4334-A418-F7275AE2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4519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모델 구축 및 학습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3FCB52-30CA-4D27-AB9D-2E8971C35C1E}"/>
              </a:ext>
            </a:extLst>
          </p:cNvPr>
          <p:cNvSpPr txBox="1"/>
          <p:nvPr/>
        </p:nvSpPr>
        <p:spPr>
          <a:xfrm>
            <a:off x="657922" y="4165756"/>
            <a:ext cx="6106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라이브러리 및 데이터 로드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2.TF-IDF </a:t>
            </a:r>
            <a:r>
              <a:rPr lang="ko-KR" altLang="en-US" dirty="0">
                <a:solidFill>
                  <a:schemeClr val="bg1"/>
                </a:solidFill>
              </a:rPr>
              <a:t>단어 학습 및 저장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3.1</a:t>
            </a:r>
            <a:r>
              <a:rPr lang="ko-KR" altLang="en-US" dirty="0">
                <a:solidFill>
                  <a:schemeClr val="bg1"/>
                </a:solidFill>
              </a:rPr>
              <a:t>차 문장 추출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4.SBERT </a:t>
            </a:r>
            <a:r>
              <a:rPr lang="ko-KR" altLang="en-US" dirty="0">
                <a:solidFill>
                  <a:schemeClr val="bg1"/>
                </a:solidFill>
              </a:rPr>
              <a:t>학습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5.</a:t>
            </a:r>
            <a:r>
              <a:rPr lang="ko-KR" altLang="en-US" dirty="0">
                <a:solidFill>
                  <a:schemeClr val="bg1"/>
                </a:solidFill>
              </a:rPr>
              <a:t>결과 반영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E656EF9-3D68-46F7-B23D-652EAAC3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6631E-3483-4ADF-8B20-BCFD6E7D20AA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7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5572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3.1 </a:t>
            </a:r>
            <a:r>
              <a:rPr lang="ko-KR" altLang="en-US" sz="3600" spc="-300" dirty="0"/>
              <a:t>라이브러리 및 데이터 로드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라이브러리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A4EE4-E728-4A54-A390-156B53EF1FBB}"/>
              </a:ext>
            </a:extLst>
          </p:cNvPr>
          <p:cNvSpPr txBox="1"/>
          <p:nvPr/>
        </p:nvSpPr>
        <p:spPr>
          <a:xfrm>
            <a:off x="1284437" y="3643729"/>
            <a:ext cx="1656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Data load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04C57C-7D1E-43AB-B017-D1B0A0C6C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134" y="1470090"/>
            <a:ext cx="7038975" cy="1828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8DEEF2E-D490-43AF-9B7A-81F7BAB4B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134" y="4264920"/>
            <a:ext cx="8439150" cy="14954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0B8131B-DC43-4544-94F1-00E1AE1888BB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76EFAE-0133-4587-AC1B-F1CD2AF2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6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96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3.2 TF-IDF </a:t>
            </a:r>
            <a:r>
              <a:rPr lang="ko-KR" altLang="en-US" sz="3600" spc="-300" dirty="0"/>
              <a:t>단어 학습 및 저장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TF-IDF</a:t>
            </a:r>
            <a:r>
              <a:rPr lang="ko-KR" altLang="en-US" sz="2800" dirty="0"/>
              <a:t> 단어 학습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5BD963-B43A-466C-AFEB-61CD0B60A50F}"/>
              </a:ext>
            </a:extLst>
          </p:cNvPr>
          <p:cNvSpPr txBox="1"/>
          <p:nvPr/>
        </p:nvSpPr>
        <p:spPr>
          <a:xfrm>
            <a:off x="1201478" y="4099149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모델 학습 및 모델 저장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1ADDCB-ACBF-4DAA-8347-D23CACA2A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51" y="1524666"/>
            <a:ext cx="8448675" cy="2343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2D16A3-D659-4094-9AF9-438954CB3D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482"/>
          <a:stretch/>
        </p:blipFill>
        <p:spPr>
          <a:xfrm>
            <a:off x="1243751" y="4824067"/>
            <a:ext cx="5179909" cy="12287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F4B3FCB-BA9D-4830-9980-F984C86830C9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5E5D5CE-284F-4D74-ADC2-2404DA9B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7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96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3.2 TF-IDF </a:t>
            </a:r>
            <a:r>
              <a:rPr lang="ko-KR" altLang="en-US" sz="3600" spc="-300" dirty="0"/>
              <a:t>단어 학습 및 저장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단어 학습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5BD2B7-280C-48F7-B69F-5BDF01503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51" y="1492867"/>
            <a:ext cx="8391525" cy="48958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C236341-9058-4F23-A0EE-1F1700CED619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C98D85-29D6-4FCC-89BD-5F271AF5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7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96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3.2 TF-IDF </a:t>
            </a:r>
            <a:r>
              <a:rPr lang="ko-KR" altLang="en-US" sz="3600" spc="-300" dirty="0"/>
              <a:t>단어 학습 및 저장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1655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Transform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A4EE4-E728-4A54-A390-156B53EF1FBB}"/>
              </a:ext>
            </a:extLst>
          </p:cNvPr>
          <p:cNvSpPr txBox="1"/>
          <p:nvPr/>
        </p:nvSpPr>
        <p:spPr>
          <a:xfrm>
            <a:off x="1259973" y="4315998"/>
            <a:ext cx="327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저장 후 </a:t>
            </a:r>
            <a:r>
              <a:rPr lang="en-US" altLang="ko-KR" sz="2800" dirty="0"/>
              <a:t>feature </a:t>
            </a:r>
            <a:r>
              <a:rPr lang="ko-KR" altLang="en-US" sz="2800" dirty="0"/>
              <a:t>추출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C73CF0-9A11-41AE-8A88-B7D117F9D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48" y="1492867"/>
            <a:ext cx="8448675" cy="25241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CBF08D-E524-42D6-97FF-2125A9D7A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147" y="4839218"/>
            <a:ext cx="8448675" cy="16002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85D45C4-FE5F-4743-8219-08A243E04782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9E547B-8FFA-462E-9D98-4C36B261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3.3</a:t>
            </a:r>
            <a:r>
              <a:rPr lang="ko-KR" altLang="en-US" sz="3600" spc="-300" dirty="0"/>
              <a:t> </a:t>
            </a:r>
            <a:r>
              <a:rPr lang="en-US" altLang="ko-KR" sz="3600" spc="-300" dirty="0"/>
              <a:t>1</a:t>
            </a:r>
            <a:r>
              <a:rPr lang="ko-KR" altLang="en-US" sz="3600" spc="-300" dirty="0"/>
              <a:t>차 문장 추출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2961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Input Text Tokenize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A4EE4-E728-4A54-A390-156B53EF1FBB}"/>
              </a:ext>
            </a:extLst>
          </p:cNvPr>
          <p:cNvSpPr txBox="1"/>
          <p:nvPr/>
        </p:nvSpPr>
        <p:spPr>
          <a:xfrm>
            <a:off x="1243751" y="3820198"/>
            <a:ext cx="6962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코사인 유사도를 이용해 </a:t>
            </a:r>
            <a:r>
              <a:rPr lang="en-US" altLang="ko-KR" sz="2800" dirty="0"/>
              <a:t>1</a:t>
            </a:r>
            <a:r>
              <a:rPr lang="ko-KR" altLang="en-US" sz="2800" dirty="0"/>
              <a:t>차 유사 문장 추출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5F7874-5CEF-466C-8F92-060F9091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72" y="1492867"/>
            <a:ext cx="8439150" cy="1981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6A1859-4829-4295-82E6-9D2827D0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72" y="4267718"/>
            <a:ext cx="8439150" cy="1905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49D167-14E7-430F-A5F5-1C84F341CEF2}"/>
              </a:ext>
            </a:extLst>
          </p:cNvPr>
          <p:cNvSpPr/>
          <p:nvPr/>
        </p:nvSpPr>
        <p:spPr>
          <a:xfrm>
            <a:off x="2731246" y="1576016"/>
            <a:ext cx="1091914" cy="18928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6530464-7A55-422F-8A2D-FB0D6D9F9DA0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7D7E4A-6737-4389-8D69-980FE6FC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3698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프로젝트 개요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3FCB52-30CA-4D27-AB9D-2E8971C35C1E}"/>
              </a:ext>
            </a:extLst>
          </p:cNvPr>
          <p:cNvSpPr txBox="1"/>
          <p:nvPr/>
        </p:nvSpPr>
        <p:spPr>
          <a:xfrm>
            <a:off x="657922" y="4165756"/>
            <a:ext cx="61068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</a:rPr>
              <a:t> 1.</a:t>
            </a:r>
            <a:r>
              <a:rPr lang="ko-KR" altLang="en-US" dirty="0">
                <a:solidFill>
                  <a:schemeClr val="bg1"/>
                </a:solidFill>
              </a:rPr>
              <a:t>문제 정의 및 목적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2.</a:t>
            </a:r>
            <a:r>
              <a:rPr lang="ko-KR" altLang="en-US" dirty="0">
                <a:solidFill>
                  <a:schemeClr val="bg1"/>
                </a:solidFill>
              </a:rPr>
              <a:t>사용 툴 및 기술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3.</a:t>
            </a:r>
            <a:r>
              <a:rPr lang="ko-KR" altLang="en-US" dirty="0">
                <a:solidFill>
                  <a:schemeClr val="bg1"/>
                </a:solidFill>
              </a:rPr>
              <a:t>역할 분담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4.</a:t>
            </a:r>
            <a:r>
              <a:rPr lang="ko-KR" altLang="en-US" dirty="0">
                <a:solidFill>
                  <a:schemeClr val="bg1"/>
                </a:solidFill>
              </a:rPr>
              <a:t>시스템 순서도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5.</a:t>
            </a:r>
            <a:r>
              <a:rPr lang="ko-KR" altLang="en-US" dirty="0">
                <a:solidFill>
                  <a:schemeClr val="bg1"/>
                </a:solidFill>
              </a:rPr>
              <a:t>진행 과정 및 소요 기간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6.</a:t>
            </a:r>
            <a:r>
              <a:rPr lang="ko-KR" altLang="en-US" dirty="0">
                <a:solidFill>
                  <a:schemeClr val="bg1"/>
                </a:solidFill>
              </a:rPr>
              <a:t>프로젝트 </a:t>
            </a:r>
            <a:r>
              <a:rPr lang="en-US" altLang="ko-KR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79823D-CF6D-448E-A721-E42DE4CA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D860E-7E1D-4FBB-9E07-2C1FA6925F3E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8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3.3</a:t>
            </a:r>
            <a:r>
              <a:rPr lang="ko-KR" altLang="en-US" sz="3600" spc="-300" dirty="0"/>
              <a:t> </a:t>
            </a:r>
            <a:r>
              <a:rPr lang="en-US" altLang="ko-KR" sz="3600" spc="-300" dirty="0"/>
              <a:t>1</a:t>
            </a:r>
            <a:r>
              <a:rPr lang="ko-KR" altLang="en-US" sz="3600" spc="-300" dirty="0"/>
              <a:t>차 문장 추출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3126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</a:t>
            </a:r>
            <a:r>
              <a:rPr lang="ko-KR" altLang="en-US" sz="2800" dirty="0"/>
              <a:t>차 문장 추출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DCD859-10D1-4AD5-B7B1-CEEE1B47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89" y="1843933"/>
            <a:ext cx="6817314" cy="397870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5B8A84-D1C9-44AA-BF37-904ADF3CAE64}"/>
              </a:ext>
            </a:extLst>
          </p:cNvPr>
          <p:cNvSpPr/>
          <p:nvPr/>
        </p:nvSpPr>
        <p:spPr>
          <a:xfrm>
            <a:off x="4269581" y="3040523"/>
            <a:ext cx="459582" cy="14763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507670-28DE-4B70-A715-D7A86E6AE647}"/>
              </a:ext>
            </a:extLst>
          </p:cNvPr>
          <p:cNvSpPr/>
          <p:nvPr/>
        </p:nvSpPr>
        <p:spPr>
          <a:xfrm>
            <a:off x="3982492" y="4089399"/>
            <a:ext cx="612024" cy="14763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AC0AFB-EBA9-4CC1-AC3C-696437EAC2D3}"/>
              </a:ext>
            </a:extLst>
          </p:cNvPr>
          <p:cNvSpPr/>
          <p:nvPr/>
        </p:nvSpPr>
        <p:spPr>
          <a:xfrm>
            <a:off x="3947185" y="1841337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773370-6D10-4CE5-A883-028A02386B09}"/>
              </a:ext>
            </a:extLst>
          </p:cNvPr>
          <p:cNvSpPr/>
          <p:nvPr/>
        </p:nvSpPr>
        <p:spPr>
          <a:xfrm>
            <a:off x="5146131" y="3145908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DD9C69-E289-49E5-BB1F-79067FB9941F}"/>
              </a:ext>
            </a:extLst>
          </p:cNvPr>
          <p:cNvSpPr/>
          <p:nvPr/>
        </p:nvSpPr>
        <p:spPr>
          <a:xfrm>
            <a:off x="6425046" y="3950340"/>
            <a:ext cx="429966" cy="14763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9C6266-BCCA-4FD1-A31B-C7DE40D74BED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9AFD501-CE47-4B39-8B6D-4BE969E7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96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66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3.4 SBERT </a:t>
            </a:r>
            <a:r>
              <a:rPr lang="ko-KR" altLang="en-US" sz="3600" spc="-300" dirty="0"/>
              <a:t>학습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7889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TF-IDF </a:t>
            </a:r>
            <a:r>
              <a:rPr lang="ko-KR" altLang="en-US" sz="2800" dirty="0"/>
              <a:t>결과에 해당하는 문장 토대로 </a:t>
            </a:r>
            <a:r>
              <a:rPr lang="en-US" altLang="ko-KR" sz="2800" dirty="0"/>
              <a:t>SBERT</a:t>
            </a:r>
            <a:r>
              <a:rPr lang="ko-KR" altLang="en-US" sz="2800" dirty="0"/>
              <a:t>에 학습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B13110-57D0-400D-B4F8-866919AF5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770765"/>
            <a:ext cx="8315325" cy="42005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8025BA-05BB-4388-9A06-E6E015CF845A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BCFFD6-C766-49EA-B467-D198AE0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3.5 </a:t>
            </a:r>
            <a:r>
              <a:rPr lang="ko-KR" altLang="en-US" sz="3600" spc="-300" dirty="0"/>
              <a:t>결과 반영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819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결과를 실제 법령 데이터와 연결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법령명</a:t>
            </a:r>
            <a:r>
              <a:rPr lang="ko-KR" altLang="en-US" sz="2800" dirty="0"/>
              <a:t> 목록 반영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E8570C-C4AD-4055-B1AE-24EE45E8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10" y="1492867"/>
            <a:ext cx="8298180" cy="47916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CD85F7-8892-4EC1-B6C4-D112F456DC8C}"/>
              </a:ext>
            </a:extLst>
          </p:cNvPr>
          <p:cNvSpPr/>
          <p:nvPr/>
        </p:nvSpPr>
        <p:spPr>
          <a:xfrm>
            <a:off x="1993900" y="3771900"/>
            <a:ext cx="4711700" cy="251256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280B38-E8B9-4DBC-9534-7A653DE848EE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77F23A-9D01-4838-B316-9A394DA7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3.5 </a:t>
            </a:r>
            <a:r>
              <a:rPr lang="ko-KR" altLang="en-US" sz="3600" spc="-300" dirty="0"/>
              <a:t>결과 반영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9358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결과를 실제 법령 데이터와 연결 </a:t>
            </a:r>
            <a:r>
              <a:rPr lang="en-US" altLang="ko-KR" sz="2800" dirty="0"/>
              <a:t>– </a:t>
            </a:r>
            <a:r>
              <a:rPr lang="ko-KR" altLang="en-US" sz="2800" dirty="0"/>
              <a:t>해당 </a:t>
            </a:r>
            <a:r>
              <a:rPr lang="ko-KR" altLang="en-US" sz="2800" dirty="0" err="1"/>
              <a:t>법령명</a:t>
            </a:r>
            <a:r>
              <a:rPr lang="ko-KR" altLang="en-US" sz="2800" dirty="0"/>
              <a:t> 법조문 반영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010B24-D3C4-4848-BF91-A605D96C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14" y="1626039"/>
            <a:ext cx="8302371" cy="49059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48B335-CCAE-4F3B-98FD-8E05DC7CC257}"/>
              </a:ext>
            </a:extLst>
          </p:cNvPr>
          <p:cNvSpPr/>
          <p:nvPr/>
        </p:nvSpPr>
        <p:spPr>
          <a:xfrm>
            <a:off x="1944813" y="3628465"/>
            <a:ext cx="8257021" cy="290352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85C962-34DE-4534-94AC-036638C99344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298C43-E631-4FD4-9834-2B474C10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3826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시각화 및 결과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3FCB52-30CA-4D27-AB9D-2E8971C35C1E}"/>
              </a:ext>
            </a:extLst>
          </p:cNvPr>
          <p:cNvSpPr txBox="1"/>
          <p:nvPr/>
        </p:nvSpPr>
        <p:spPr>
          <a:xfrm>
            <a:off x="657922" y="4165756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1.PyQt </a:t>
            </a:r>
            <a:r>
              <a:rPr lang="ko-KR" altLang="en-US" dirty="0">
                <a:solidFill>
                  <a:schemeClr val="bg1"/>
                </a:solidFill>
              </a:rPr>
              <a:t>시각화 및 결과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8E834A-D7FF-4262-B958-CAC9D231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2FA25-2297-47EF-BA7E-9C7E9AC63984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7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4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34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4.1  </a:t>
            </a:r>
            <a:r>
              <a:rPr lang="en-US" altLang="ko-KR" sz="3600" spc="-300" dirty="0" err="1"/>
              <a:t>PyQt</a:t>
            </a:r>
            <a:r>
              <a:rPr lang="en-US" altLang="ko-KR" sz="3600" spc="-300" dirty="0"/>
              <a:t> </a:t>
            </a:r>
            <a:r>
              <a:rPr lang="ko-KR" altLang="en-US" sz="3600" spc="-300" dirty="0"/>
              <a:t>시각화 및 결과</a:t>
            </a:r>
            <a:r>
              <a:rPr lang="en-US" altLang="ko-KR" sz="3600" spc="-300" dirty="0"/>
              <a:t> </a:t>
            </a:r>
            <a:endParaRPr lang="ko-KR" altLang="en-US" sz="3600" spc="-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52BA26-C1C3-4873-AE5C-F8A22B81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15" y="1932730"/>
            <a:ext cx="4844285" cy="41605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E6F58A-E030-44D1-B911-9F9D84EED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20" y="1932730"/>
            <a:ext cx="4848165" cy="41605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3B5F4C-9420-4FE0-AA27-6FD2B44FDBAB}"/>
              </a:ext>
            </a:extLst>
          </p:cNvPr>
          <p:cNvSpPr txBox="1"/>
          <p:nvPr/>
        </p:nvSpPr>
        <p:spPr>
          <a:xfrm>
            <a:off x="1251715" y="1250186"/>
            <a:ext cx="1129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첫 화면</a:t>
            </a:r>
            <a:endParaRPr lang="en-US" altLang="ko-KR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D84C85-82EE-4D8D-B2E3-57D6FFB2D179}"/>
              </a:ext>
            </a:extLst>
          </p:cNvPr>
          <p:cNvSpPr txBox="1"/>
          <p:nvPr/>
        </p:nvSpPr>
        <p:spPr>
          <a:xfrm>
            <a:off x="6295432" y="1246646"/>
            <a:ext cx="45279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검색 정보 입력</a:t>
            </a:r>
            <a:endParaRPr lang="en-US" altLang="ko-KR" dirty="0"/>
          </a:p>
          <a:p>
            <a:r>
              <a:rPr lang="ko-KR" altLang="en-US" sz="1400" dirty="0"/>
              <a:t>오타가 들어가는 경우도 확인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654271-FA32-47B6-A539-ABE80F7A57EC}"/>
              </a:ext>
            </a:extLst>
          </p:cNvPr>
          <p:cNvSpPr/>
          <p:nvPr/>
        </p:nvSpPr>
        <p:spPr>
          <a:xfrm>
            <a:off x="7264401" y="2423460"/>
            <a:ext cx="2883646" cy="230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7A9902E-EBE2-4A86-85D8-1DC8C7D4365D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DF7343-73B2-4592-BBC1-C789D603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3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4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34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4.1  </a:t>
            </a:r>
            <a:r>
              <a:rPr lang="en-US" altLang="ko-KR" sz="3600" spc="-300" dirty="0" err="1"/>
              <a:t>PyQt</a:t>
            </a:r>
            <a:r>
              <a:rPr lang="en-US" altLang="ko-KR" sz="3600" spc="-300" dirty="0"/>
              <a:t> </a:t>
            </a:r>
            <a:r>
              <a:rPr lang="ko-KR" altLang="en-US" sz="3600" spc="-300" dirty="0"/>
              <a:t>시각화 및 결과</a:t>
            </a:r>
            <a:r>
              <a:rPr lang="en-US" altLang="ko-KR" sz="3600" spc="-300" dirty="0"/>
              <a:t> </a:t>
            </a:r>
            <a:endParaRPr lang="ko-KR" altLang="en-US" sz="3600" spc="-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3B5F4C-9420-4FE0-AA27-6FD2B44FDBAB}"/>
              </a:ext>
            </a:extLst>
          </p:cNvPr>
          <p:cNvSpPr txBox="1"/>
          <p:nvPr/>
        </p:nvSpPr>
        <p:spPr>
          <a:xfrm>
            <a:off x="921833" y="1242616"/>
            <a:ext cx="4920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검색 정보에 관련된 </a:t>
            </a:r>
            <a:r>
              <a:rPr lang="ko-KR" altLang="en-US" sz="1800" dirty="0" err="1"/>
              <a:t>법령명</a:t>
            </a:r>
            <a:r>
              <a:rPr lang="ko-KR" altLang="en-US" sz="1800" dirty="0"/>
              <a:t> 목록 출력</a:t>
            </a:r>
            <a:endParaRPr lang="en-US" altLang="ko-KR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D84C85-82EE-4D8D-B2E3-57D6FFB2D179}"/>
              </a:ext>
            </a:extLst>
          </p:cNvPr>
          <p:cNvSpPr txBox="1"/>
          <p:nvPr/>
        </p:nvSpPr>
        <p:spPr>
          <a:xfrm>
            <a:off x="6295432" y="1246646"/>
            <a:ext cx="452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법령명</a:t>
            </a:r>
            <a:r>
              <a:rPr lang="ko-KR" altLang="en-US" dirty="0"/>
              <a:t> 클릭 </a:t>
            </a:r>
            <a:r>
              <a:rPr lang="en-US" altLang="ko-KR" dirty="0"/>
              <a:t>-&gt; </a:t>
            </a:r>
            <a:r>
              <a:rPr lang="ko-KR" altLang="en-US" dirty="0"/>
              <a:t>관련 조문 출력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C69B53-6E80-4052-B55F-A7C94E7A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34" y="1932731"/>
            <a:ext cx="4920947" cy="41969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8B8829-8C11-4EA3-97D4-498B61636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432" y="1932731"/>
            <a:ext cx="4893494" cy="41969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92AF77-CAFE-427A-8820-EF1C9025BD8A}"/>
              </a:ext>
            </a:extLst>
          </p:cNvPr>
          <p:cNvSpPr/>
          <p:nvPr/>
        </p:nvSpPr>
        <p:spPr>
          <a:xfrm>
            <a:off x="1792941" y="2934447"/>
            <a:ext cx="687294" cy="23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BA6B3B-D377-41AB-961B-09D927AAD692}"/>
              </a:ext>
            </a:extLst>
          </p:cNvPr>
          <p:cNvSpPr/>
          <p:nvPr/>
        </p:nvSpPr>
        <p:spPr>
          <a:xfrm>
            <a:off x="7001436" y="2411506"/>
            <a:ext cx="687294" cy="23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1715324-4170-4665-BDE8-BA0D4587A8AF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B84ECC4-E652-49D0-B937-EA6C35AB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4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34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4.1  </a:t>
            </a:r>
            <a:r>
              <a:rPr lang="en-US" altLang="ko-KR" sz="3600" spc="-300" dirty="0" err="1"/>
              <a:t>PyQt</a:t>
            </a:r>
            <a:r>
              <a:rPr lang="en-US" altLang="ko-KR" sz="3600" spc="-300" dirty="0"/>
              <a:t> </a:t>
            </a:r>
            <a:r>
              <a:rPr lang="ko-KR" altLang="en-US" sz="3600" spc="-300" dirty="0"/>
              <a:t>시각화 및 결과</a:t>
            </a:r>
            <a:r>
              <a:rPr lang="en-US" altLang="ko-KR" sz="3600" spc="-300" dirty="0"/>
              <a:t> </a:t>
            </a:r>
            <a:endParaRPr lang="ko-KR" altLang="en-US" sz="3600" spc="-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3B5F4C-9420-4FE0-AA27-6FD2B44FDBAB}"/>
              </a:ext>
            </a:extLst>
          </p:cNvPr>
          <p:cNvSpPr txBox="1"/>
          <p:nvPr/>
        </p:nvSpPr>
        <p:spPr>
          <a:xfrm>
            <a:off x="921833" y="1242616"/>
            <a:ext cx="4920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검색 정보에 관련된 </a:t>
            </a:r>
            <a:r>
              <a:rPr lang="ko-KR" altLang="en-US" sz="1800" dirty="0" err="1"/>
              <a:t>법령명</a:t>
            </a:r>
            <a:r>
              <a:rPr lang="ko-KR" altLang="en-US" sz="1800" dirty="0"/>
              <a:t> 목록 출력</a:t>
            </a:r>
            <a:endParaRPr lang="en-US" altLang="ko-KR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D84C85-82EE-4D8D-B2E3-57D6FFB2D179}"/>
              </a:ext>
            </a:extLst>
          </p:cNvPr>
          <p:cNvSpPr txBox="1"/>
          <p:nvPr/>
        </p:nvSpPr>
        <p:spPr>
          <a:xfrm>
            <a:off x="6295432" y="1246646"/>
            <a:ext cx="452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법령명</a:t>
            </a:r>
            <a:r>
              <a:rPr lang="ko-KR" altLang="en-US" dirty="0"/>
              <a:t> 클릭 </a:t>
            </a:r>
            <a:r>
              <a:rPr lang="en-US" altLang="ko-KR" dirty="0"/>
              <a:t>-&gt; </a:t>
            </a:r>
            <a:r>
              <a:rPr lang="ko-KR" altLang="en-US" dirty="0"/>
              <a:t>관련 조문 출력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C69B53-6E80-4052-B55F-A7C94E7A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34" y="1932731"/>
            <a:ext cx="4920947" cy="41969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8B8829-8C11-4EA3-97D4-498B61636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432" y="1932731"/>
            <a:ext cx="4893494" cy="41969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92AF77-CAFE-427A-8820-EF1C9025BD8A}"/>
              </a:ext>
            </a:extLst>
          </p:cNvPr>
          <p:cNvSpPr/>
          <p:nvPr/>
        </p:nvSpPr>
        <p:spPr>
          <a:xfrm>
            <a:off x="1816846" y="3866776"/>
            <a:ext cx="1864659" cy="268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BA6B3B-D377-41AB-961B-09D927AAD692}"/>
              </a:ext>
            </a:extLst>
          </p:cNvPr>
          <p:cNvSpPr/>
          <p:nvPr/>
        </p:nvSpPr>
        <p:spPr>
          <a:xfrm>
            <a:off x="7001436" y="2411506"/>
            <a:ext cx="687294" cy="23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DE90B6-21B6-4E39-ACCF-7B2E8AE7F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432" y="1932731"/>
            <a:ext cx="4908177" cy="419693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197CC5-FBB5-4333-87DA-40F0E9D591AD}"/>
              </a:ext>
            </a:extLst>
          </p:cNvPr>
          <p:cNvSpPr/>
          <p:nvPr/>
        </p:nvSpPr>
        <p:spPr>
          <a:xfrm>
            <a:off x="7001436" y="2411506"/>
            <a:ext cx="1864659" cy="268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AA1432-73ED-4311-8098-54C114D34536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12CF0C-DBDC-4954-896A-347845A2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2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4390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개선사항 및 소감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3FCB52-30CA-4D27-AB9D-2E8971C35C1E}"/>
              </a:ext>
            </a:extLst>
          </p:cNvPr>
          <p:cNvSpPr txBox="1"/>
          <p:nvPr/>
        </p:nvSpPr>
        <p:spPr>
          <a:xfrm>
            <a:off x="657922" y="4165756"/>
            <a:ext cx="610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1.</a:t>
            </a:r>
            <a:r>
              <a:rPr lang="ko-KR" altLang="en-US" dirty="0">
                <a:solidFill>
                  <a:schemeClr val="bg1"/>
                </a:solidFill>
              </a:rPr>
              <a:t>개선 사항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2.</a:t>
            </a:r>
            <a:r>
              <a:rPr lang="ko-KR" altLang="en-US" dirty="0">
                <a:solidFill>
                  <a:schemeClr val="bg1"/>
                </a:solidFill>
              </a:rPr>
              <a:t>소감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63828A-BFCF-4DF0-9576-252C4F52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62B24-BD5B-438A-B070-5760BB9D9A17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5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5.1 </a:t>
            </a:r>
            <a:r>
              <a:rPr lang="ko-KR" altLang="en-US" sz="3600" spc="-300" dirty="0"/>
              <a:t>개선 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921834" y="1211394"/>
            <a:ext cx="107958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TF-IDF </a:t>
            </a:r>
            <a:r>
              <a:rPr lang="ko-KR" altLang="en-US" sz="2800" dirty="0"/>
              <a:t>학습 시 형태소 분석기 선정 부분</a:t>
            </a:r>
            <a:endParaRPr lang="en-US" altLang="ko-KR" sz="2800" dirty="0"/>
          </a:p>
          <a:p>
            <a:r>
              <a:rPr lang="ko-KR" altLang="en-US" sz="1600" dirty="0"/>
              <a:t>시간관계상 적용하기 힘들다고 판단한 </a:t>
            </a:r>
            <a:r>
              <a:rPr lang="en-US" altLang="ko-KR" sz="1600" dirty="0" err="1"/>
              <a:t>Mecab</a:t>
            </a:r>
            <a:r>
              <a:rPr lang="ko-KR" altLang="en-US" sz="1600" dirty="0"/>
              <a:t>을 사용해 보지 못한 점</a:t>
            </a:r>
            <a:endParaRPr lang="en-US" altLang="ko-KR" sz="1600" dirty="0"/>
          </a:p>
          <a:p>
            <a:r>
              <a:rPr lang="ko-KR" altLang="en-US" sz="1600" dirty="0"/>
              <a:t>프로젝트 마무리 후에 간단한 테스트를 시도 </a:t>
            </a:r>
            <a:r>
              <a:rPr lang="en-US" altLang="ko-KR" sz="1600" dirty="0"/>
              <a:t>=&gt; </a:t>
            </a:r>
            <a:r>
              <a:rPr lang="en-US" altLang="ko-KR" sz="1600" dirty="0" err="1"/>
              <a:t>Okt</a:t>
            </a:r>
            <a:r>
              <a:rPr lang="en-US" altLang="ko-KR" sz="1600" dirty="0"/>
              <a:t> </a:t>
            </a:r>
            <a:r>
              <a:rPr lang="ko-KR" altLang="en-US" sz="1600" dirty="0"/>
              <a:t>보다 확실히 빠른 속도를 자랑함</a:t>
            </a:r>
            <a:endParaRPr lang="en-US" altLang="ko-KR" sz="1600" dirty="0"/>
          </a:p>
          <a:p>
            <a:endParaRPr lang="en-US" altLang="ko-KR" sz="800" dirty="0"/>
          </a:p>
          <a:p>
            <a:r>
              <a:rPr lang="en-US" altLang="ko-KR" sz="1600" dirty="0" err="1"/>
              <a:t>Okt</a:t>
            </a:r>
            <a:r>
              <a:rPr lang="ko-KR" altLang="en-US" sz="1600" dirty="0"/>
              <a:t>를 이용한 학습 시간 </a:t>
            </a:r>
            <a:r>
              <a:rPr lang="en-US" altLang="ko-KR" sz="1600" dirty="0"/>
              <a:t>: 4</a:t>
            </a:r>
            <a:r>
              <a:rPr lang="ko-KR" altLang="en-US" sz="1600" dirty="0"/>
              <a:t>시간 이상</a:t>
            </a:r>
            <a:endParaRPr lang="en-US" altLang="ko-KR" sz="1600" dirty="0"/>
          </a:p>
          <a:p>
            <a:r>
              <a:rPr lang="en-US" altLang="ko-KR" sz="1600" dirty="0" err="1"/>
              <a:t>Mecab</a:t>
            </a:r>
            <a:r>
              <a:rPr lang="ko-KR" altLang="en-US" sz="1600" dirty="0"/>
              <a:t>을 이용한 학습 시간 </a:t>
            </a:r>
            <a:r>
              <a:rPr lang="en-US" altLang="ko-KR" sz="1600" dirty="0"/>
              <a:t>: </a:t>
            </a:r>
            <a:r>
              <a:rPr lang="ko-KR" altLang="en-US" sz="1600" dirty="0"/>
              <a:t> 약 </a:t>
            </a:r>
            <a:r>
              <a:rPr lang="en-US" altLang="ko-KR" sz="1600" dirty="0"/>
              <a:t>2</a:t>
            </a:r>
            <a:r>
              <a:rPr lang="ko-KR" altLang="en-US" sz="1600" dirty="0"/>
              <a:t>시간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FA784-6787-46CF-94F8-23E9501E846C}"/>
              </a:ext>
            </a:extLst>
          </p:cNvPr>
          <p:cNvSpPr txBox="1"/>
          <p:nvPr/>
        </p:nvSpPr>
        <p:spPr>
          <a:xfrm>
            <a:off x="921833" y="4574073"/>
            <a:ext cx="10795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PyQt</a:t>
            </a:r>
            <a:r>
              <a:rPr lang="en-US" altLang="ko-KR" sz="2400" dirty="0"/>
              <a:t> </a:t>
            </a:r>
            <a:r>
              <a:rPr lang="ko-KR" altLang="en-US" sz="2400" dirty="0"/>
              <a:t>구현 부분</a:t>
            </a:r>
            <a:endParaRPr lang="en-US" altLang="ko-KR" sz="2400" dirty="0"/>
          </a:p>
          <a:p>
            <a:r>
              <a:rPr lang="ko-KR" altLang="en-US" sz="1600" dirty="0"/>
              <a:t>구현을 프로젝트 기간 후반에 정해서 구현에 시간이 부족했던 점</a:t>
            </a:r>
            <a:endParaRPr lang="en-US" altLang="ko-KR" sz="1600" dirty="0"/>
          </a:p>
          <a:p>
            <a:r>
              <a:rPr lang="ko-KR" altLang="en-US" sz="1600" dirty="0"/>
              <a:t>예외 처리 부족한 점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04F9A-C3DD-46BD-A70C-D1BE976BECE7}"/>
              </a:ext>
            </a:extLst>
          </p:cNvPr>
          <p:cNvSpPr txBox="1"/>
          <p:nvPr/>
        </p:nvSpPr>
        <p:spPr>
          <a:xfrm>
            <a:off x="921833" y="3132170"/>
            <a:ext cx="10795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SBERT </a:t>
            </a:r>
            <a:r>
              <a:rPr lang="ko-KR" altLang="en-US" sz="2800" dirty="0"/>
              <a:t>한국어 모델 선정</a:t>
            </a:r>
            <a:r>
              <a:rPr lang="en-US" altLang="ko-KR" sz="2800" dirty="0"/>
              <a:t>, </a:t>
            </a:r>
            <a:r>
              <a:rPr lang="ko-KR" altLang="en-US" sz="2800" dirty="0"/>
              <a:t>학습 부분</a:t>
            </a:r>
            <a:endParaRPr lang="en-US" altLang="ko-KR" sz="2000" dirty="0"/>
          </a:p>
          <a:p>
            <a:r>
              <a:rPr lang="ko-KR" altLang="en-US" sz="1600" dirty="0"/>
              <a:t>여러 한국어 모델을 테스트 해보지 못한 점</a:t>
            </a:r>
            <a:endParaRPr lang="en-US" altLang="ko-KR" sz="1600" dirty="0"/>
          </a:p>
          <a:p>
            <a:r>
              <a:rPr lang="ko-KR" altLang="en-US" sz="1600" dirty="0"/>
              <a:t>법률에 맞은 </a:t>
            </a:r>
            <a:r>
              <a:rPr lang="ko-KR" altLang="en-US" sz="1600" dirty="0" err="1"/>
              <a:t>파인튜닝을</a:t>
            </a:r>
            <a:r>
              <a:rPr lang="ko-KR" altLang="en-US" sz="1600" dirty="0"/>
              <a:t> 해보지 못한 점</a:t>
            </a:r>
            <a:endParaRPr lang="en-US" altLang="ko-KR" sz="1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381E150-A366-4D39-A18E-18EC6B3D6A9E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1CC313-0E82-445C-83E9-E806E530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1.1 </a:t>
            </a:r>
            <a:r>
              <a:rPr lang="ko-KR" altLang="en-US" sz="3600" spc="-300" dirty="0"/>
              <a:t>프로젝트 정의 및 목적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>
            <a:cxnSpLocks/>
          </p:cNvCxnSpPr>
          <p:nvPr/>
        </p:nvCxnSpPr>
        <p:spPr>
          <a:xfrm>
            <a:off x="537117" y="1123619"/>
            <a:ext cx="11117766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92BE55-5F04-4595-9CF8-9E0AACB9CD45}"/>
              </a:ext>
            </a:extLst>
          </p:cNvPr>
          <p:cNvSpPr txBox="1"/>
          <p:nvPr/>
        </p:nvSpPr>
        <p:spPr>
          <a:xfrm>
            <a:off x="537117" y="1763053"/>
            <a:ext cx="59955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ESG</a:t>
            </a:r>
            <a:r>
              <a:rPr lang="ko-KR" altLang="en-US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는 기업의 비재무적 요소인 ‘환경</a:t>
            </a:r>
            <a:r>
              <a:rPr lang="en-US" altLang="ko-KR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(Environment), </a:t>
            </a:r>
          </a:p>
          <a:p>
            <a:pPr algn="l"/>
            <a:r>
              <a:rPr lang="ko-KR" altLang="en-US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사회</a:t>
            </a:r>
            <a:r>
              <a:rPr lang="en-US" altLang="ko-KR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(Social), </a:t>
            </a:r>
            <a:r>
              <a:rPr lang="ko-KR" altLang="en-US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지배구조</a:t>
            </a:r>
            <a:r>
              <a:rPr lang="en-US" altLang="ko-KR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(Governance)’</a:t>
            </a:r>
            <a:r>
              <a:rPr lang="ko-KR" altLang="en-US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의 약자 </a:t>
            </a:r>
            <a:endParaRPr lang="en-US" altLang="ko-KR" b="0" i="0" dirty="0">
              <a:solidFill>
                <a:srgbClr val="023F88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l"/>
            <a:endParaRPr lang="en-US" altLang="ko-KR" b="0" i="0" dirty="0">
              <a:solidFill>
                <a:srgbClr val="023F88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b="0" i="0" u="none" strike="noStrike" baseline="0" dirty="0">
                <a:latin typeface="HCRDotum"/>
              </a:rPr>
              <a:t>2025</a:t>
            </a:r>
            <a:r>
              <a:rPr lang="ko-KR" altLang="en-US" b="0" i="0" u="none" strike="noStrike" baseline="0" dirty="0">
                <a:latin typeface="HCRDotum"/>
              </a:rPr>
              <a:t>년부터 기업이 의무적으로 </a:t>
            </a:r>
            <a:r>
              <a:rPr lang="ko-KR" altLang="en-US" b="0" i="0" u="none" strike="noStrike" baseline="0" dirty="0" err="1">
                <a:latin typeface="HCRDotum"/>
              </a:rPr>
              <a:t>공시해야하는</a:t>
            </a:r>
            <a:r>
              <a:rPr lang="ko-KR" altLang="en-US" b="0" i="0" u="none" strike="noStrike" baseline="0" dirty="0">
                <a:latin typeface="HCRDotum"/>
              </a:rPr>
              <a:t> 평가 지표로</a:t>
            </a:r>
            <a:endParaRPr lang="en-US" altLang="ko-KR" b="0" i="0" u="none" strike="noStrike" baseline="0" dirty="0">
              <a:latin typeface="HCRDotum"/>
            </a:endParaRPr>
          </a:p>
          <a:p>
            <a:pPr algn="l"/>
            <a:r>
              <a:rPr lang="ko-KR" altLang="en-US" sz="1800" b="0" i="0" u="none" strike="noStrike" baseline="0" dirty="0">
                <a:latin typeface="HCRDotum"/>
              </a:rPr>
              <a:t>기업은 당장 </a:t>
            </a:r>
            <a:r>
              <a:rPr lang="en-US" altLang="ko-KR" sz="1800" b="0" i="0" u="none" strike="noStrike" baseline="0" dirty="0">
                <a:latin typeface="HCRDotum"/>
              </a:rPr>
              <a:t>ESG </a:t>
            </a:r>
            <a:r>
              <a:rPr lang="ko-KR" altLang="en-US" sz="1800" b="0" i="0" u="none" strike="noStrike" baseline="0" dirty="0">
                <a:latin typeface="HCRDotum"/>
              </a:rPr>
              <a:t>점수를 높여야 한다는 과제를</a:t>
            </a:r>
          </a:p>
          <a:p>
            <a:pPr algn="l"/>
            <a:r>
              <a:rPr lang="ko-KR" altLang="en-US" sz="1800" b="0" i="0" u="none" strike="noStrike" baseline="0" dirty="0">
                <a:latin typeface="HCRDotum"/>
              </a:rPr>
              <a:t>떠안게 됐다</a:t>
            </a:r>
            <a:endParaRPr lang="ko-KR" altLang="en-US" sz="5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544551" y="4154958"/>
            <a:ext cx="5371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0" i="0" u="none" strike="noStrike" baseline="0" dirty="0">
                <a:latin typeface="HCRDotum"/>
              </a:rPr>
              <a:t>자연어처리 모델을 이용</a:t>
            </a:r>
            <a:r>
              <a:rPr lang="ko-KR" altLang="en-US" dirty="0">
                <a:latin typeface="HCRDotum"/>
              </a:rPr>
              <a:t>해</a:t>
            </a:r>
            <a:r>
              <a:rPr lang="ko-KR" altLang="en-US" sz="1800" b="0" i="0" u="none" strike="noStrike" baseline="0" dirty="0">
                <a:latin typeface="HCRDotum"/>
              </a:rPr>
              <a:t> 감사 지적사항 및 관련근거 판별에 필요한 법을 제시해 </a:t>
            </a:r>
            <a:r>
              <a:rPr lang="ko-KR" altLang="en-US" sz="1800" b="0" i="0" u="none" strike="noStrike" baseline="0" dirty="0">
                <a:latin typeface="HCRBatang"/>
              </a:rPr>
              <a:t>감사인력 및 소요시간을 줄이도록 함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388A77-3D11-445F-952C-0880247D5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766" y="1898146"/>
            <a:ext cx="5186117" cy="36865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F73BCC-6FC1-48BC-9BAE-0FCC346465C2}"/>
              </a:ext>
            </a:extLst>
          </p:cNvPr>
          <p:cNvSpPr txBox="1"/>
          <p:nvPr/>
        </p:nvSpPr>
        <p:spPr>
          <a:xfrm>
            <a:off x="450562" y="1362943"/>
            <a:ext cx="537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/>
              <a:t>문제 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E2760-1486-4F33-8D37-0F425E8D62EF}"/>
              </a:ext>
            </a:extLst>
          </p:cNvPr>
          <p:cNvSpPr txBox="1"/>
          <p:nvPr/>
        </p:nvSpPr>
        <p:spPr>
          <a:xfrm>
            <a:off x="544551" y="3754848"/>
            <a:ext cx="537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/>
              <a:t>목적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7038C6-D82B-4CE0-92E0-738118B1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5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5.2 </a:t>
            </a:r>
            <a:r>
              <a:rPr lang="ko-KR" altLang="en-US" sz="3600" spc="-300" dirty="0"/>
              <a:t>소감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44DF06-582F-4B9F-8F18-A40DA636A200}"/>
              </a:ext>
            </a:extLst>
          </p:cNvPr>
          <p:cNvSpPr/>
          <p:nvPr/>
        </p:nvSpPr>
        <p:spPr>
          <a:xfrm>
            <a:off x="1313619" y="1409060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D396E-49EE-4F6D-B086-BE689740E3A1}"/>
              </a:ext>
            </a:extLst>
          </p:cNvPr>
          <p:cNvSpPr txBox="1"/>
          <p:nvPr/>
        </p:nvSpPr>
        <p:spPr>
          <a:xfrm>
            <a:off x="1880214" y="1557444"/>
            <a:ext cx="87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</a:rPr>
              <a:t>김찬희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876CF9-69FF-4637-A7AC-18BD07D5C3C4}"/>
              </a:ext>
            </a:extLst>
          </p:cNvPr>
          <p:cNvSpPr/>
          <p:nvPr/>
        </p:nvSpPr>
        <p:spPr>
          <a:xfrm>
            <a:off x="1313618" y="250810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박유정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C2783-36BF-4C77-9EC0-FA8450996723}"/>
              </a:ext>
            </a:extLst>
          </p:cNvPr>
          <p:cNvSpPr/>
          <p:nvPr/>
        </p:nvSpPr>
        <p:spPr>
          <a:xfrm>
            <a:off x="1313619" y="3641788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2F5D60-7C24-49FB-9E84-E5F685864494}"/>
              </a:ext>
            </a:extLst>
          </p:cNvPr>
          <p:cNvSpPr txBox="1"/>
          <p:nvPr/>
        </p:nvSpPr>
        <p:spPr>
          <a:xfrm>
            <a:off x="1904256" y="37567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정새하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D9F27E-F1CA-49B0-943B-03E6592E52EF}"/>
              </a:ext>
            </a:extLst>
          </p:cNvPr>
          <p:cNvSpPr/>
          <p:nvPr/>
        </p:nvSpPr>
        <p:spPr>
          <a:xfrm>
            <a:off x="1313618" y="485253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40530-0106-414D-B9FD-997904EC51FE}"/>
              </a:ext>
            </a:extLst>
          </p:cNvPr>
          <p:cNvSpPr txBox="1"/>
          <p:nvPr/>
        </p:nvSpPr>
        <p:spPr>
          <a:xfrm>
            <a:off x="1896029" y="49675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</a:rPr>
              <a:t>정한슬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DEBBFA-0B2F-4032-859C-998D908D526D}"/>
              </a:ext>
            </a:extLst>
          </p:cNvPr>
          <p:cNvSpPr txBox="1"/>
          <p:nvPr/>
        </p:nvSpPr>
        <p:spPr>
          <a:xfrm>
            <a:off x="3662797" y="1341868"/>
            <a:ext cx="7930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자연어처리를 두번째 하기 때문에 어느정도 자신이 있었지만 깊이 파고 들어가보니 논리적으로 이유를 찾아야하는 복잡한 분야라는  생각이 많이 들었습니다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하지만 그만큼 결과를 추출하는 흥미로웠으며 앞으로도 관련분야를 공부하고 싶다는 생각이 많이 들었습니다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모두 고생하셨습니다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3662797" y="3520189"/>
            <a:ext cx="7930104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 시작할 때 갈피를 잡지 못해 힘들었지만 자연어 처리에 대한 시각을 넓힐 수 있는 기회여서 좋았습니다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 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모델을 비교해 보면서 내가 이걸 왜 써야하는 지를 생각하며 스스로 방향을 잡아 나갈 수 있는 능력이 많이 필요하다는 걸 느꼈습니다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팀원들 다들 고생 많으셨습니다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34FAED-4150-4409-988F-3B42968190D8}"/>
              </a:ext>
            </a:extLst>
          </p:cNvPr>
          <p:cNvSpPr txBox="1"/>
          <p:nvPr/>
        </p:nvSpPr>
        <p:spPr>
          <a:xfrm>
            <a:off x="3662797" y="4782842"/>
            <a:ext cx="79301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생소한 법령 데이터를 이용한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NLP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프로젝트여서 어려웠으나 자연어 처리는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</a:rPr>
              <a:t>실생활뿐만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 아니라 전문적인 영역에서도 필요로 하는 것을 알게 되었습니다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또한 새로운 시각화 방법인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PyQt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에 대해 알게 되고 공부할 수 있어서 좋았습니다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5E22E9-87BF-4359-BD12-DB8A36728EF9}"/>
              </a:ext>
            </a:extLst>
          </p:cNvPr>
          <p:cNvSpPr txBox="1"/>
          <p:nvPr/>
        </p:nvSpPr>
        <p:spPr>
          <a:xfrm>
            <a:off x="3662797" y="2333188"/>
            <a:ext cx="77227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모델을 여러 개 적용해 보면서 어떤 것이 더 나은지 명확한 기준이 없어서 어려웠지만, 직접 구현하고 비교해 보면서 방향을 찾아갈 수 있었습니다. 이 과정에서 해보기 전까지는 모르는 것이며 정답이란 없다는 걸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깨달았습니다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. 무엇보다 자연어는 성능 개선을 위해 전처리가 중요하다는 것 도요. 짧은 기간 동안 팀원들과 고생하며 핵심적으로 많은 것들을 배울 수 있어서 좋았습니다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76B7C9-F750-48F7-92CF-D952C777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6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참고 자료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3FCB52-30CA-4D27-AB9D-2E8971C35C1E}"/>
              </a:ext>
            </a:extLst>
          </p:cNvPr>
          <p:cNvSpPr txBox="1"/>
          <p:nvPr/>
        </p:nvSpPr>
        <p:spPr>
          <a:xfrm>
            <a:off x="657922" y="4165756"/>
            <a:ext cx="6106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1.</a:t>
            </a:r>
            <a:r>
              <a:rPr lang="ko-KR" altLang="en-US" dirty="0">
                <a:solidFill>
                  <a:schemeClr val="bg1"/>
                </a:solidFill>
              </a:rPr>
              <a:t>참고 논문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2.</a:t>
            </a:r>
            <a:r>
              <a:rPr lang="ko-KR" altLang="en-US" dirty="0">
                <a:solidFill>
                  <a:schemeClr val="bg1"/>
                </a:solidFill>
              </a:rPr>
              <a:t>데이터 수집 및 </a:t>
            </a:r>
            <a:r>
              <a:rPr lang="ko-KR" altLang="en-US" dirty="0" err="1">
                <a:solidFill>
                  <a:schemeClr val="bg1"/>
                </a:solidFill>
              </a:rPr>
              <a:t>전처리</a:t>
            </a:r>
            <a:r>
              <a:rPr lang="ko-KR" altLang="en-US" dirty="0">
                <a:solidFill>
                  <a:schemeClr val="bg1"/>
                </a:solidFill>
              </a:rPr>
              <a:t> 관련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3.</a:t>
            </a:r>
            <a:r>
              <a:rPr lang="ko-KR" altLang="en-US" dirty="0">
                <a:solidFill>
                  <a:schemeClr val="bg1"/>
                </a:solidFill>
              </a:rPr>
              <a:t>모델 구축 관련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4.</a:t>
            </a:r>
            <a:r>
              <a:rPr lang="ko-KR" altLang="en-US" dirty="0">
                <a:solidFill>
                  <a:schemeClr val="bg1"/>
                </a:solidFill>
              </a:rPr>
              <a:t>시각화 및 기타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964C3C-02FA-4C5C-BF45-B88735B7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69A18B-89EF-45BA-BFE4-29B282AD8507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6.1 </a:t>
            </a:r>
            <a:r>
              <a:rPr lang="ko-KR" altLang="en-US" sz="3600" spc="-300" dirty="0"/>
              <a:t>참고 논문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6149FA-FF31-43C6-8062-30E1422B762D}"/>
              </a:ext>
            </a:extLst>
          </p:cNvPr>
          <p:cNvSpPr txBox="1"/>
          <p:nvPr/>
        </p:nvSpPr>
        <p:spPr>
          <a:xfrm>
            <a:off x="1151199" y="921834"/>
            <a:ext cx="7930104" cy="571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인공지능 기법을 활용한 법률안 예측 모델 연구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effectLst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http://journal.dcs.or.kr/xml/25182/25182.pdf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법률정보시스템을 위한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텍스트마이닝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적용방안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https://www.koreascience.or.kr/article/JAKO202012854885152.pdf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딥러닝 알고리즘을 이용한 유사 판례 매칭 데이터셋 구축 방안 연구</a:t>
            </a:r>
            <a:endParaRPr lang="en-US" altLang="ko-KR" sz="1400" b="1" dirty="0">
              <a:solidFill>
                <a:srgbClr val="3F3F3F"/>
              </a:solidFill>
              <a:effectLst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https://www.koreascience.or.kr/article/CFKO202130060864862.pdf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KorNLI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 and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KorSTS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: New Benchmark Datasets for Korean Natural Language Understanding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https://arxiv.org/abs/2004.03289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논문 리뷰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KorNLI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 and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KorSTS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: New Benchmark Datasets for Korean Natural Language Understanding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https://misconstructed.tistory.com/28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Universal Sentence Encoder(2018)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7"/>
              </a:rPr>
              <a:t>https://dodonam.tistory.com/204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법률정보시스템을 위한 텍스트 마이닝 적용 방안 </a:t>
            </a:r>
            <a:endParaRPr lang="en-US" altLang="ko-KR" sz="1400" b="1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https://www.koreascience.or.kr/article/JAKO202012854885152.pdf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 err="1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KorNLI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and </a:t>
            </a:r>
            <a:r>
              <a:rPr lang="en-US" altLang="ko-KR" sz="1400" b="1" spc="-150" dirty="0" err="1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KorSTS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New Benchmark Datasets for Korean Natural Language Understanding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5"/>
              </a:rPr>
              <a:t>https://arxiv.org/abs/2004.03289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0F7DB1-3C92-4630-B609-8C8BC0A3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5149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6.2 </a:t>
            </a:r>
            <a:r>
              <a:rPr lang="ko-KR" altLang="en-US" sz="3600" spc="-300" dirty="0"/>
              <a:t>데이터 수집 </a:t>
            </a:r>
            <a:r>
              <a:rPr lang="ko-KR" altLang="en-US" sz="3600" spc="-300" dirty="0" err="1"/>
              <a:t>전처리</a:t>
            </a:r>
            <a:r>
              <a:rPr lang="ko-KR" altLang="en-US" sz="3600" spc="-300" dirty="0"/>
              <a:t> 관련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1151199" y="1148482"/>
            <a:ext cx="7930104" cy="565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effectLst/>
              </a:rPr>
              <a:t>데이터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국가법령정보 공동활용 사이트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https://open.law.go.kr/LSO/main.do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it-IT" altLang="ko-KR" sz="1400" b="1" dirty="0">
                <a:solidFill>
                  <a:schemeClr val="bg2">
                    <a:lumMod val="25000"/>
                  </a:schemeClr>
                </a:solidFill>
              </a:rPr>
              <a:t>AI </a:t>
            </a:r>
            <a:r>
              <a:rPr lang="ko-KR" altLang="it-IT" sz="1400" b="1" dirty="0">
                <a:solidFill>
                  <a:schemeClr val="bg2">
                    <a:lumMod val="25000"/>
                  </a:schemeClr>
                </a:solidFill>
              </a:rPr>
              <a:t>허브</a:t>
            </a:r>
          </a:p>
          <a:p>
            <a:r>
              <a:rPr lang="it-IT" altLang="ko-KR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https://aihub.or.kr/aihub-data/natural-language/about</a:t>
            </a:r>
            <a:endParaRPr lang="it-IT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</a:rPr>
              <a:t>크롤러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[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빅데이터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]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웹 </a:t>
            </a:r>
            <a:r>
              <a:rPr lang="ko-KR" altLang="en-US" sz="14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크롤링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: </a:t>
            </a:r>
            <a:r>
              <a:rPr lang="en-US" altLang="ko-KR" sz="14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BeautifulSoup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(1) find, xml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파싱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,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태그 속성값 </a:t>
            </a:r>
            <a:r>
              <a:rPr lang="ko-KR" altLang="en-US" sz="14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크롤링</a:t>
            </a:r>
            <a:endParaRPr lang="en-US" altLang="ko-KR" sz="1400" b="1" i="0" dirty="0">
              <a:solidFill>
                <a:schemeClr val="bg2">
                  <a:lumMod val="25000"/>
                </a:schemeClr>
              </a:solidFill>
              <a:effectLst/>
              <a:latin typeface="Lato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https://heannim-world.tistory.com/43</a:t>
            </a:r>
            <a:endParaRPr lang="en-US" altLang="ko-KR" sz="1400" b="0" i="0" dirty="0">
              <a:solidFill>
                <a:schemeClr val="bg2">
                  <a:lumMod val="25000"/>
                </a:schemeClr>
              </a:solidFill>
              <a:effectLst/>
              <a:latin typeface="Lato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altLang="ko-KR" sz="1400" b="0" i="0" dirty="0">
              <a:solidFill>
                <a:schemeClr val="bg2">
                  <a:lumMod val="25000"/>
                </a:schemeClr>
              </a:solidFill>
              <a:effectLst/>
              <a:latin typeface="Lato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Python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에서 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XML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파서 만들기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effectLst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https://www.delftstack.com/ko/howto/python/python-xml-parser/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파이썬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xml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태그값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가져오기 및 파싱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https://lee-mandu.tistory.com/519?category=838684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네이버 영화 리뷰 키워드분석 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(4) </a:t>
            </a:r>
            <a:r>
              <a:rPr lang="ko-KR" altLang="en-US" sz="14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전처리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시작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https://haystar.tistory.com/11?category=962597</a:t>
            </a:r>
          </a:p>
          <a:p>
            <a:pPr algn="just">
              <a:lnSpc>
                <a:spcPct val="120000"/>
              </a:lnSpc>
            </a:pPr>
            <a:endParaRPr lang="en-US" altLang="ko-KR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FFD7C7-C8EF-42C2-949E-FCA24F5C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6.3 </a:t>
            </a:r>
            <a:r>
              <a:rPr lang="ko-KR" altLang="en-US" sz="3600" spc="-300" dirty="0"/>
              <a:t>모델 구축 관련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1151199" y="1226634"/>
            <a:ext cx="7930104" cy="51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[Python] 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한국어 형태소 분석기 체험 및 비교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1400" b="1" spc="-150" dirty="0" err="1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Okt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1" spc="-150" dirty="0" err="1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Mecab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1" spc="-150" dirty="0" err="1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Komoran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1" spc="-150" dirty="0" err="1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Kkma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–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https://soohee410.github.io/compare_tagger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Python #eunjeon,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mecab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모듈 설치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https://sputnik-kr.tistory.com/173?category=997532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추천시스템 분석 입문하기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유사도 학습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https://www.youtube.com/watch?v=g2-z0saMteA&amp;list=PL9mhQYIlKEhdkOVTZWJJIy8rv6rQaZNNc&amp;index=2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Noto Sans Medium"/>
              </a:rPr>
              <a:t>사이킷런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Medium"/>
              </a:rPr>
              <a:t> 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Medium"/>
              </a:rPr>
              <a:t>TFIDF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Medium"/>
              </a:rPr>
              <a:t>와 </a:t>
            </a:r>
            <a:r>
              <a:rPr lang="ko-KR" altLang="en-US" sz="14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Noto Sans Medium"/>
              </a:rPr>
              <a:t>코사인유사도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Medium"/>
              </a:rPr>
              <a:t> 로 문서 유사도 구하기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https://sikaleo.tistory.com/m/62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딥러닝으로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동네생활 게시글 필터링하기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https://medium.com/daangn/%EB%94%A5%EB%9F%AC%EB%8B%9D%EC%9C%BC%EB%A1%9C-%EB%8F%99%EB%84%A4%EC%83%9D%ED%99%9C-%EA%B2%8C%EC%8B%9C%EA%B8%80-%ED%95%84%ED%84%B0%EB%A7%81%ED%95%98%EA%B8%B0-263cfe4bc58d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Hugging face : A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I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커뮤니티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SBERT Model Search 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D36EB-9C99-47D1-9EEE-52FC52B7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4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6.3 </a:t>
            </a:r>
            <a:r>
              <a:rPr lang="ko-KR" altLang="en-US" sz="3600" spc="-300" dirty="0"/>
              <a:t>모델 구축 관련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1151199" y="1226634"/>
            <a:ext cx="7930104" cy="493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딥 러닝을 이용한 자연어 처리 입문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BERT/SBERT</a:t>
            </a:r>
            <a:endParaRPr lang="en-US" altLang="ko-KR" sz="1400" b="1" spc="-150" dirty="0">
              <a:solidFill>
                <a:srgbClr val="3F3F3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https://wikidocs.net/156176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문서 벡터를 이용한 추천 시스템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https://wikidocs.net/102705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Word2Vector using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Gensim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https://medium.com/analytics-vidhya/word2vector-using-gensim-e055d35f1cb4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Calculating Document Similarities using BERT, word2vec, and other models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https://towardsdatascience.com/calculating-document-similarities-using-bert-and-other-models-b2c1a29c9630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doc2Vec Example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https://reliable-poultry-5ba.notion.site/doc2Vec-39f290edb3484ef1b7bdc8dbf9012b7e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네이버 영화 리뷰 키워드 분석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https://haystar.tistory.com/11?category=962597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746F77-2F26-4D63-B5FD-8C87D213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6.3 </a:t>
            </a:r>
            <a:r>
              <a:rPr lang="ko-KR" altLang="en-US" sz="3600" spc="-300" dirty="0"/>
              <a:t>모델 구축 관련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1151199" y="1226634"/>
            <a:ext cx="7930104" cy="51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NLP - 11.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워드투벡터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(Word2Vec) </a:t>
            </a:r>
            <a:endParaRPr lang="en-US" altLang="ko-KR" sz="1400" b="1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https://bkshin.tistory.com/entry/NLP-11-Word2Vec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딥 러닝을 이용한 자연어 처리 입문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TF-IDF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https://wikidocs.net/31698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[python]Doc2Vec -3 ) Doc2vec tokenizing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https://m.blog.naver.com/gpdlswkd17/221494617376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[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elasticsearch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] doc2vec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으로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korquad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데이터 유사도 분석하기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문단 수준의 문서를 검색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https://skagh.tistory.com/32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Pretrained Models — Sentence-Transformers documentation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https://www.sbert.net/docs/pretrained_models.html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b="1" i="0" dirty="0">
              <a:solidFill>
                <a:schemeClr val="bg2">
                  <a:lumMod val="25000"/>
                </a:schemeClr>
              </a:solidFill>
              <a:effectLst/>
              <a:latin typeface="Noto Sans Light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Light"/>
              </a:rPr>
              <a:t>Word2Vec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Light"/>
              </a:rPr>
              <a:t>과 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Light"/>
              </a:rPr>
              <a:t>Doc2Vec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8"/>
              </a:rPr>
              <a:t>https://dailyheumsi.tistory.com/165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GENSIM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9"/>
              </a:rPr>
              <a:t>https://radimrehurek.com/gensim/models/doc2vec.html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FC6DF38-20DD-46CA-A642-A82D0706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6.3 </a:t>
            </a:r>
            <a:r>
              <a:rPr lang="ko-KR" altLang="en-US" sz="3600" spc="-300" dirty="0"/>
              <a:t>모델 구축 관련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1151199" y="1226634"/>
            <a:ext cx="7930104" cy="403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Beauty Domain-Specific Pre-trained Language Model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개발하기</a:t>
            </a:r>
            <a:endParaRPr lang="en-US" altLang="ko-KR" sz="1400" b="1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http://blog.hwahae.co.kr/all/tech/tech-tech/5876/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[PYTORCH / HUGGINGFACE] CUSTOM DATASET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으로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BERTTOKENIZER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학습하기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4"/>
              </a:rPr>
              <a:t>https://cryptosalamander.tistory.com/139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버트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(BERT)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파인튜닝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간단하게 해보자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5"/>
              </a:rPr>
              <a:t>http://freesearch.pe.kr/archives/4963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[Basic NLP] sentence-transformers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라이브러리를 활용한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SBERT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학습 방법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6"/>
              </a:rPr>
              <a:t>https://velog.io/@jaehyeong/Basic-NLP-sentence-transformers-%EB%9D%BC%EC%9D%B4%EB%B8%8C%EB%9F%AC%EB%A6%AC%EB%A5%BC-%ED%99%9C%EC%9A%A9%ED%95%9C-SBERT-%ED%95%99%EC%8A%B5-%EB%B0%A9%EB%B2%95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Kopora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7"/>
              </a:rPr>
              <a:t>https://ko-nlp.github.io/Korpora/ko-docs/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F99B39-5BD4-46F6-BE38-6B602CBD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6.4 </a:t>
            </a:r>
            <a:r>
              <a:rPr lang="ko-KR" altLang="en-US" sz="3600" spc="-300" dirty="0"/>
              <a:t>시각화 및 기타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1151199" y="1148482"/>
            <a:ext cx="7930104" cy="613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시각화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구글 번역기 프로그램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https://codetorial.net/pyqt5/examples/translator.html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PyQt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https://ehclub.net/category/Python/QT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기타 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Paperswithcode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 :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SansKR"/>
              </a:rPr>
              <a:t>코드와 논문을 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SansKR"/>
              </a:rPr>
              <a:t>matching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SansKR"/>
              </a:rPr>
              <a:t>해서 볼 수 있는 사이트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https://paperswithcode.com/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Slack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사용법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https://infrajp.tistory.com/1?category=805802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정규표현식 의미를 확인 할 수 있는 사이트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https://regexr.com/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순서도 작성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https://app.diagrams.net/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/>
          </a:p>
          <a:p>
            <a:pPr algn="just">
              <a:lnSpc>
                <a:spcPct val="120000"/>
              </a:lnSpc>
            </a:pPr>
            <a:endParaRPr lang="en-US" altLang="ko-KR" sz="1400" dirty="0"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4D5F64-149B-4ECC-B0C1-4D6835A3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06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D935F5-6D3F-4DEE-9BF9-5F31789FE91F}"/>
              </a:ext>
            </a:extLst>
          </p:cNvPr>
          <p:cNvSpPr/>
          <p:nvPr/>
        </p:nvSpPr>
        <p:spPr>
          <a:xfrm>
            <a:off x="4025900" y="952500"/>
            <a:ext cx="2997200" cy="299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EA6CD2-5A1D-4176-AEC1-9709693B9D15}"/>
              </a:ext>
            </a:extLst>
          </p:cNvPr>
          <p:cNvSpPr/>
          <p:nvPr/>
        </p:nvSpPr>
        <p:spPr>
          <a:xfrm>
            <a:off x="5168900" y="1968500"/>
            <a:ext cx="2997200" cy="2997200"/>
          </a:xfrm>
          <a:prstGeom prst="rect">
            <a:avLst/>
          </a:prstGeom>
          <a:solidFill>
            <a:srgbClr val="F9E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FCE18-AE6A-46A4-89E6-FE0D746FE556}"/>
              </a:ext>
            </a:extLst>
          </p:cNvPr>
          <p:cNvSpPr txBox="1"/>
          <p:nvPr/>
        </p:nvSpPr>
        <p:spPr>
          <a:xfrm>
            <a:off x="5594350" y="3168650"/>
            <a:ext cx="456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pc="-300" dirty="0">
                <a:solidFill>
                  <a:schemeClr val="tx2">
                    <a:lumMod val="75000"/>
                  </a:schemeClr>
                </a:solidFill>
              </a:rPr>
              <a:t>THANK YOU!</a:t>
            </a:r>
            <a:endParaRPr lang="ko-KR" altLang="en-US" sz="6000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3E998-1FC5-46C2-8AEE-6770D8F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1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1.2 </a:t>
            </a:r>
            <a:r>
              <a:rPr lang="ko-KR" altLang="en-US" sz="3600" spc="-300" dirty="0"/>
              <a:t>사용 툴</a:t>
            </a:r>
            <a:r>
              <a:rPr lang="en-US" altLang="ko-KR" sz="3600" spc="-300" dirty="0"/>
              <a:t> </a:t>
            </a:r>
            <a:r>
              <a:rPr lang="ko-KR" altLang="en-US" sz="3600" spc="-300" dirty="0"/>
              <a:t>및 기술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1184466" y="767949"/>
            <a:ext cx="5558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B09F09-45DC-438D-81B4-7BF83A6B24F6}"/>
              </a:ext>
            </a:extLst>
          </p:cNvPr>
          <p:cNvGrpSpPr/>
          <p:nvPr/>
        </p:nvGrpSpPr>
        <p:grpSpPr>
          <a:xfrm>
            <a:off x="5319173" y="1886890"/>
            <a:ext cx="6056247" cy="3411700"/>
            <a:chOff x="4812243" y="2262895"/>
            <a:chExt cx="6056247" cy="34117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30B020C-DBE2-4420-9E4C-9DD82CCB9E3F}"/>
                </a:ext>
              </a:extLst>
            </p:cNvPr>
            <p:cNvSpPr/>
            <p:nvPr/>
          </p:nvSpPr>
          <p:spPr>
            <a:xfrm>
              <a:off x="6841105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210A944-0A3A-4432-AAA1-D0C11A556125}"/>
                </a:ext>
              </a:extLst>
            </p:cNvPr>
            <p:cNvSpPr/>
            <p:nvPr/>
          </p:nvSpPr>
          <p:spPr>
            <a:xfrm>
              <a:off x="7238931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FEF53D-72F3-4072-B15C-5D79996E2B58}"/>
                </a:ext>
              </a:extLst>
            </p:cNvPr>
            <p:cNvSpPr/>
            <p:nvPr/>
          </p:nvSpPr>
          <p:spPr>
            <a:xfrm>
              <a:off x="7644378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1E6F0F-584D-4AE1-A3B7-FF14EE81F6FA}"/>
                </a:ext>
              </a:extLst>
            </p:cNvPr>
            <p:cNvSpPr/>
            <p:nvPr/>
          </p:nvSpPr>
          <p:spPr>
            <a:xfrm>
              <a:off x="8049824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033FEC-B460-417E-B541-D39BAC0D633B}"/>
                </a:ext>
              </a:extLst>
            </p:cNvPr>
            <p:cNvSpPr/>
            <p:nvPr/>
          </p:nvSpPr>
          <p:spPr>
            <a:xfrm>
              <a:off x="8470510" y="235818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44D8081-2E4D-4695-B70E-61D7588A887C}"/>
                </a:ext>
              </a:extLst>
            </p:cNvPr>
            <p:cNvSpPr/>
            <p:nvPr/>
          </p:nvSpPr>
          <p:spPr>
            <a:xfrm>
              <a:off x="8891197" y="235818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8C1C352-1CD2-4E9B-BB7B-827C3BF4CEDD}"/>
                </a:ext>
              </a:extLst>
            </p:cNvPr>
            <p:cNvSpPr/>
            <p:nvPr/>
          </p:nvSpPr>
          <p:spPr>
            <a:xfrm>
              <a:off x="9296643" y="235818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2B78A80-88CB-45A5-8464-E710EBE51230}"/>
                </a:ext>
              </a:extLst>
            </p:cNvPr>
            <p:cNvSpPr/>
            <p:nvPr/>
          </p:nvSpPr>
          <p:spPr>
            <a:xfrm>
              <a:off x="9709709" y="235818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989530-16FF-4DB4-AFB5-58B14576EC52}"/>
                </a:ext>
              </a:extLst>
            </p:cNvPr>
            <p:cNvSpPr/>
            <p:nvPr/>
          </p:nvSpPr>
          <p:spPr>
            <a:xfrm>
              <a:off x="10122776" y="235818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D160ADE-7BF9-4E0E-8AAB-17D6748C0601}"/>
                </a:ext>
              </a:extLst>
            </p:cNvPr>
            <p:cNvSpPr/>
            <p:nvPr/>
          </p:nvSpPr>
          <p:spPr>
            <a:xfrm>
              <a:off x="10535842" y="235818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3FCDC5-FCDD-496F-B35B-14EA09EDD001}"/>
                </a:ext>
              </a:extLst>
            </p:cNvPr>
            <p:cNvSpPr/>
            <p:nvPr/>
          </p:nvSpPr>
          <p:spPr>
            <a:xfrm>
              <a:off x="6837320" y="308030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8A734B-2EF9-4D6D-AE38-D0F4FBCA76F1}"/>
                </a:ext>
              </a:extLst>
            </p:cNvPr>
            <p:cNvSpPr/>
            <p:nvPr/>
          </p:nvSpPr>
          <p:spPr>
            <a:xfrm>
              <a:off x="7235146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C040AF2-F937-4FAB-A67E-B0BC9745382F}"/>
                </a:ext>
              </a:extLst>
            </p:cNvPr>
            <p:cNvSpPr/>
            <p:nvPr/>
          </p:nvSpPr>
          <p:spPr>
            <a:xfrm>
              <a:off x="7640593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74D4FB6-EBE3-4235-A41C-C52DC0F356DF}"/>
                </a:ext>
              </a:extLst>
            </p:cNvPr>
            <p:cNvSpPr/>
            <p:nvPr/>
          </p:nvSpPr>
          <p:spPr>
            <a:xfrm>
              <a:off x="8046039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92F2AAD-1A51-47FF-AB1E-BC585F1D93C8}"/>
                </a:ext>
              </a:extLst>
            </p:cNvPr>
            <p:cNvSpPr/>
            <p:nvPr/>
          </p:nvSpPr>
          <p:spPr>
            <a:xfrm>
              <a:off x="8466725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4E6A1EB-10CC-4D59-A059-F69B5B30118A}"/>
                </a:ext>
              </a:extLst>
            </p:cNvPr>
            <p:cNvSpPr/>
            <p:nvPr/>
          </p:nvSpPr>
          <p:spPr>
            <a:xfrm>
              <a:off x="8887412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AE21251-9512-45FA-BAF5-0029C972CE5C}"/>
                </a:ext>
              </a:extLst>
            </p:cNvPr>
            <p:cNvSpPr/>
            <p:nvPr/>
          </p:nvSpPr>
          <p:spPr>
            <a:xfrm>
              <a:off x="9292858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4F88586-05CA-4390-9CEE-CC93470A3DE8}"/>
                </a:ext>
              </a:extLst>
            </p:cNvPr>
            <p:cNvSpPr/>
            <p:nvPr/>
          </p:nvSpPr>
          <p:spPr>
            <a:xfrm>
              <a:off x="9705924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603F77-2405-4C48-AE7B-A0855328ED02}"/>
                </a:ext>
              </a:extLst>
            </p:cNvPr>
            <p:cNvSpPr/>
            <p:nvPr/>
          </p:nvSpPr>
          <p:spPr>
            <a:xfrm>
              <a:off x="10118991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6904FE9-7F81-42CA-BFDD-2F0F173CBF83}"/>
                </a:ext>
              </a:extLst>
            </p:cNvPr>
            <p:cNvSpPr/>
            <p:nvPr/>
          </p:nvSpPr>
          <p:spPr>
            <a:xfrm>
              <a:off x="10532057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5F4935C-8C41-47ED-9456-7539BA1A57B8}"/>
                </a:ext>
              </a:extLst>
            </p:cNvPr>
            <p:cNvSpPr/>
            <p:nvPr/>
          </p:nvSpPr>
          <p:spPr>
            <a:xfrm>
              <a:off x="6833535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071D79-63DA-4177-A001-766857B0E94A}"/>
                </a:ext>
              </a:extLst>
            </p:cNvPr>
            <p:cNvSpPr/>
            <p:nvPr/>
          </p:nvSpPr>
          <p:spPr>
            <a:xfrm>
              <a:off x="7231361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4E0E137-17AA-4F9E-ABDD-FC8BD2A8B7F0}"/>
                </a:ext>
              </a:extLst>
            </p:cNvPr>
            <p:cNvSpPr/>
            <p:nvPr/>
          </p:nvSpPr>
          <p:spPr>
            <a:xfrm>
              <a:off x="7636808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5BE49E-A653-4C14-9522-9495608508CD}"/>
                </a:ext>
              </a:extLst>
            </p:cNvPr>
            <p:cNvSpPr/>
            <p:nvPr/>
          </p:nvSpPr>
          <p:spPr>
            <a:xfrm>
              <a:off x="8042254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066D10D-728E-4303-BBEB-736CC9DA37E1}"/>
                </a:ext>
              </a:extLst>
            </p:cNvPr>
            <p:cNvSpPr/>
            <p:nvPr/>
          </p:nvSpPr>
          <p:spPr>
            <a:xfrm>
              <a:off x="8462940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CD0C2A9-8B6A-4981-A47D-0FA7EE577A3B}"/>
                </a:ext>
              </a:extLst>
            </p:cNvPr>
            <p:cNvSpPr/>
            <p:nvPr/>
          </p:nvSpPr>
          <p:spPr>
            <a:xfrm>
              <a:off x="8883627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F1E0762-5DE8-4BAD-8D0C-44C75FDAB247}"/>
                </a:ext>
              </a:extLst>
            </p:cNvPr>
            <p:cNvSpPr/>
            <p:nvPr/>
          </p:nvSpPr>
          <p:spPr>
            <a:xfrm>
              <a:off x="9289073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9E512C7-6B03-410B-8229-BEAA680475D0}"/>
                </a:ext>
              </a:extLst>
            </p:cNvPr>
            <p:cNvSpPr/>
            <p:nvPr/>
          </p:nvSpPr>
          <p:spPr>
            <a:xfrm>
              <a:off x="9702139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AFD867B-5ABB-4B70-8F68-EA74B368F104}"/>
                </a:ext>
              </a:extLst>
            </p:cNvPr>
            <p:cNvSpPr/>
            <p:nvPr/>
          </p:nvSpPr>
          <p:spPr>
            <a:xfrm>
              <a:off x="10115206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9FEFB5D-ACE6-4EDD-BAFC-C7879CF34E78}"/>
                </a:ext>
              </a:extLst>
            </p:cNvPr>
            <p:cNvSpPr/>
            <p:nvPr/>
          </p:nvSpPr>
          <p:spPr>
            <a:xfrm>
              <a:off x="10528272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1FA764C-73A5-4711-BD06-6F4A1874BB2E}"/>
                </a:ext>
              </a:extLst>
            </p:cNvPr>
            <p:cNvSpPr/>
            <p:nvPr/>
          </p:nvSpPr>
          <p:spPr>
            <a:xfrm>
              <a:off x="6829750" y="452454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EED5373-1145-4401-AD95-E48E48BC47CF}"/>
                </a:ext>
              </a:extLst>
            </p:cNvPr>
            <p:cNvSpPr/>
            <p:nvPr/>
          </p:nvSpPr>
          <p:spPr>
            <a:xfrm>
              <a:off x="7227576" y="452454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883327B-5B88-4579-B6D1-E2783ACB8D94}"/>
                </a:ext>
              </a:extLst>
            </p:cNvPr>
            <p:cNvSpPr/>
            <p:nvPr/>
          </p:nvSpPr>
          <p:spPr>
            <a:xfrm>
              <a:off x="7633023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C9E0C5D-4437-44B2-920F-FBE56CD8A3DB}"/>
                </a:ext>
              </a:extLst>
            </p:cNvPr>
            <p:cNvSpPr/>
            <p:nvPr/>
          </p:nvSpPr>
          <p:spPr>
            <a:xfrm>
              <a:off x="8038469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6944899-9824-4904-9108-215AF886233D}"/>
                </a:ext>
              </a:extLst>
            </p:cNvPr>
            <p:cNvSpPr/>
            <p:nvPr/>
          </p:nvSpPr>
          <p:spPr>
            <a:xfrm>
              <a:off x="8459155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81C75A3-6CAC-4FCD-963A-AC6A261FA2D3}"/>
                </a:ext>
              </a:extLst>
            </p:cNvPr>
            <p:cNvSpPr/>
            <p:nvPr/>
          </p:nvSpPr>
          <p:spPr>
            <a:xfrm>
              <a:off x="8879842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78C6BAF-CE8B-42DB-9484-DDA73B3A25CD}"/>
                </a:ext>
              </a:extLst>
            </p:cNvPr>
            <p:cNvSpPr/>
            <p:nvPr/>
          </p:nvSpPr>
          <p:spPr>
            <a:xfrm>
              <a:off x="9285288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45AE41B-C779-4ADF-8ABD-B15C7BD41FF8}"/>
                </a:ext>
              </a:extLst>
            </p:cNvPr>
            <p:cNvSpPr/>
            <p:nvPr/>
          </p:nvSpPr>
          <p:spPr>
            <a:xfrm>
              <a:off x="9698354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525CA26-E5E6-4A24-A075-ECE052AB9888}"/>
                </a:ext>
              </a:extLst>
            </p:cNvPr>
            <p:cNvSpPr/>
            <p:nvPr/>
          </p:nvSpPr>
          <p:spPr>
            <a:xfrm>
              <a:off x="10111421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2CDF743-E29D-4739-B6E2-357C1FE99ECB}"/>
                </a:ext>
              </a:extLst>
            </p:cNvPr>
            <p:cNvSpPr/>
            <p:nvPr/>
          </p:nvSpPr>
          <p:spPr>
            <a:xfrm>
              <a:off x="10524487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80D1DEF-16AE-4E55-BF9D-E3E679956EFC}"/>
                </a:ext>
              </a:extLst>
            </p:cNvPr>
            <p:cNvSpPr/>
            <p:nvPr/>
          </p:nvSpPr>
          <p:spPr>
            <a:xfrm>
              <a:off x="6825965" y="524666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C617BC3-DF72-4B9F-8829-C55B07DB8647}"/>
                </a:ext>
              </a:extLst>
            </p:cNvPr>
            <p:cNvSpPr/>
            <p:nvPr/>
          </p:nvSpPr>
          <p:spPr>
            <a:xfrm>
              <a:off x="7223791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B3ECC2F-839D-4FBC-857A-BE1A7D41711B}"/>
                </a:ext>
              </a:extLst>
            </p:cNvPr>
            <p:cNvSpPr/>
            <p:nvPr/>
          </p:nvSpPr>
          <p:spPr>
            <a:xfrm>
              <a:off x="7629238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A2DED92-D9CA-46F2-8BEA-C881641DBFA7}"/>
                </a:ext>
              </a:extLst>
            </p:cNvPr>
            <p:cNvSpPr/>
            <p:nvPr/>
          </p:nvSpPr>
          <p:spPr>
            <a:xfrm>
              <a:off x="8034684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7B896FC-D646-4322-812E-6363F3FDDF78}"/>
                </a:ext>
              </a:extLst>
            </p:cNvPr>
            <p:cNvSpPr/>
            <p:nvPr/>
          </p:nvSpPr>
          <p:spPr>
            <a:xfrm>
              <a:off x="8455370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B61977-ADC6-4B16-80D0-192DD6C7F22D}"/>
                </a:ext>
              </a:extLst>
            </p:cNvPr>
            <p:cNvSpPr/>
            <p:nvPr/>
          </p:nvSpPr>
          <p:spPr>
            <a:xfrm>
              <a:off x="8876057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219C322-16BA-4221-A4CD-07FBBF599796}"/>
                </a:ext>
              </a:extLst>
            </p:cNvPr>
            <p:cNvSpPr/>
            <p:nvPr/>
          </p:nvSpPr>
          <p:spPr>
            <a:xfrm>
              <a:off x="9281503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A3F08E5-EC4B-445C-8FED-94FFF87D2C18}"/>
                </a:ext>
              </a:extLst>
            </p:cNvPr>
            <p:cNvSpPr/>
            <p:nvPr/>
          </p:nvSpPr>
          <p:spPr>
            <a:xfrm>
              <a:off x="9694569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736504A-79F6-498D-9943-66180D74DBE4}"/>
                </a:ext>
              </a:extLst>
            </p:cNvPr>
            <p:cNvSpPr/>
            <p:nvPr/>
          </p:nvSpPr>
          <p:spPr>
            <a:xfrm>
              <a:off x="10107636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708677E-110E-4F47-A8F0-C55C8AB90371}"/>
                </a:ext>
              </a:extLst>
            </p:cNvPr>
            <p:cNvSpPr/>
            <p:nvPr/>
          </p:nvSpPr>
          <p:spPr>
            <a:xfrm>
              <a:off x="10520702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461B14-64C8-4DDE-A21C-DD6924E4CB60}"/>
                </a:ext>
              </a:extLst>
            </p:cNvPr>
            <p:cNvSpPr txBox="1"/>
            <p:nvPr/>
          </p:nvSpPr>
          <p:spPr>
            <a:xfrm>
              <a:off x="4812243" y="2262895"/>
              <a:ext cx="12518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</a:rPr>
                <a:t>Python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1D67A66-124D-4C31-AFA4-F6D05D3D9C89}"/>
                </a:ext>
              </a:extLst>
            </p:cNvPr>
            <p:cNvSpPr txBox="1"/>
            <p:nvPr/>
          </p:nvSpPr>
          <p:spPr>
            <a:xfrm>
              <a:off x="4812243" y="2985015"/>
              <a:ext cx="1321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accent1"/>
                  </a:solidFill>
                </a:rPr>
                <a:t>KoNLPy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DDBBFF0-94EF-4A54-81F3-8CD33F4E38E2}"/>
                </a:ext>
              </a:extLst>
            </p:cNvPr>
            <p:cNvSpPr txBox="1"/>
            <p:nvPr/>
          </p:nvSpPr>
          <p:spPr>
            <a:xfrm>
              <a:off x="4812243" y="3707135"/>
              <a:ext cx="1125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</a:rPr>
                <a:t>TF-IDF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1D944B4-8213-4DD1-B8E5-11229CD2078B}"/>
                </a:ext>
              </a:extLst>
            </p:cNvPr>
            <p:cNvSpPr txBox="1"/>
            <p:nvPr/>
          </p:nvSpPr>
          <p:spPr>
            <a:xfrm>
              <a:off x="4812243" y="4429255"/>
              <a:ext cx="11076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</a:rPr>
                <a:t>SBERT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52E1D6-B7DF-4E8C-B07D-C0332930C28B}"/>
                </a:ext>
              </a:extLst>
            </p:cNvPr>
            <p:cNvSpPr txBox="1"/>
            <p:nvPr/>
          </p:nvSpPr>
          <p:spPr>
            <a:xfrm>
              <a:off x="4812243" y="5151375"/>
              <a:ext cx="919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accent1"/>
                  </a:solidFill>
                </a:rPr>
                <a:t>PyQt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75" name="Object 30">
            <a:extLst>
              <a:ext uri="{FF2B5EF4-FFF2-40B4-BE49-F238E27FC236}">
                <a16:creationId xmlns:a16="http://schemas.microsoft.com/office/drawing/2014/main" id="{26EC4F59-7672-4FE5-9BAD-C591120AA2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7542" y="3215225"/>
            <a:ext cx="1114408" cy="406186"/>
          </a:xfrm>
          <a:prstGeom prst="rect">
            <a:avLst/>
          </a:prstGeom>
        </p:spPr>
      </p:pic>
      <p:grpSp>
        <p:nvGrpSpPr>
          <p:cNvPr id="78" name="그룹 1004">
            <a:extLst>
              <a:ext uri="{FF2B5EF4-FFF2-40B4-BE49-F238E27FC236}">
                <a16:creationId xmlns:a16="http://schemas.microsoft.com/office/drawing/2014/main" id="{66F6B0FE-E930-4987-A92C-1CFC2C9F094A}"/>
              </a:ext>
            </a:extLst>
          </p:cNvPr>
          <p:cNvGrpSpPr/>
          <p:nvPr/>
        </p:nvGrpSpPr>
        <p:grpSpPr>
          <a:xfrm>
            <a:off x="2324824" y="4532176"/>
            <a:ext cx="1183104" cy="523220"/>
            <a:chOff x="4601630" y="6195972"/>
            <a:chExt cx="4447859" cy="2083095"/>
          </a:xfrm>
        </p:grpSpPr>
        <p:pic>
          <p:nvPicPr>
            <p:cNvPr id="79" name="Object 14">
              <a:extLst>
                <a:ext uri="{FF2B5EF4-FFF2-40B4-BE49-F238E27FC236}">
                  <a16:creationId xmlns:a16="http://schemas.microsoft.com/office/drawing/2014/main" id="{C5AE2D0B-698F-4522-962A-9AD8F3AD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1630" y="6195972"/>
              <a:ext cx="4447859" cy="2083095"/>
            </a:xfrm>
            <a:prstGeom prst="rect">
              <a:avLst/>
            </a:prstGeom>
          </p:spPr>
        </p:pic>
      </p:grpSp>
      <p:grpSp>
        <p:nvGrpSpPr>
          <p:cNvPr id="80" name="그룹 1003">
            <a:extLst>
              <a:ext uri="{FF2B5EF4-FFF2-40B4-BE49-F238E27FC236}">
                <a16:creationId xmlns:a16="http://schemas.microsoft.com/office/drawing/2014/main" id="{C24FBDA3-A717-4277-AE4E-10D0550EB8FC}"/>
              </a:ext>
            </a:extLst>
          </p:cNvPr>
          <p:cNvGrpSpPr/>
          <p:nvPr/>
        </p:nvGrpSpPr>
        <p:grpSpPr>
          <a:xfrm>
            <a:off x="1052710" y="4471162"/>
            <a:ext cx="1114408" cy="645249"/>
            <a:chOff x="8819928" y="2142269"/>
            <a:chExt cx="4270355" cy="2215447"/>
          </a:xfrm>
        </p:grpSpPr>
        <p:pic>
          <p:nvPicPr>
            <p:cNvPr id="81" name="Object 11">
              <a:extLst>
                <a:ext uri="{FF2B5EF4-FFF2-40B4-BE49-F238E27FC236}">
                  <a16:creationId xmlns:a16="http://schemas.microsoft.com/office/drawing/2014/main" id="{379380F7-D4D0-485C-96BD-3FF5CAC78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19928" y="2142269"/>
              <a:ext cx="4270355" cy="2215447"/>
            </a:xfrm>
            <a:prstGeom prst="rect">
              <a:avLst/>
            </a:prstGeom>
          </p:spPr>
        </p:pic>
      </p:grpSp>
      <p:grpSp>
        <p:nvGrpSpPr>
          <p:cNvPr id="82" name="그룹 1002">
            <a:extLst>
              <a:ext uri="{FF2B5EF4-FFF2-40B4-BE49-F238E27FC236}">
                <a16:creationId xmlns:a16="http://schemas.microsoft.com/office/drawing/2014/main" id="{DC880FD4-77C2-4F46-A0D7-B7695817606B}"/>
              </a:ext>
            </a:extLst>
          </p:cNvPr>
          <p:cNvGrpSpPr/>
          <p:nvPr/>
        </p:nvGrpSpPr>
        <p:grpSpPr>
          <a:xfrm>
            <a:off x="1040781" y="5302095"/>
            <a:ext cx="1064540" cy="843248"/>
            <a:chOff x="4601630" y="1571056"/>
            <a:chExt cx="3927741" cy="3125428"/>
          </a:xfrm>
        </p:grpSpPr>
        <p:pic>
          <p:nvPicPr>
            <p:cNvPr id="83" name="Object 8">
              <a:extLst>
                <a:ext uri="{FF2B5EF4-FFF2-40B4-BE49-F238E27FC236}">
                  <a16:creationId xmlns:a16="http://schemas.microsoft.com/office/drawing/2014/main" id="{BF09B494-7858-4E33-BCEA-C35E26C47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1630" y="1571056"/>
              <a:ext cx="3927741" cy="3125428"/>
            </a:xfrm>
            <a:prstGeom prst="rect">
              <a:avLst/>
            </a:prstGeom>
          </p:spPr>
        </p:pic>
      </p:grpSp>
      <p:grpSp>
        <p:nvGrpSpPr>
          <p:cNvPr id="84" name="그룹 1005">
            <a:extLst>
              <a:ext uri="{FF2B5EF4-FFF2-40B4-BE49-F238E27FC236}">
                <a16:creationId xmlns:a16="http://schemas.microsoft.com/office/drawing/2014/main" id="{34AED814-BABB-46F8-B40C-FCFB27DC10BE}"/>
              </a:ext>
            </a:extLst>
          </p:cNvPr>
          <p:cNvGrpSpPr/>
          <p:nvPr/>
        </p:nvGrpSpPr>
        <p:grpSpPr>
          <a:xfrm>
            <a:off x="1117542" y="1849044"/>
            <a:ext cx="492372" cy="583513"/>
            <a:chOff x="1202756" y="2075541"/>
            <a:chExt cx="2205760" cy="2116458"/>
          </a:xfrm>
        </p:grpSpPr>
        <p:pic>
          <p:nvPicPr>
            <p:cNvPr id="85" name="Object 18">
              <a:extLst>
                <a:ext uri="{FF2B5EF4-FFF2-40B4-BE49-F238E27FC236}">
                  <a16:creationId xmlns:a16="http://schemas.microsoft.com/office/drawing/2014/main" id="{469A5260-2FE8-47A5-B3A9-01188C74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2756" y="2075541"/>
              <a:ext cx="2205760" cy="2116458"/>
            </a:xfrm>
            <a:prstGeom prst="rect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7408308A-C89A-4E7E-8C23-FDEDC292B071}"/>
              </a:ext>
            </a:extLst>
          </p:cNvPr>
          <p:cNvSpPr txBox="1"/>
          <p:nvPr/>
        </p:nvSpPr>
        <p:spPr>
          <a:xfrm>
            <a:off x="6667997" y="1948445"/>
            <a:ext cx="63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67C973-BE00-4891-ADE9-678B88CF832D}"/>
              </a:ext>
            </a:extLst>
          </p:cNvPr>
          <p:cNvSpPr txBox="1"/>
          <p:nvPr/>
        </p:nvSpPr>
        <p:spPr>
          <a:xfrm>
            <a:off x="6667997" y="2670565"/>
            <a:ext cx="63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257C9C-FD72-4414-9105-1D53F363F7D2}"/>
              </a:ext>
            </a:extLst>
          </p:cNvPr>
          <p:cNvSpPr txBox="1"/>
          <p:nvPr/>
        </p:nvSpPr>
        <p:spPr>
          <a:xfrm>
            <a:off x="6667997" y="3365148"/>
            <a:ext cx="63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D7F12A1-2B3B-4A7F-91CB-5EE1D1CEB17F}"/>
              </a:ext>
            </a:extLst>
          </p:cNvPr>
          <p:cNvSpPr txBox="1"/>
          <p:nvPr/>
        </p:nvSpPr>
        <p:spPr>
          <a:xfrm>
            <a:off x="6685232" y="4114805"/>
            <a:ext cx="63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7DD4B8-9472-4F99-914B-E0167F2F44F8}"/>
              </a:ext>
            </a:extLst>
          </p:cNvPr>
          <p:cNvSpPr txBox="1"/>
          <p:nvPr/>
        </p:nvSpPr>
        <p:spPr>
          <a:xfrm>
            <a:off x="6665832" y="4898480"/>
            <a:ext cx="63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2294E2-C524-43D8-AD62-02593B6B36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7399" y="3215225"/>
            <a:ext cx="1077955" cy="4061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8B0F6E8-08F7-4EA6-A645-78C5526429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5450" y="1835506"/>
            <a:ext cx="584489" cy="6340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2D104DD-413B-4E0F-99DA-6755C9CC3E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31950" y="5300628"/>
            <a:ext cx="890702" cy="84471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9E78BED1-4503-4CE6-A50B-1418A9F329EB}"/>
              </a:ext>
            </a:extLst>
          </p:cNvPr>
          <p:cNvSpPr txBox="1"/>
          <p:nvPr/>
        </p:nvSpPr>
        <p:spPr>
          <a:xfrm>
            <a:off x="1040781" y="1313541"/>
            <a:ext cx="868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F7CEF1-0B30-448A-A7E5-600D7A6614C8}"/>
              </a:ext>
            </a:extLst>
          </p:cNvPr>
          <p:cNvSpPr txBox="1"/>
          <p:nvPr/>
        </p:nvSpPr>
        <p:spPr>
          <a:xfrm>
            <a:off x="989480" y="2699906"/>
            <a:ext cx="3456395" cy="461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solidFill>
                  <a:schemeClr val="tx2">
                    <a:lumMod val="75000"/>
                  </a:schemeClr>
                </a:solidFill>
                <a:effectLst/>
                <a:latin typeface="Apple SD Gothic Neo"/>
              </a:rPr>
              <a:t>Team Collaboration Tool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FD8D8E-7569-464E-B1F7-CB8F47F377F9}"/>
              </a:ext>
            </a:extLst>
          </p:cNvPr>
          <p:cNvSpPr txBox="1"/>
          <p:nvPr/>
        </p:nvSpPr>
        <p:spPr>
          <a:xfrm>
            <a:off x="989480" y="3938388"/>
            <a:ext cx="1188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</a:rPr>
              <a:t>Library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70542B4-34D6-4325-9F33-02924FCE21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59468" y="5368592"/>
            <a:ext cx="1125629" cy="696364"/>
          </a:xfrm>
          <a:prstGeom prst="rect">
            <a:avLst/>
          </a:prstGeom>
        </p:spPr>
      </p:pic>
      <p:sp>
        <p:nvSpPr>
          <p:cNvPr id="48" name="슬라이드 번호 개체 틀 47">
            <a:extLst>
              <a:ext uri="{FF2B5EF4-FFF2-40B4-BE49-F238E27FC236}">
                <a16:creationId xmlns:a16="http://schemas.microsoft.com/office/drawing/2014/main" id="{C2AF56B0-FDD3-4B3C-8D08-85C973E0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6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1.3 </a:t>
            </a:r>
            <a:r>
              <a:rPr lang="ko-KR" altLang="en-US" sz="3600" spc="-300" dirty="0"/>
              <a:t>역할 분담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8E96ED-9BBD-41FC-9921-1D9BBF366EB3}"/>
              </a:ext>
            </a:extLst>
          </p:cNvPr>
          <p:cNvCxnSpPr/>
          <p:nvPr/>
        </p:nvCxnSpPr>
        <p:spPr>
          <a:xfrm>
            <a:off x="1092920" y="54649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C807B77-3F50-420E-BF76-5A446EE37596}"/>
              </a:ext>
            </a:extLst>
          </p:cNvPr>
          <p:cNvCxnSpPr/>
          <p:nvPr/>
        </p:nvCxnSpPr>
        <p:spPr>
          <a:xfrm>
            <a:off x="3757323" y="54649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57ABC86-418F-470A-BF0E-805DA1488E7A}"/>
              </a:ext>
            </a:extLst>
          </p:cNvPr>
          <p:cNvCxnSpPr/>
          <p:nvPr/>
        </p:nvCxnSpPr>
        <p:spPr>
          <a:xfrm>
            <a:off x="6421726" y="54649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CBF8B75-3B32-4BDF-BCA7-833A2799DE88}"/>
              </a:ext>
            </a:extLst>
          </p:cNvPr>
          <p:cNvCxnSpPr/>
          <p:nvPr/>
        </p:nvCxnSpPr>
        <p:spPr>
          <a:xfrm>
            <a:off x="9086129" y="54649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CC2409-53F7-4097-94B0-7D80DC00AADB}"/>
              </a:ext>
            </a:extLst>
          </p:cNvPr>
          <p:cNvSpPr txBox="1"/>
          <p:nvPr/>
        </p:nvSpPr>
        <p:spPr>
          <a:xfrm flipH="1">
            <a:off x="802120" y="1557702"/>
            <a:ext cx="26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김찬희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[PL/Developer]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3543B3-2F0E-40A3-8402-853EA5B6C00C}"/>
              </a:ext>
            </a:extLst>
          </p:cNvPr>
          <p:cNvSpPr txBox="1"/>
          <p:nvPr/>
        </p:nvSpPr>
        <p:spPr>
          <a:xfrm flipH="1">
            <a:off x="3559033" y="1557702"/>
            <a:ext cx="239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박유정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[DA/Developer]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084B0C-4A7A-4E29-A5C6-0E34B7338798}"/>
              </a:ext>
            </a:extLst>
          </p:cNvPr>
          <p:cNvSpPr txBox="1"/>
          <p:nvPr/>
        </p:nvSpPr>
        <p:spPr>
          <a:xfrm flipH="1">
            <a:off x="6132874" y="1556937"/>
            <a:ext cx="261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정새하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[AA/Developer]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F935C3-7A1D-415D-B8B3-C4642371BCC6}"/>
              </a:ext>
            </a:extLst>
          </p:cNvPr>
          <p:cNvSpPr txBox="1"/>
          <p:nvPr/>
        </p:nvSpPr>
        <p:spPr>
          <a:xfrm flipH="1">
            <a:off x="8820724" y="1564681"/>
            <a:ext cx="256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정한슬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[QA</a:t>
            </a:r>
            <a:r>
              <a:rPr lang="en-US" altLang="ko-KR" b="1">
                <a:solidFill>
                  <a:schemeClr val="bg2">
                    <a:lumMod val="25000"/>
                  </a:schemeClr>
                </a:solidFill>
              </a:rPr>
              <a:t>/Developer]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C5918C-DF24-4B66-A110-D34088274635}"/>
              </a:ext>
            </a:extLst>
          </p:cNvPr>
          <p:cNvSpPr/>
          <p:nvPr/>
        </p:nvSpPr>
        <p:spPr>
          <a:xfrm>
            <a:off x="852581" y="19291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dirty="0">
                <a:solidFill>
                  <a:schemeClr val="bg1"/>
                </a:solidFill>
              </a:rPr>
              <a:t>데이터 수집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C8359E-6D0A-485D-AC61-27F6A75A80CD}"/>
              </a:ext>
            </a:extLst>
          </p:cNvPr>
          <p:cNvSpPr/>
          <p:nvPr/>
        </p:nvSpPr>
        <p:spPr>
          <a:xfrm>
            <a:off x="3516984" y="19291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형태소 분석기 비교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en-US" altLang="ko-KR" sz="1800" b="1" spc="-150" dirty="0">
                <a:solidFill>
                  <a:schemeClr val="bg1"/>
                </a:solidFill>
              </a:rPr>
              <a:t>Doc2Vec </a:t>
            </a:r>
            <a:r>
              <a:rPr lang="ko-KR" altLang="en-US" sz="1800" b="1" spc="-150" dirty="0">
                <a:solidFill>
                  <a:schemeClr val="bg1"/>
                </a:solidFill>
              </a:rPr>
              <a:t>모델 설계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en-US" altLang="ko-KR" sz="1800" b="1" spc="-150" dirty="0">
                <a:solidFill>
                  <a:schemeClr val="bg1"/>
                </a:solidFill>
              </a:rPr>
              <a:t>TF-IDF </a:t>
            </a:r>
            <a:r>
              <a:rPr lang="ko-KR" altLang="en-US" sz="1800" b="1" spc="-150" dirty="0">
                <a:solidFill>
                  <a:schemeClr val="bg1"/>
                </a:solidFill>
              </a:rPr>
              <a:t>모델 설계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ko-KR" altLang="en-US" sz="1800" b="1" spc="-150" dirty="0">
                <a:solidFill>
                  <a:schemeClr val="bg1"/>
                </a:solidFill>
              </a:rPr>
              <a:t>데이터 수집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데이터 </a:t>
            </a:r>
            <a:r>
              <a:rPr lang="ko-KR" altLang="en-US" b="1" spc="-150" dirty="0" err="1">
                <a:solidFill>
                  <a:schemeClr val="bg1"/>
                </a:solidFill>
              </a:rPr>
              <a:t>전처리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44B3CE-746D-42AF-AA91-A65164E9D849}"/>
              </a:ext>
            </a:extLst>
          </p:cNvPr>
          <p:cNvSpPr/>
          <p:nvPr/>
        </p:nvSpPr>
        <p:spPr>
          <a:xfrm>
            <a:off x="6181387" y="19291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spc="-300">
                <a:solidFill>
                  <a:schemeClr val="bg1"/>
                </a:solidFill>
              </a:rPr>
              <a:t>제목을 입력하세요</a:t>
            </a:r>
            <a:endParaRPr lang="ko-KR" altLang="en-US" sz="1800" b="1" spc="-300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37DD2B-0808-42CE-9869-791B82F6F1DD}"/>
              </a:ext>
            </a:extLst>
          </p:cNvPr>
          <p:cNvSpPr/>
          <p:nvPr/>
        </p:nvSpPr>
        <p:spPr>
          <a:xfrm>
            <a:off x="8845790" y="19291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spc="-300">
                <a:solidFill>
                  <a:schemeClr val="bg1"/>
                </a:solidFill>
              </a:rPr>
              <a:t>제목을 입력하세요</a:t>
            </a:r>
            <a:endParaRPr lang="ko-KR" altLang="en-US" sz="1800" b="1" spc="-3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282E030-68CB-4EA1-A3F1-60343DFB7302}"/>
              </a:ext>
            </a:extLst>
          </p:cNvPr>
          <p:cNvSpPr/>
          <p:nvPr/>
        </p:nvSpPr>
        <p:spPr>
          <a:xfrm>
            <a:off x="8846474" y="1934616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pc="-150" dirty="0" err="1">
                <a:solidFill>
                  <a:schemeClr val="bg1"/>
                </a:solidFill>
              </a:rPr>
              <a:t>PyQt</a:t>
            </a:r>
            <a:r>
              <a:rPr lang="en-US" altLang="ko-KR" b="1" spc="-150" dirty="0">
                <a:solidFill>
                  <a:schemeClr val="bg1"/>
                </a:solidFill>
              </a:rPr>
              <a:t> </a:t>
            </a:r>
            <a:r>
              <a:rPr lang="ko-KR" altLang="en-US" b="1" spc="-150" dirty="0">
                <a:solidFill>
                  <a:schemeClr val="bg1"/>
                </a:solidFill>
              </a:rPr>
              <a:t>프로그램 구현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en-US" altLang="ko-KR" b="1" spc="-150" dirty="0" err="1">
                <a:solidFill>
                  <a:schemeClr val="bg1"/>
                </a:solidFill>
              </a:rPr>
              <a:t>Mecab</a:t>
            </a:r>
            <a:r>
              <a:rPr lang="ko-KR" altLang="en-US" b="1" spc="-150" dirty="0">
                <a:solidFill>
                  <a:schemeClr val="bg1"/>
                </a:solidFill>
              </a:rPr>
              <a:t>  테스트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팀 일정 관리 및 기록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데이터 수집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데이터 </a:t>
            </a:r>
            <a:r>
              <a:rPr lang="ko-KR" altLang="en-US" b="1" spc="-150" dirty="0" err="1">
                <a:solidFill>
                  <a:schemeClr val="bg1"/>
                </a:solidFill>
              </a:rPr>
              <a:t>전처리</a:t>
            </a:r>
            <a:endParaRPr lang="ko-KR" altLang="en-US" sz="1800" b="1" spc="-150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A2D823-757E-49E8-B7DC-11C85B4CD243}"/>
              </a:ext>
            </a:extLst>
          </p:cNvPr>
          <p:cNvSpPr/>
          <p:nvPr/>
        </p:nvSpPr>
        <p:spPr>
          <a:xfrm>
            <a:off x="6185896" y="1928442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spc="-150" dirty="0">
                <a:solidFill>
                  <a:schemeClr val="bg1"/>
                </a:solidFill>
              </a:rPr>
              <a:t>NLP </a:t>
            </a:r>
            <a:r>
              <a:rPr lang="ko-KR" altLang="en-US" sz="1800" b="1" spc="-150" dirty="0">
                <a:solidFill>
                  <a:schemeClr val="bg1"/>
                </a:solidFill>
              </a:rPr>
              <a:t>기초 모델구축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ko-KR" altLang="en-US" sz="1800" b="1" spc="-150" dirty="0">
                <a:solidFill>
                  <a:schemeClr val="bg1"/>
                </a:solidFill>
              </a:rPr>
              <a:t>모델 성능 테스트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en-US" altLang="ko-KR" sz="1800" b="1" spc="-150" dirty="0">
                <a:solidFill>
                  <a:schemeClr val="bg1"/>
                </a:solidFill>
              </a:rPr>
              <a:t>SBERT  </a:t>
            </a:r>
            <a:r>
              <a:rPr lang="ko-KR" altLang="en-US" sz="1800" b="1" spc="-150" dirty="0">
                <a:solidFill>
                  <a:schemeClr val="bg1"/>
                </a:solidFill>
              </a:rPr>
              <a:t>모델 성능 테스트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프로젝트 코드 통합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en-US" altLang="ko-KR" b="1" spc="-150" dirty="0">
                <a:solidFill>
                  <a:schemeClr val="bg1"/>
                </a:solidFill>
              </a:rPr>
              <a:t>PPT </a:t>
            </a:r>
            <a:r>
              <a:rPr lang="ko-KR" altLang="en-US" b="1" spc="-150" dirty="0">
                <a:solidFill>
                  <a:schemeClr val="bg1"/>
                </a:solidFill>
              </a:rPr>
              <a:t>제작 및 발표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데이터 수집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데이터 </a:t>
            </a:r>
            <a:r>
              <a:rPr lang="ko-KR" altLang="en-US" b="1" spc="-150" dirty="0" err="1">
                <a:solidFill>
                  <a:schemeClr val="bg1"/>
                </a:solidFill>
              </a:rPr>
              <a:t>전처리</a:t>
            </a:r>
            <a:endParaRPr lang="ko-KR" altLang="en-US" sz="1800" b="1" spc="-15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9057E0-AD66-4D03-9235-8DC2DC48D3B1}"/>
              </a:ext>
            </a:extLst>
          </p:cNvPr>
          <p:cNvSpPr/>
          <p:nvPr/>
        </p:nvSpPr>
        <p:spPr>
          <a:xfrm>
            <a:off x="850630" y="192844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pc="-150" dirty="0">
                <a:solidFill>
                  <a:schemeClr val="bg1"/>
                </a:solidFill>
              </a:rPr>
              <a:t>SBERT</a:t>
            </a:r>
            <a:r>
              <a:rPr lang="ko-KR" altLang="en-US" b="1" spc="-150" dirty="0">
                <a:solidFill>
                  <a:schemeClr val="bg1"/>
                </a:solidFill>
              </a:rPr>
              <a:t> 모델 설계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모델 적합성 판단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팀 일정 관리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ko-KR" altLang="en-US" sz="1800" b="1" spc="-150" dirty="0">
                <a:solidFill>
                  <a:schemeClr val="bg1"/>
                </a:solidFill>
              </a:rPr>
              <a:t>데이터 수집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데이터 </a:t>
            </a:r>
            <a:r>
              <a:rPr lang="ko-KR" altLang="en-US" b="1" spc="-150" dirty="0" err="1">
                <a:solidFill>
                  <a:schemeClr val="bg1"/>
                </a:solidFill>
              </a:rPr>
              <a:t>전처리</a:t>
            </a:r>
            <a:endParaRPr lang="en-US" altLang="ko-KR" b="1" spc="-15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F4FB75-5545-4729-81D1-8F70B91D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1.4 </a:t>
            </a:r>
            <a:r>
              <a:rPr lang="ko-KR" altLang="en-US" sz="3600" spc="-300" dirty="0"/>
              <a:t>시스템 순서도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>
            <a:cxnSpLocks/>
          </p:cNvCxnSpPr>
          <p:nvPr/>
        </p:nvCxnSpPr>
        <p:spPr>
          <a:xfrm>
            <a:off x="537117" y="1123619"/>
            <a:ext cx="11117766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C9A885B-7FB8-4514-8B20-B40250B49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0" y="2178049"/>
            <a:ext cx="10840400" cy="3264527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B61117E-2AF9-40F5-BBAB-0AD918BD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1.5 </a:t>
            </a:r>
            <a:r>
              <a:rPr lang="ko-KR" altLang="en-US" sz="3600" spc="-300" dirty="0"/>
              <a:t>진행 과정 및 소요 기간</a:t>
            </a:r>
          </a:p>
        </p:txBody>
      </p:sp>
      <p:graphicFrame>
        <p:nvGraphicFramePr>
          <p:cNvPr id="27" name="Group 127">
            <a:extLst>
              <a:ext uri="{FF2B5EF4-FFF2-40B4-BE49-F238E27FC236}">
                <a16:creationId xmlns:a16="http://schemas.microsoft.com/office/drawing/2014/main" id="{6A78DEBA-26CC-4759-8839-81D2193BC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53231"/>
              </p:ext>
            </p:extLst>
          </p:nvPr>
        </p:nvGraphicFramePr>
        <p:xfrm>
          <a:off x="1930088" y="1618054"/>
          <a:ext cx="8191467" cy="4471162"/>
        </p:xfrm>
        <a:graphic>
          <a:graphicData uri="http://schemas.openxmlformats.org/drawingml/2006/table">
            <a:tbl>
              <a:tblPr/>
              <a:tblGrid>
                <a:gridCol w="184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82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2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82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74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Week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(2.14~2.19)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(2.20~2.26)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(2.27~3.5)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(3.6~3.12)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(3.13~3.19)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(3.20~3.24)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수집 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전처리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형태소 분석 테스트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형태소 분석 선정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시각화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마무리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1683799-A150-461E-A731-534021081AF6}"/>
              </a:ext>
            </a:extLst>
          </p:cNvPr>
          <p:cNvSpPr txBox="1"/>
          <p:nvPr/>
        </p:nvSpPr>
        <p:spPr>
          <a:xfrm>
            <a:off x="584085" y="838498"/>
            <a:ext cx="6032047" cy="377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PROJECT TIMELINE 2022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2-3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월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EDD3617-147A-4DFE-8AE5-72B93965DD93}"/>
              </a:ext>
            </a:extLst>
          </p:cNvPr>
          <p:cNvCxnSpPr>
            <a:cxnSpLocks/>
          </p:cNvCxnSpPr>
          <p:nvPr/>
        </p:nvCxnSpPr>
        <p:spPr>
          <a:xfrm>
            <a:off x="860566" y="1207832"/>
            <a:ext cx="1070000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">
            <a:extLst>
              <a:ext uri="{FF2B5EF4-FFF2-40B4-BE49-F238E27FC236}">
                <a16:creationId xmlns:a16="http://schemas.microsoft.com/office/drawing/2014/main" id="{4CA839F9-CF88-40B7-8039-34B1221281BA}"/>
              </a:ext>
            </a:extLst>
          </p:cNvPr>
          <p:cNvSpPr/>
          <p:nvPr/>
        </p:nvSpPr>
        <p:spPr>
          <a:xfrm>
            <a:off x="3758774" y="2125334"/>
            <a:ext cx="1078108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1B7E9A18-0999-410C-B40F-31232E455193}"/>
              </a:ext>
            </a:extLst>
          </p:cNvPr>
          <p:cNvSpPr/>
          <p:nvPr/>
        </p:nvSpPr>
        <p:spPr>
          <a:xfrm>
            <a:off x="4836882" y="2690231"/>
            <a:ext cx="1057836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모서리가 둥근 직사각형 21">
            <a:extLst>
              <a:ext uri="{FF2B5EF4-FFF2-40B4-BE49-F238E27FC236}">
                <a16:creationId xmlns:a16="http://schemas.microsoft.com/office/drawing/2014/main" id="{8A737B4C-D1A0-40E0-8F5A-E1F7B2BB06DB}"/>
              </a:ext>
            </a:extLst>
          </p:cNvPr>
          <p:cNvSpPr/>
          <p:nvPr/>
        </p:nvSpPr>
        <p:spPr>
          <a:xfrm>
            <a:off x="6952554" y="4996888"/>
            <a:ext cx="3145332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모서리가 둥근 직사각형 22">
            <a:extLst>
              <a:ext uri="{FF2B5EF4-FFF2-40B4-BE49-F238E27FC236}">
                <a16:creationId xmlns:a16="http://schemas.microsoft.com/office/drawing/2014/main" id="{FB2461D0-2678-4351-BC69-E126713377D1}"/>
              </a:ext>
            </a:extLst>
          </p:cNvPr>
          <p:cNvSpPr/>
          <p:nvPr/>
        </p:nvSpPr>
        <p:spPr>
          <a:xfrm>
            <a:off x="8032751" y="5612708"/>
            <a:ext cx="2065136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모서리가 둥근 직사각형 16">
            <a:extLst>
              <a:ext uri="{FF2B5EF4-FFF2-40B4-BE49-F238E27FC236}">
                <a16:creationId xmlns:a16="http://schemas.microsoft.com/office/drawing/2014/main" id="{135A10F2-EE03-4786-833C-15CB06385CA5}"/>
              </a:ext>
            </a:extLst>
          </p:cNvPr>
          <p:cNvSpPr/>
          <p:nvPr/>
        </p:nvSpPr>
        <p:spPr>
          <a:xfrm>
            <a:off x="5894718" y="3286850"/>
            <a:ext cx="1057836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7C5F1466-6E85-48C5-8A2D-457F86EDDFC2}"/>
              </a:ext>
            </a:extLst>
          </p:cNvPr>
          <p:cNvSpPr/>
          <p:nvPr/>
        </p:nvSpPr>
        <p:spPr>
          <a:xfrm>
            <a:off x="4836882" y="3849461"/>
            <a:ext cx="3145332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모서리가 둥근 직사각형 16">
            <a:extLst>
              <a:ext uri="{FF2B5EF4-FFF2-40B4-BE49-F238E27FC236}">
                <a16:creationId xmlns:a16="http://schemas.microsoft.com/office/drawing/2014/main" id="{10ED03B9-6A5F-44F9-9B52-BE39FEEAFB1A}"/>
              </a:ext>
            </a:extLst>
          </p:cNvPr>
          <p:cNvSpPr/>
          <p:nvPr/>
        </p:nvSpPr>
        <p:spPr>
          <a:xfrm>
            <a:off x="5894718" y="4446080"/>
            <a:ext cx="3145332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A7360-83AA-4C54-842E-8007F983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560"/>
      </a:accent1>
      <a:accent2>
        <a:srgbClr val="1C91F9"/>
      </a:accent2>
      <a:accent3>
        <a:srgbClr val="D5835E"/>
      </a:accent3>
      <a:accent4>
        <a:srgbClr val="F6D0AB"/>
      </a:accent4>
      <a:accent5>
        <a:srgbClr val="F9AB8F"/>
      </a:accent5>
      <a:accent6>
        <a:srgbClr val="E7E0D1"/>
      </a:accent6>
      <a:hlink>
        <a:srgbClr val="3F3F3F"/>
      </a:hlink>
      <a:folHlink>
        <a:srgbClr val="3F3F3F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19390</TotalTime>
  <Words>3542</Words>
  <Application>Microsoft Office PowerPoint</Application>
  <PresentationFormat>와이드스크린</PresentationFormat>
  <Paragraphs>655</Paragraphs>
  <Slides>59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103" baseType="lpstr">
      <vt:lpstr>Apple SD Gothic Neo</vt:lpstr>
      <vt:lpstr>-apple-system</vt:lpstr>
      <vt:lpstr>Black Han Sans</vt:lpstr>
      <vt:lpstr>Cafe24 Ssurround</vt:lpstr>
      <vt:lpstr>Gong Gothic Light</vt:lpstr>
      <vt:lpstr>HCRBatang</vt:lpstr>
      <vt:lpstr>HCRDotum</vt:lpstr>
      <vt:lpstr>LiberationSans</vt:lpstr>
      <vt:lpstr>Noto Sans KR</vt:lpstr>
      <vt:lpstr>Noto Sans Light</vt:lpstr>
      <vt:lpstr>Noto Sans Medium</vt:lpstr>
      <vt:lpstr>NotoSansKR</vt:lpstr>
      <vt:lpstr>Pretendard</vt:lpstr>
      <vt:lpstr>Pretendard ExtraBold</vt:lpstr>
      <vt:lpstr>Spoqa Han Sans</vt:lpstr>
      <vt:lpstr>T3Font_10</vt:lpstr>
      <vt:lpstr>T3Font_12</vt:lpstr>
      <vt:lpstr>T3Font_14</vt:lpstr>
      <vt:lpstr>T3Font_16</vt:lpstr>
      <vt:lpstr>T3Font_18</vt:lpstr>
      <vt:lpstr>T3Font_19</vt:lpstr>
      <vt:lpstr>T3Font_20</vt:lpstr>
      <vt:lpstr>T3Font_24</vt:lpstr>
      <vt:lpstr>T3Font_25</vt:lpstr>
      <vt:lpstr>T3Font_27</vt:lpstr>
      <vt:lpstr>T3Font_28</vt:lpstr>
      <vt:lpstr>T3Font_29</vt:lpstr>
      <vt:lpstr>T3Font_30</vt:lpstr>
      <vt:lpstr>T3Font_31</vt:lpstr>
      <vt:lpstr>T3Font_32</vt:lpstr>
      <vt:lpstr>T3Font_34</vt:lpstr>
      <vt:lpstr>T3Font_35</vt:lpstr>
      <vt:lpstr>T3Font_36</vt:lpstr>
      <vt:lpstr>T3Font_40</vt:lpstr>
      <vt:lpstr>T3Font_7</vt:lpstr>
      <vt:lpstr>T3Font_8</vt:lpstr>
      <vt:lpstr>T3Font_9</vt:lpstr>
      <vt:lpstr>나눔바른고딕</vt:lpstr>
      <vt:lpstr>나눔스퀘어 Light</vt:lpstr>
      <vt:lpstr>맑은 고딕</vt:lpstr>
      <vt:lpstr>Arial</vt:lpstr>
      <vt:lpstr>Lato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 새하</cp:lastModifiedBy>
  <cp:revision>79</cp:revision>
  <dcterms:created xsi:type="dcterms:W3CDTF">2021-12-28T06:54:01Z</dcterms:created>
  <dcterms:modified xsi:type="dcterms:W3CDTF">2022-03-25T06:39:03Z</dcterms:modified>
</cp:coreProperties>
</file>