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4"/>
  </p:sldMasterIdLst>
  <p:notesMasterIdLst>
    <p:notesMasterId r:id="rId37"/>
  </p:notesMasterIdLst>
  <p:sldIdLst>
    <p:sldId id="256" r:id="rId5"/>
    <p:sldId id="257" r:id="rId6"/>
    <p:sldId id="292" r:id="rId7"/>
    <p:sldId id="291" r:id="rId8"/>
    <p:sldId id="293" r:id="rId9"/>
    <p:sldId id="261" r:id="rId10"/>
    <p:sldId id="262" r:id="rId11"/>
    <p:sldId id="263" r:id="rId12"/>
    <p:sldId id="264" r:id="rId13"/>
    <p:sldId id="267" r:id="rId14"/>
    <p:sldId id="286" r:id="rId15"/>
    <p:sldId id="266" r:id="rId16"/>
    <p:sldId id="268" r:id="rId17"/>
    <p:sldId id="269" r:id="rId18"/>
    <p:sldId id="272" r:id="rId19"/>
    <p:sldId id="271" r:id="rId20"/>
    <p:sldId id="273" r:id="rId21"/>
    <p:sldId id="275" r:id="rId22"/>
    <p:sldId id="274" r:id="rId23"/>
    <p:sldId id="276" r:id="rId24"/>
    <p:sldId id="277" r:id="rId25"/>
    <p:sldId id="288" r:id="rId26"/>
    <p:sldId id="289" r:id="rId27"/>
    <p:sldId id="290" r:id="rId28"/>
    <p:sldId id="281" r:id="rId29"/>
    <p:sldId id="283" r:id="rId30"/>
    <p:sldId id="280" r:id="rId31"/>
    <p:sldId id="282" r:id="rId32"/>
    <p:sldId id="270" r:id="rId33"/>
    <p:sldId id="284" r:id="rId34"/>
    <p:sldId id="278" r:id="rId35"/>
    <p:sldId id="27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64688" autoAdjust="0"/>
  </p:normalViewPr>
  <p:slideViewPr>
    <p:cSldViewPr>
      <p:cViewPr varScale="1">
        <p:scale>
          <a:sx n="78" d="100"/>
          <a:sy n="78" d="100"/>
        </p:scale>
        <p:origin x="2196" y="9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2F72B-C11B-4DFB-BF2B-B40B96CEE007}" type="datetimeFigureOut">
              <a:rPr lang="en-US" smtClean="0"/>
              <a:t>5/20/2015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10DC6-4D2F-4460-A015-3726D3BC8E24}" type="slidenum">
              <a:rPr lang="en-US" smtClean="0"/>
              <a:t>‹#›</a:t>
            </a:fld>
            <a:endParaRPr lang="en-US"/>
          </a:p>
        </p:txBody>
      </p:sp>
    </p:spTree>
    <p:extLst>
      <p:ext uri="{BB962C8B-B14F-4D97-AF65-F5344CB8AC3E}">
        <p14:creationId xmlns:p14="http://schemas.microsoft.com/office/powerpoint/2010/main" val="324877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1</a:t>
            </a:fld>
            <a:endParaRPr lang="en-US"/>
          </a:p>
        </p:txBody>
      </p:sp>
    </p:spTree>
    <p:extLst>
      <p:ext uri="{BB962C8B-B14F-4D97-AF65-F5344CB8AC3E}">
        <p14:creationId xmlns:p14="http://schemas.microsoft.com/office/powerpoint/2010/main" val="150287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13</a:t>
            </a:fld>
            <a:endParaRPr lang="en-US"/>
          </a:p>
        </p:txBody>
      </p:sp>
    </p:spTree>
    <p:extLst>
      <p:ext uri="{BB962C8B-B14F-4D97-AF65-F5344CB8AC3E}">
        <p14:creationId xmlns:p14="http://schemas.microsoft.com/office/powerpoint/2010/main" val="2640465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14</a:t>
            </a:fld>
            <a:endParaRPr lang="en-US"/>
          </a:p>
        </p:txBody>
      </p:sp>
    </p:spTree>
    <p:extLst>
      <p:ext uri="{BB962C8B-B14F-4D97-AF65-F5344CB8AC3E}">
        <p14:creationId xmlns:p14="http://schemas.microsoft.com/office/powerpoint/2010/main" val="253684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15</a:t>
            </a:fld>
            <a:endParaRPr lang="en-US"/>
          </a:p>
        </p:txBody>
      </p:sp>
    </p:spTree>
    <p:extLst>
      <p:ext uri="{BB962C8B-B14F-4D97-AF65-F5344CB8AC3E}">
        <p14:creationId xmlns:p14="http://schemas.microsoft.com/office/powerpoint/2010/main" val="9274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16</a:t>
            </a:fld>
            <a:endParaRPr lang="en-US"/>
          </a:p>
        </p:txBody>
      </p:sp>
    </p:spTree>
    <p:extLst>
      <p:ext uri="{BB962C8B-B14F-4D97-AF65-F5344CB8AC3E}">
        <p14:creationId xmlns:p14="http://schemas.microsoft.com/office/powerpoint/2010/main" val="3595830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17</a:t>
            </a:fld>
            <a:endParaRPr lang="en-US"/>
          </a:p>
        </p:txBody>
      </p:sp>
    </p:spTree>
    <p:extLst>
      <p:ext uri="{BB962C8B-B14F-4D97-AF65-F5344CB8AC3E}">
        <p14:creationId xmlns:p14="http://schemas.microsoft.com/office/powerpoint/2010/main" val="291183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18</a:t>
            </a:fld>
            <a:endParaRPr lang="en-US"/>
          </a:p>
        </p:txBody>
      </p:sp>
    </p:spTree>
    <p:extLst>
      <p:ext uri="{BB962C8B-B14F-4D97-AF65-F5344CB8AC3E}">
        <p14:creationId xmlns:p14="http://schemas.microsoft.com/office/powerpoint/2010/main" val="2562091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1" i="1"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19</a:t>
            </a:fld>
            <a:endParaRPr lang="en-US"/>
          </a:p>
        </p:txBody>
      </p:sp>
    </p:spTree>
    <p:extLst>
      <p:ext uri="{BB962C8B-B14F-4D97-AF65-F5344CB8AC3E}">
        <p14:creationId xmlns:p14="http://schemas.microsoft.com/office/powerpoint/2010/main" val="2529447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i="1"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20</a:t>
            </a:fld>
            <a:endParaRPr lang="en-US"/>
          </a:p>
        </p:txBody>
      </p:sp>
    </p:spTree>
    <p:extLst>
      <p:ext uri="{BB962C8B-B14F-4D97-AF65-F5344CB8AC3E}">
        <p14:creationId xmlns:p14="http://schemas.microsoft.com/office/powerpoint/2010/main" val="451900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21</a:t>
            </a:fld>
            <a:endParaRPr lang="en-US"/>
          </a:p>
        </p:txBody>
      </p:sp>
    </p:spTree>
    <p:extLst>
      <p:ext uri="{BB962C8B-B14F-4D97-AF65-F5344CB8AC3E}">
        <p14:creationId xmlns:p14="http://schemas.microsoft.com/office/powerpoint/2010/main" val="3184729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22</a:t>
            </a:fld>
            <a:endParaRPr lang="en-US"/>
          </a:p>
        </p:txBody>
      </p:sp>
    </p:spTree>
    <p:extLst>
      <p:ext uri="{BB962C8B-B14F-4D97-AF65-F5344CB8AC3E}">
        <p14:creationId xmlns:p14="http://schemas.microsoft.com/office/powerpoint/2010/main" val="219054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2</a:t>
            </a:fld>
            <a:endParaRPr lang="en-US"/>
          </a:p>
        </p:txBody>
      </p:sp>
    </p:spTree>
    <p:extLst>
      <p:ext uri="{BB962C8B-B14F-4D97-AF65-F5344CB8AC3E}">
        <p14:creationId xmlns:p14="http://schemas.microsoft.com/office/powerpoint/2010/main" val="2627197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23</a:t>
            </a:fld>
            <a:endParaRPr lang="en-US"/>
          </a:p>
        </p:txBody>
      </p:sp>
    </p:spTree>
    <p:extLst>
      <p:ext uri="{BB962C8B-B14F-4D97-AF65-F5344CB8AC3E}">
        <p14:creationId xmlns:p14="http://schemas.microsoft.com/office/powerpoint/2010/main" val="3187695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24</a:t>
            </a:fld>
            <a:endParaRPr lang="en-US"/>
          </a:p>
        </p:txBody>
      </p:sp>
    </p:spTree>
    <p:extLst>
      <p:ext uri="{BB962C8B-B14F-4D97-AF65-F5344CB8AC3E}">
        <p14:creationId xmlns:p14="http://schemas.microsoft.com/office/powerpoint/2010/main" val="325852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25</a:t>
            </a:fld>
            <a:endParaRPr lang="en-US"/>
          </a:p>
        </p:txBody>
      </p:sp>
    </p:spTree>
    <p:extLst>
      <p:ext uri="{BB962C8B-B14F-4D97-AF65-F5344CB8AC3E}">
        <p14:creationId xmlns:p14="http://schemas.microsoft.com/office/powerpoint/2010/main" val="4031512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26</a:t>
            </a:fld>
            <a:endParaRPr lang="en-US"/>
          </a:p>
        </p:txBody>
      </p:sp>
    </p:spTree>
    <p:extLst>
      <p:ext uri="{BB962C8B-B14F-4D97-AF65-F5344CB8AC3E}">
        <p14:creationId xmlns:p14="http://schemas.microsoft.com/office/powerpoint/2010/main" val="2752386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27</a:t>
            </a:fld>
            <a:endParaRPr lang="en-US"/>
          </a:p>
        </p:txBody>
      </p:sp>
    </p:spTree>
    <p:extLst>
      <p:ext uri="{BB962C8B-B14F-4D97-AF65-F5344CB8AC3E}">
        <p14:creationId xmlns:p14="http://schemas.microsoft.com/office/powerpoint/2010/main" val="2459891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28</a:t>
            </a:fld>
            <a:endParaRPr lang="en-US"/>
          </a:p>
        </p:txBody>
      </p:sp>
    </p:spTree>
    <p:extLst>
      <p:ext uri="{BB962C8B-B14F-4D97-AF65-F5344CB8AC3E}">
        <p14:creationId xmlns:p14="http://schemas.microsoft.com/office/powerpoint/2010/main" val="852612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i="1" baseline="0"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29</a:t>
            </a:fld>
            <a:endParaRPr lang="en-US"/>
          </a:p>
        </p:txBody>
      </p:sp>
    </p:spTree>
    <p:extLst>
      <p:ext uri="{BB962C8B-B14F-4D97-AF65-F5344CB8AC3E}">
        <p14:creationId xmlns:p14="http://schemas.microsoft.com/office/powerpoint/2010/main" val="278436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30</a:t>
            </a:fld>
            <a:endParaRPr lang="en-US"/>
          </a:p>
        </p:txBody>
      </p:sp>
    </p:spTree>
    <p:extLst>
      <p:ext uri="{BB962C8B-B14F-4D97-AF65-F5344CB8AC3E}">
        <p14:creationId xmlns:p14="http://schemas.microsoft.com/office/powerpoint/2010/main" val="2475700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31</a:t>
            </a:fld>
            <a:endParaRPr lang="en-US"/>
          </a:p>
        </p:txBody>
      </p:sp>
    </p:spTree>
    <p:extLst>
      <p:ext uri="{BB962C8B-B14F-4D97-AF65-F5344CB8AC3E}">
        <p14:creationId xmlns:p14="http://schemas.microsoft.com/office/powerpoint/2010/main" val="3923892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32</a:t>
            </a:fld>
            <a:endParaRPr lang="en-US"/>
          </a:p>
        </p:txBody>
      </p:sp>
    </p:spTree>
    <p:extLst>
      <p:ext uri="{BB962C8B-B14F-4D97-AF65-F5344CB8AC3E}">
        <p14:creationId xmlns:p14="http://schemas.microsoft.com/office/powerpoint/2010/main" val="2601750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6</a:t>
            </a:fld>
            <a:endParaRPr lang="en-US"/>
          </a:p>
        </p:txBody>
      </p:sp>
    </p:spTree>
    <p:extLst>
      <p:ext uri="{BB962C8B-B14F-4D97-AF65-F5344CB8AC3E}">
        <p14:creationId xmlns:p14="http://schemas.microsoft.com/office/powerpoint/2010/main" val="22495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7</a:t>
            </a:fld>
            <a:endParaRPr lang="en-US"/>
          </a:p>
        </p:txBody>
      </p:sp>
    </p:spTree>
    <p:extLst>
      <p:ext uri="{BB962C8B-B14F-4D97-AF65-F5344CB8AC3E}">
        <p14:creationId xmlns:p14="http://schemas.microsoft.com/office/powerpoint/2010/main" val="1341957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i="1"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8</a:t>
            </a:fld>
            <a:endParaRPr lang="en-US"/>
          </a:p>
        </p:txBody>
      </p:sp>
    </p:spTree>
    <p:extLst>
      <p:ext uri="{BB962C8B-B14F-4D97-AF65-F5344CB8AC3E}">
        <p14:creationId xmlns:p14="http://schemas.microsoft.com/office/powerpoint/2010/main" val="331240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9</a:t>
            </a:fld>
            <a:endParaRPr lang="en-US"/>
          </a:p>
        </p:txBody>
      </p:sp>
    </p:spTree>
    <p:extLst>
      <p:ext uri="{BB962C8B-B14F-4D97-AF65-F5344CB8AC3E}">
        <p14:creationId xmlns:p14="http://schemas.microsoft.com/office/powerpoint/2010/main" val="297885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10</a:t>
            </a:fld>
            <a:endParaRPr lang="en-US"/>
          </a:p>
        </p:txBody>
      </p:sp>
    </p:spTree>
    <p:extLst>
      <p:ext uri="{BB962C8B-B14F-4D97-AF65-F5344CB8AC3E}">
        <p14:creationId xmlns:p14="http://schemas.microsoft.com/office/powerpoint/2010/main" val="361986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11</a:t>
            </a:fld>
            <a:endParaRPr lang="en-US"/>
          </a:p>
        </p:txBody>
      </p:sp>
    </p:spTree>
    <p:extLst>
      <p:ext uri="{BB962C8B-B14F-4D97-AF65-F5344CB8AC3E}">
        <p14:creationId xmlns:p14="http://schemas.microsoft.com/office/powerpoint/2010/main" val="152597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12</a:t>
            </a:fld>
            <a:endParaRPr lang="en-US"/>
          </a:p>
        </p:txBody>
      </p:sp>
    </p:spTree>
    <p:extLst>
      <p:ext uri="{BB962C8B-B14F-4D97-AF65-F5344CB8AC3E}">
        <p14:creationId xmlns:p14="http://schemas.microsoft.com/office/powerpoint/2010/main" val="250681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0E76961-588A-4EA5-9D8A-2DD5C5BAAEDD}" type="datetimeFigureOut">
              <a:rPr lang="en-US" smtClean="0"/>
              <a:t>5/20/2015</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E50E6810-43DD-46EA-AFC9-0AE90C13D53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76961-588A-4EA5-9D8A-2DD5C5BAAEDD}"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76961-588A-4EA5-9D8A-2DD5C5BAAEDD}" type="datetimeFigureOut">
              <a:rPr lang="en-US" smtClean="0"/>
              <a:t>5/20/2015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E76961-588A-4EA5-9D8A-2DD5C5BAAEDD}" type="datetimeFigureOut">
              <a:rPr lang="en-US" smtClean="0"/>
              <a:t>5/20/2015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76961-588A-4EA5-9D8A-2DD5C5BAAEDD}" type="datetimeFigureOut">
              <a:rPr lang="en-US" smtClean="0"/>
              <a:t>5/20/2015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E76961-588A-4EA5-9D8A-2DD5C5BAAEDD}"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6810-43DD-46EA-AFC9-0AE90C13D53C}"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0E76961-588A-4EA5-9D8A-2DD5C5BAAEDD}"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6810-43DD-46EA-AFC9-0AE90C13D53C}"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0E76961-588A-4EA5-9D8A-2DD5C5BAAEDD}" type="datetimeFigureOut">
              <a:rPr lang="en-US" smtClean="0"/>
              <a:t>5/20/2015</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50E6810-43DD-46EA-AFC9-0AE90C13D53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nst.eecs.berkeley.edu/~selfpace/studyguide/9C.sg/Output/ADTs.in.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iki.haskell.org/Abstract_data_typ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s.utexas.edu/users/wcook/papers/OOPvsADT/CookOOPvsADT90.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bryanedds/FPWork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Jet.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mailto:bryanedds@gmail.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twitter.com/bryaned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sfu.ca/CourseCentral/310/pwfong/Lisp/3/tutorial3.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2825"/>
            <a:ext cx="4572000" cy="1222375"/>
          </a:xfrm>
        </p:spPr>
        <p:txBody>
          <a:bodyPr>
            <a:normAutofit fontScale="90000"/>
          </a:bodyPr>
          <a:lstStyle/>
          <a:p>
            <a:r>
              <a:rPr lang="en-US" dirty="0" smtClean="0"/>
              <a:t>Structuring F# Programs with Abstract Data Types</a:t>
            </a:r>
            <a:endParaRPr lang="en-US" dirty="0"/>
          </a:p>
        </p:txBody>
      </p:sp>
      <p:sp>
        <p:nvSpPr>
          <p:cNvPr id="3" name="Subtitle 2"/>
          <p:cNvSpPr>
            <a:spLocks noGrp="1"/>
          </p:cNvSpPr>
          <p:nvPr>
            <p:ph type="subTitle" idx="1"/>
          </p:nvPr>
        </p:nvSpPr>
        <p:spPr/>
        <p:txBody>
          <a:bodyPr/>
          <a:lstStyle/>
          <a:p>
            <a:r>
              <a:rPr lang="en-US" dirty="0" smtClean="0"/>
              <a:t>Intermediate Topics in F# Programming, part 1</a:t>
            </a:r>
            <a:endParaRPr lang="en-US" dirty="0"/>
          </a:p>
        </p:txBody>
      </p:sp>
    </p:spTree>
    <p:extLst>
      <p:ext uri="{BB962C8B-B14F-4D97-AF65-F5344CB8AC3E}">
        <p14:creationId xmlns:p14="http://schemas.microsoft.com/office/powerpoint/2010/main" val="108803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92162"/>
          </a:xfrm>
        </p:spPr>
        <p:txBody>
          <a:bodyPr>
            <a:normAutofit/>
          </a:bodyPr>
          <a:lstStyle/>
          <a:p>
            <a:r>
              <a:rPr lang="en-US" dirty="0"/>
              <a:t>…and from the early days of C</a:t>
            </a:r>
          </a:p>
        </p:txBody>
      </p:sp>
      <p:sp>
        <p:nvSpPr>
          <p:cNvPr id="3" name="Content Placeholder 2"/>
          <p:cNvSpPr>
            <a:spLocks noGrp="1"/>
          </p:cNvSpPr>
          <p:nvPr>
            <p:ph idx="1"/>
          </p:nvPr>
        </p:nvSpPr>
        <p:spPr>
          <a:xfrm>
            <a:off x="457200" y="1143000"/>
            <a:ext cx="2743200" cy="4419600"/>
          </a:xfrm>
        </p:spPr>
        <p:txBody>
          <a:bodyPr>
            <a:normAutofit/>
          </a:bodyPr>
          <a:lstStyle/>
          <a:p>
            <a:pPr marL="0" indent="0">
              <a:buNone/>
            </a:pPr>
            <a:r>
              <a:rPr lang="en-US" sz="2000" dirty="0" smtClean="0">
                <a:hlinkClick r:id="rId3"/>
              </a:rPr>
              <a:t>http://inst.eecs.berkeley.edu/~selfpace/studyguide/9C.sg/Output/ADTs.in.C.html</a:t>
            </a:r>
            <a:endParaRPr lang="en-US" sz="2400" dirty="0" smtClean="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051885"/>
            <a:ext cx="5715000" cy="557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6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…and Still Going Strong in Newer Languages!</a:t>
            </a:r>
            <a:endParaRPr lang="en-US" sz="2800" dirty="0"/>
          </a:p>
        </p:txBody>
      </p:sp>
      <p:sp>
        <p:nvSpPr>
          <p:cNvPr id="3" name="Content Placeholder 2"/>
          <p:cNvSpPr>
            <a:spLocks noGrp="1"/>
          </p:cNvSpPr>
          <p:nvPr>
            <p:ph idx="1"/>
          </p:nvPr>
        </p:nvSpPr>
        <p:spPr>
          <a:xfrm>
            <a:off x="498764" y="1143001"/>
            <a:ext cx="3158836" cy="4572000"/>
          </a:xfrm>
        </p:spPr>
        <p:txBody>
          <a:bodyPr>
            <a:normAutofit/>
          </a:bodyPr>
          <a:lstStyle/>
          <a:p>
            <a:pPr marL="0" indent="0">
              <a:buNone/>
            </a:pPr>
            <a:r>
              <a:rPr lang="en-US" sz="2800" dirty="0" smtClean="0"/>
              <a:t>ADTs in </a:t>
            </a:r>
            <a:r>
              <a:rPr lang="en-US" sz="2800" dirty="0"/>
              <a:t>Haskell - </a:t>
            </a:r>
            <a:r>
              <a:rPr lang="en-US" sz="2800" dirty="0">
                <a:hlinkClick r:id="rId3"/>
              </a:rPr>
              <a:t>https://</a:t>
            </a:r>
            <a:r>
              <a:rPr lang="en-US" sz="2800" dirty="0" smtClean="0">
                <a:hlinkClick r:id="rId3"/>
              </a:rPr>
              <a:t>wiki.haskell.org/Abstract_data_type</a:t>
            </a:r>
            <a:endParaRPr lang="en-US" sz="2800" dirty="0" smtClean="0"/>
          </a:p>
        </p:txBody>
      </p:sp>
      <p:pic>
        <p:nvPicPr>
          <p:cNvPr id="4" name="Picture 3"/>
          <p:cNvPicPr>
            <a:picLocks noChangeAspect="1"/>
          </p:cNvPicPr>
          <p:nvPr/>
        </p:nvPicPr>
        <p:blipFill>
          <a:blip r:embed="rId4"/>
          <a:stretch>
            <a:fillRect/>
          </a:stretch>
        </p:blipFill>
        <p:spPr>
          <a:xfrm>
            <a:off x="3810000" y="1219200"/>
            <a:ext cx="4648200" cy="2228850"/>
          </a:xfrm>
          <a:prstGeom prst="rect">
            <a:avLst/>
          </a:prstGeom>
        </p:spPr>
      </p:pic>
    </p:spTree>
    <p:extLst>
      <p:ext uri="{BB962C8B-B14F-4D97-AF65-F5344CB8AC3E}">
        <p14:creationId xmlns:p14="http://schemas.microsoft.com/office/powerpoint/2010/main" val="398592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Properties of ADTs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Ease of consumption</a:t>
            </a:r>
          </a:p>
          <a:p>
            <a:pPr lvl="1"/>
            <a:r>
              <a:rPr lang="en-US" dirty="0"/>
              <a:t>due to providing the simplest possible interface to users, stripped of irrelevant </a:t>
            </a:r>
            <a:r>
              <a:rPr lang="en-US" dirty="0" smtClean="0"/>
              <a:t>detail</a:t>
            </a:r>
          </a:p>
          <a:p>
            <a:r>
              <a:rPr lang="en-US" dirty="0" smtClean="0"/>
              <a:t>Ease of testing</a:t>
            </a:r>
          </a:p>
          <a:p>
            <a:pPr lvl="1"/>
            <a:r>
              <a:rPr lang="en-US" dirty="0"/>
              <a:t>due to forcing complex dependencies to be injected via its make function (a make function is the idiomatic name for the function that creates an ADT)</a:t>
            </a:r>
            <a:endParaRPr lang="en-US" dirty="0" smtClean="0"/>
          </a:p>
          <a:p>
            <a:r>
              <a:rPr lang="en-US" dirty="0" smtClean="0"/>
              <a:t>Minimized coupling</a:t>
            </a:r>
          </a:p>
          <a:p>
            <a:pPr lvl="1"/>
            <a:r>
              <a:rPr lang="en-US" dirty="0"/>
              <a:t>due to hiding internals from wanton engineers</a:t>
            </a:r>
            <a:endParaRPr lang="en-US" dirty="0" smtClean="0"/>
          </a:p>
          <a:p>
            <a:r>
              <a:rPr lang="en-US" dirty="0" smtClean="0"/>
              <a:t>Improved organization / coherency</a:t>
            </a:r>
          </a:p>
          <a:p>
            <a:pPr lvl="1"/>
            <a:r>
              <a:rPr lang="en-US" dirty="0"/>
              <a:t>due to forcing functions that need internal access to be in the right </a:t>
            </a:r>
            <a:r>
              <a:rPr lang="en-US" dirty="0" smtClean="0"/>
              <a:t>place</a:t>
            </a:r>
          </a:p>
          <a:p>
            <a:r>
              <a:rPr lang="en-US" dirty="0" smtClean="0"/>
              <a:t>Reduced duplication</a:t>
            </a:r>
          </a:p>
          <a:p>
            <a:pPr lvl="1"/>
            <a:r>
              <a:rPr lang="en-US" dirty="0"/>
              <a:t>due to providing a space to park new, related operations as they </a:t>
            </a:r>
            <a:r>
              <a:rPr lang="en-US" dirty="0" smtClean="0"/>
              <a:t>arise</a:t>
            </a:r>
          </a:p>
          <a:p>
            <a:r>
              <a:rPr lang="en-US" dirty="0" smtClean="0"/>
              <a:t>Better parameterization</a:t>
            </a:r>
          </a:p>
          <a:p>
            <a:pPr lvl="1"/>
            <a:r>
              <a:rPr lang="en-US" dirty="0"/>
              <a:t>due to providing convenient shelving for program parameters rather than being threaded into long call </a:t>
            </a:r>
            <a:r>
              <a:rPr lang="en-US" dirty="0" smtClean="0"/>
              <a:t>stacks</a:t>
            </a:r>
          </a:p>
          <a:p>
            <a:r>
              <a:rPr lang="en-US" dirty="0" smtClean="0"/>
              <a:t>Abstraction closer to the business domain</a:t>
            </a:r>
          </a:p>
          <a:p>
            <a:pPr lvl="1"/>
            <a:r>
              <a:rPr lang="en-US" dirty="0" smtClean="0"/>
              <a:t>an </a:t>
            </a:r>
            <a:r>
              <a:rPr lang="en-US" dirty="0"/>
              <a:t>entire business domain can be exposed as a public </a:t>
            </a:r>
            <a:r>
              <a:rPr lang="en-US" dirty="0" smtClean="0"/>
              <a:t>ADT</a:t>
            </a:r>
          </a:p>
          <a:p>
            <a:r>
              <a:rPr lang="en-US" dirty="0" smtClean="0"/>
              <a:t>Optional substitutability</a:t>
            </a:r>
          </a:p>
          <a:p>
            <a:pPr lvl="1"/>
            <a:r>
              <a:rPr lang="en-US" dirty="0"/>
              <a:t>due to utilizing subtyping like how Set utilizes the </a:t>
            </a:r>
            <a:r>
              <a:rPr lang="en-US" dirty="0" err="1"/>
              <a:t>Seq</a:t>
            </a:r>
            <a:r>
              <a:rPr lang="en-US" dirty="0"/>
              <a:t> </a:t>
            </a:r>
            <a:r>
              <a:rPr lang="en-US" dirty="0" smtClean="0"/>
              <a:t>interface</a:t>
            </a:r>
            <a:endParaRPr lang="en-US" dirty="0"/>
          </a:p>
        </p:txBody>
      </p:sp>
    </p:spTree>
    <p:extLst>
      <p:ext uri="{BB962C8B-B14F-4D97-AF65-F5344CB8AC3E}">
        <p14:creationId xmlns:p14="http://schemas.microsoft.com/office/powerpoint/2010/main" val="302004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500"/>
                                        <p:tgtEl>
                                          <p:spTgt spid="3">
                                            <p:txEl>
                                              <p:pRg st="14" end="14"/>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dirty="0" smtClean="0"/>
              <a:t>But Here’s the Real Power of ADTs</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marL="182880" indent="0" algn="ctr">
              <a:buNone/>
            </a:pPr>
            <a:r>
              <a:rPr lang="en-US" dirty="0" smtClean="0"/>
              <a:t>Horizontal Composability + Vertical Stratification = Beautiful Architecture</a:t>
            </a:r>
          </a:p>
          <a:p>
            <a:pPr marL="457200" lvl="1" indent="0" algn="ctr">
              <a:buNone/>
            </a:pPr>
            <a:endParaRPr lang="en-US" dirty="0"/>
          </a:p>
          <a:p>
            <a:pPr marL="457200" lvl="1" indent="0" algn="ctr">
              <a:buNone/>
            </a:pPr>
            <a:endParaRPr lang="en-US" dirty="0" smtClean="0"/>
          </a:p>
          <a:p>
            <a:pPr marL="457200" lvl="1" indent="0" algn="ctr">
              <a:buNone/>
            </a:pPr>
            <a:endParaRPr lang="en-US" dirty="0"/>
          </a:p>
          <a:p>
            <a:pPr marL="457200" lvl="1" indent="0" algn="ctr">
              <a:buNone/>
            </a:pPr>
            <a:endParaRPr lang="en-US" dirty="0" smtClean="0"/>
          </a:p>
          <a:p>
            <a:pPr marL="457200" lvl="1" indent="0" algn="ctr">
              <a:buNone/>
            </a:pPr>
            <a:endParaRPr lang="en-US" dirty="0"/>
          </a:p>
          <a:p>
            <a:pPr marL="457200" lvl="1" indent="0" algn="ctr">
              <a:buNone/>
            </a:pPr>
            <a:endParaRPr lang="en-US" dirty="0" smtClean="0"/>
          </a:p>
          <a:p>
            <a:pPr marL="457200" lvl="1" indent="0" algn="ctr">
              <a:buNone/>
            </a:pPr>
            <a:endParaRPr lang="en-US" dirty="0"/>
          </a:p>
          <a:p>
            <a:pPr marL="457200" lvl="1" indent="0" algn="ctr">
              <a:buNone/>
            </a:pPr>
            <a:endParaRPr lang="en-US" dirty="0" smtClean="0"/>
          </a:p>
          <a:p>
            <a:pPr marL="457200" lvl="1" indent="0" algn="ctr">
              <a:buNone/>
            </a:pPr>
            <a:endParaRPr lang="en-US" dirty="0"/>
          </a:p>
          <a:p>
            <a:pPr marL="457200" lvl="1" indent="0" algn="ctr">
              <a:buNone/>
            </a:pPr>
            <a:endParaRPr lang="en-US" dirty="0" smtClean="0"/>
          </a:p>
          <a:p>
            <a:pPr marL="457200" lvl="1" indent="0" algn="ctr">
              <a:buNone/>
            </a:pPr>
            <a:endParaRPr lang="en-US" dirty="0"/>
          </a:p>
          <a:p>
            <a:pPr marL="457200" lvl="1" indent="0" algn="ctr">
              <a:buNone/>
            </a:pPr>
            <a:endParaRPr lang="en-US" dirty="0" smtClean="0"/>
          </a:p>
          <a:p>
            <a:pPr marL="457200" lvl="1" indent="0" algn="ctr">
              <a:buNone/>
            </a:pPr>
            <a:endParaRPr lang="en-US" dirty="0" smtClean="0"/>
          </a:p>
          <a:p>
            <a:pPr marL="457200" lvl="1" indent="0" algn="ctr">
              <a:buNone/>
            </a:pPr>
            <a:endParaRPr lang="en-US" dirty="0" smtClean="0"/>
          </a:p>
          <a:p>
            <a:pPr marL="457200" lvl="1" indent="0">
              <a:buNone/>
            </a:pPr>
            <a:r>
              <a:rPr lang="en-US" dirty="0" smtClean="0"/>
              <a:t>The full power of ADTs is realized when used as a program structuring tool. What’s most important about this diagram is its semi-fractal nature. ADTs are a sort of pattern that, when applied recursively to your program, should yield a principled, understandable, and stable program architecture.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5105400" cy="3434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04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Example ADT in F#...</a:t>
            </a:r>
            <a:endParaRPr lang="en-US" dirty="0"/>
          </a:p>
        </p:txBody>
      </p:sp>
      <p:sp>
        <p:nvSpPr>
          <p:cNvPr id="3" name="Content Placeholder 2"/>
          <p:cNvSpPr>
            <a:spLocks noGrp="1"/>
          </p:cNvSpPr>
          <p:nvPr>
            <p:ph idx="1"/>
          </p:nvPr>
        </p:nvSpPr>
        <p:spPr/>
        <p:txBody>
          <a:bodyPr/>
          <a:lstStyle/>
          <a:p>
            <a:r>
              <a:rPr lang="en-US" dirty="0" smtClean="0"/>
              <a:t>The internal representation of an ADT is easy to define in F# –</a:t>
            </a:r>
          </a:p>
          <a:p>
            <a:pPr marL="822960" lvl="1" indent="-457200">
              <a:buFont typeface="+mj-lt"/>
              <a:buAutoNum type="arabicPeriod"/>
            </a:pPr>
            <a:r>
              <a:rPr lang="en-US" dirty="0" smtClean="0"/>
              <a:t>Make a normal record with a </a:t>
            </a:r>
            <a:r>
              <a:rPr lang="en-US" b="1" dirty="0" smtClean="0"/>
              <a:t>private</a:t>
            </a:r>
            <a:r>
              <a:rPr lang="en-US" dirty="0" smtClean="0"/>
              <a:t> access modifier</a:t>
            </a:r>
          </a:p>
          <a:p>
            <a:pPr marL="822960" lvl="1" indent="-457200">
              <a:buFont typeface="+mj-lt"/>
              <a:buAutoNum type="arabicPeriod"/>
            </a:pPr>
            <a:r>
              <a:rPr lang="en-US" dirty="0" smtClean="0"/>
              <a:t>Add the fields needed to parameterize its operations</a:t>
            </a:r>
          </a:p>
          <a:p>
            <a:pPr marL="822960" lvl="1" indent="-457200">
              <a:buFont typeface="+mj-lt"/>
              <a:buAutoNum type="arabicPeriod"/>
            </a:pPr>
            <a:r>
              <a:rPr lang="en-US" dirty="0" smtClean="0"/>
              <a:t>Add fields for the dependencies it needs (which may also be ADTs!)</a:t>
            </a:r>
            <a:endParaRPr lang="en-US" dirty="0"/>
          </a:p>
        </p:txBody>
      </p:sp>
      <p:pic>
        <p:nvPicPr>
          <p:cNvPr id="5" name="Picture 4"/>
          <p:cNvPicPr>
            <a:picLocks noChangeAspect="1"/>
          </p:cNvPicPr>
          <p:nvPr/>
        </p:nvPicPr>
        <p:blipFill>
          <a:blip r:embed="rId3"/>
          <a:stretch>
            <a:fillRect/>
          </a:stretch>
        </p:blipFill>
        <p:spPr>
          <a:xfrm>
            <a:off x="666750" y="3429000"/>
            <a:ext cx="7810500" cy="1533525"/>
          </a:xfrm>
          <a:prstGeom prst="rect">
            <a:avLst/>
          </a:prstGeom>
        </p:spPr>
      </p:pic>
    </p:spTree>
    <p:extLst>
      <p:ext uri="{BB962C8B-B14F-4D97-AF65-F5344CB8AC3E}">
        <p14:creationId xmlns:p14="http://schemas.microsoft.com/office/powerpoint/2010/main" val="206296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5821363"/>
          </a:xfrm>
        </p:spPr>
        <p:txBody>
          <a:bodyPr/>
          <a:lstStyle/>
          <a:p>
            <a:pPr marL="0" indent="0" algn="ctr">
              <a:buNone/>
            </a:pPr>
            <a:r>
              <a:rPr lang="en-US" dirty="0" smtClean="0"/>
              <a:t>Now add private functions to implement its internal operations -</a:t>
            </a:r>
            <a:endParaRPr lang="en-US" dirty="0"/>
          </a:p>
        </p:txBody>
      </p:sp>
      <p:pic>
        <p:nvPicPr>
          <p:cNvPr id="2" name="Picture 1"/>
          <p:cNvPicPr>
            <a:picLocks noChangeAspect="1"/>
          </p:cNvPicPr>
          <p:nvPr/>
        </p:nvPicPr>
        <p:blipFill>
          <a:blip r:embed="rId3"/>
          <a:stretch>
            <a:fillRect/>
          </a:stretch>
        </p:blipFill>
        <p:spPr>
          <a:xfrm>
            <a:off x="1281112" y="1447800"/>
            <a:ext cx="6581775" cy="2219325"/>
          </a:xfrm>
          <a:prstGeom prst="rect">
            <a:avLst/>
          </a:prstGeom>
        </p:spPr>
      </p:pic>
    </p:spTree>
    <p:extLst>
      <p:ext uri="{BB962C8B-B14F-4D97-AF65-F5344CB8AC3E}">
        <p14:creationId xmlns:p14="http://schemas.microsoft.com/office/powerpoint/2010/main" val="386691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5821363"/>
          </a:xfrm>
        </p:spPr>
        <p:txBody>
          <a:bodyPr/>
          <a:lstStyle/>
          <a:p>
            <a:pPr marL="0" indent="0" algn="ctr">
              <a:buNone/>
            </a:pPr>
            <a:r>
              <a:rPr lang="en-US" dirty="0" smtClean="0"/>
              <a:t>And below that, add the functions to </a:t>
            </a:r>
            <a:r>
              <a:rPr lang="en-US" dirty="0" err="1" smtClean="0"/>
              <a:t>impl</a:t>
            </a:r>
            <a:r>
              <a:rPr lang="en-US" dirty="0" smtClean="0"/>
              <a:t>. its public operations -</a:t>
            </a:r>
            <a:endParaRPr lang="en-US" dirty="0"/>
          </a:p>
        </p:txBody>
      </p:sp>
      <p:pic>
        <p:nvPicPr>
          <p:cNvPr id="4" name="Picture 3"/>
          <p:cNvPicPr>
            <a:picLocks noChangeAspect="1"/>
          </p:cNvPicPr>
          <p:nvPr/>
        </p:nvPicPr>
        <p:blipFill>
          <a:blip r:embed="rId3"/>
          <a:stretch>
            <a:fillRect/>
          </a:stretch>
        </p:blipFill>
        <p:spPr>
          <a:xfrm>
            <a:off x="-10067" y="1612258"/>
            <a:ext cx="9154067" cy="3755720"/>
          </a:xfrm>
          <a:prstGeom prst="rect">
            <a:avLst/>
          </a:prstGeom>
        </p:spPr>
      </p:pic>
    </p:spTree>
    <p:extLst>
      <p:ext uri="{BB962C8B-B14F-4D97-AF65-F5344CB8AC3E}">
        <p14:creationId xmlns:p14="http://schemas.microsoft.com/office/powerpoint/2010/main" val="129963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3064" y="0"/>
            <a:ext cx="9015838" cy="6858000"/>
          </a:xfrm>
          <a:prstGeom prst="rect">
            <a:avLst/>
          </a:prstGeom>
        </p:spPr>
      </p:pic>
    </p:spTree>
    <p:extLst>
      <p:ext uri="{BB962C8B-B14F-4D97-AF65-F5344CB8AC3E}">
        <p14:creationId xmlns:p14="http://schemas.microsoft.com/office/powerpoint/2010/main" val="39497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 of the ADT</a:t>
            </a:r>
            <a:endParaRPr lang="en-US" dirty="0"/>
          </a:p>
        </p:txBody>
      </p:sp>
      <p:sp>
        <p:nvSpPr>
          <p:cNvPr id="3" name="Content Placeholder 2"/>
          <p:cNvSpPr>
            <a:spLocks noGrp="1"/>
          </p:cNvSpPr>
          <p:nvPr>
            <p:ph idx="1"/>
          </p:nvPr>
        </p:nvSpPr>
        <p:spPr/>
        <p:txBody>
          <a:bodyPr/>
          <a:lstStyle/>
          <a:p>
            <a:pPr marL="0" indent="0">
              <a:buNone/>
            </a:pPr>
            <a:r>
              <a:rPr lang="en-US" dirty="0"/>
              <a:t>Here’s a sample F# program that consumes the </a:t>
            </a:r>
            <a:r>
              <a:rPr lang="en-US" dirty="0" err="1"/>
              <a:t>FrobService</a:t>
            </a:r>
            <a:r>
              <a:rPr lang="en-US" dirty="0"/>
              <a:t> </a:t>
            </a:r>
            <a:r>
              <a:rPr lang="en-US" dirty="0" smtClean="0"/>
              <a:t>ADT - </a:t>
            </a:r>
            <a:endParaRPr lang="en-US" dirty="0"/>
          </a:p>
        </p:txBody>
      </p:sp>
      <p:pic>
        <p:nvPicPr>
          <p:cNvPr id="4" name="Picture 3"/>
          <p:cNvPicPr>
            <a:picLocks noChangeAspect="1"/>
          </p:cNvPicPr>
          <p:nvPr/>
        </p:nvPicPr>
        <p:blipFill>
          <a:blip r:embed="rId3"/>
          <a:stretch>
            <a:fillRect/>
          </a:stretch>
        </p:blipFill>
        <p:spPr>
          <a:xfrm>
            <a:off x="1019175" y="2377281"/>
            <a:ext cx="7105650" cy="2971800"/>
          </a:xfrm>
          <a:prstGeom prst="rect">
            <a:avLst/>
          </a:prstGeom>
        </p:spPr>
      </p:pic>
    </p:spTree>
    <p:extLst>
      <p:ext uri="{BB962C8B-B14F-4D97-AF65-F5344CB8AC3E}">
        <p14:creationId xmlns:p14="http://schemas.microsoft.com/office/powerpoint/2010/main" val="237681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One Side of a Coin…</a:t>
            </a:r>
            <a:endParaRPr lang="en-US" dirty="0"/>
          </a:p>
        </p:txBody>
      </p:sp>
      <p:sp>
        <p:nvSpPr>
          <p:cNvPr id="3" name="Content Placeholder 2"/>
          <p:cNvSpPr>
            <a:spLocks noGrp="1"/>
          </p:cNvSpPr>
          <p:nvPr>
            <p:ph idx="1"/>
          </p:nvPr>
        </p:nvSpPr>
        <p:spPr/>
        <p:txBody>
          <a:bodyPr>
            <a:normAutofit/>
          </a:bodyPr>
          <a:lstStyle/>
          <a:p>
            <a:r>
              <a:rPr lang="en-US" dirty="0" smtClean="0"/>
              <a:t>You may notice this ADT is not purely functional</a:t>
            </a:r>
          </a:p>
          <a:p>
            <a:pPr lvl="1"/>
            <a:r>
              <a:rPr lang="en-US" dirty="0" smtClean="0"/>
              <a:t>Its </a:t>
            </a:r>
            <a:r>
              <a:rPr lang="en-US" dirty="0"/>
              <a:t>only useful public operation is not referentially-transparent. </a:t>
            </a:r>
            <a:r>
              <a:rPr lang="en-US" dirty="0" smtClean="0"/>
              <a:t>That is, even if you provide its </a:t>
            </a:r>
            <a:r>
              <a:rPr lang="en-US" b="1" dirty="0" err="1" smtClean="0"/>
              <a:t>tryFrobnicate</a:t>
            </a:r>
            <a:r>
              <a:rPr lang="en-US" dirty="0" smtClean="0"/>
              <a:t> operation with the exact same parameters, you can get back a different result each time (such as when the data pulled from the database changes). But in its defense, it returns the result of each operation rather than affecting internal state unlike an object.</a:t>
            </a:r>
          </a:p>
          <a:p>
            <a:r>
              <a:rPr lang="en-US" dirty="0" smtClean="0"/>
              <a:t>They satisfy the Reader monad requirements (unlike objects)</a:t>
            </a:r>
          </a:p>
          <a:p>
            <a:pPr lvl="1"/>
            <a:r>
              <a:rPr lang="en-US" b="1" dirty="0" smtClean="0"/>
              <a:t>let </a:t>
            </a:r>
            <a:r>
              <a:rPr lang="en-US" b="1" dirty="0" err="1"/>
              <a:t>frobReader</a:t>
            </a:r>
            <a:r>
              <a:rPr lang="en-US" b="1" dirty="0"/>
              <a:t> = reader { return! </a:t>
            </a:r>
            <a:r>
              <a:rPr lang="en-US" b="1" dirty="0" err="1"/>
              <a:t>FrobService.tryFrobnicate</a:t>
            </a:r>
            <a:r>
              <a:rPr lang="en-US" b="1" dirty="0"/>
              <a:t> </a:t>
            </a:r>
            <a:r>
              <a:rPr lang="en-US" b="1" dirty="0" smtClean="0"/>
              <a:t>}</a:t>
            </a:r>
            <a:endParaRPr lang="en-US" dirty="0" smtClean="0"/>
          </a:p>
          <a:p>
            <a:pPr lvl="0"/>
            <a:r>
              <a:rPr lang="en-US" dirty="0" smtClean="0"/>
              <a:t>I </a:t>
            </a:r>
            <a:r>
              <a:rPr lang="en-US" dirty="0"/>
              <a:t>call these </a:t>
            </a:r>
            <a:r>
              <a:rPr lang="en-US" b="1" dirty="0" smtClean="0"/>
              <a:t>Impure ADTs</a:t>
            </a:r>
          </a:p>
          <a:p>
            <a:pPr lvl="1"/>
            <a:r>
              <a:rPr lang="en-US" dirty="0" smtClean="0"/>
              <a:t>But they’re only one side of the ADT coin!</a:t>
            </a:r>
          </a:p>
        </p:txBody>
      </p:sp>
    </p:spTree>
    <p:extLst>
      <p:ext uri="{BB962C8B-B14F-4D97-AF65-F5344CB8AC3E}">
        <p14:creationId xmlns:p14="http://schemas.microsoft.com/office/powerpoint/2010/main" val="161649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 Missing Manual</a:t>
            </a:r>
            <a:endParaRPr lang="en-US" dirty="0"/>
          </a:p>
        </p:txBody>
      </p:sp>
      <p:sp>
        <p:nvSpPr>
          <p:cNvPr id="3" name="Content Placeholder 2"/>
          <p:cNvSpPr>
            <a:spLocks noGrp="1"/>
          </p:cNvSpPr>
          <p:nvPr>
            <p:ph idx="1"/>
          </p:nvPr>
        </p:nvSpPr>
        <p:spPr/>
        <p:txBody>
          <a:bodyPr>
            <a:normAutofit/>
          </a:bodyPr>
          <a:lstStyle/>
          <a:p>
            <a:r>
              <a:rPr lang="en-US" dirty="0" smtClean="0"/>
              <a:t>F# doesn’t come with a manual for structuring programs</a:t>
            </a:r>
          </a:p>
          <a:p>
            <a:pPr marL="914400" lvl="3"/>
            <a:r>
              <a:rPr lang="en-US" dirty="0"/>
              <a:t>And there aren’t many widely adopted approaches for doing so. So most people are left on their own to figure it all out, and that creates </a:t>
            </a:r>
            <a:r>
              <a:rPr lang="en-US" dirty="0" smtClean="0"/>
              <a:t>difficulties.</a:t>
            </a:r>
            <a:endParaRPr lang="en-US" dirty="0"/>
          </a:p>
          <a:p>
            <a:r>
              <a:rPr lang="en-US" dirty="0" smtClean="0"/>
              <a:t>However, there are people who have already tread this ground</a:t>
            </a:r>
          </a:p>
          <a:p>
            <a:pPr marL="914400" lvl="3" indent="-274320"/>
            <a:r>
              <a:rPr lang="en-US" dirty="0"/>
              <a:t>Having done so myself in an environment conducive to extreme refactoring, I’ve come across a few good approaches</a:t>
            </a:r>
          </a:p>
          <a:p>
            <a:r>
              <a:rPr lang="en-US" dirty="0" smtClean="0"/>
              <a:t>Today I want to propose a particularly lovely approach</a:t>
            </a:r>
          </a:p>
          <a:p>
            <a:pPr marL="914400" lvl="3" indent="-274320"/>
            <a:r>
              <a:rPr lang="en-US" dirty="0"/>
              <a:t>One that has worked surprisingly well for me across disparate and complex domains, including - Programming language implementation, game engine implementation, and scalable e-commerce backend implementation where I’ve had the chance to try </a:t>
            </a:r>
            <a:r>
              <a:rPr lang="en-US" dirty="0" smtClean="0"/>
              <a:t>it</a:t>
            </a:r>
            <a:endParaRPr lang="en-US" dirty="0"/>
          </a:p>
        </p:txBody>
      </p:sp>
    </p:spTree>
    <p:extLst>
      <p:ext uri="{BB962C8B-B14F-4D97-AF65-F5344CB8AC3E}">
        <p14:creationId xmlns:p14="http://schemas.microsoft.com/office/powerpoint/2010/main" val="126855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200" dirty="0" smtClean="0"/>
              <a:t>Pure </a:t>
            </a:r>
            <a:r>
              <a:rPr lang="en-US" sz="3200" dirty="0"/>
              <a:t>ADTs - </a:t>
            </a:r>
            <a:r>
              <a:rPr lang="en-US" sz="3200" dirty="0" smtClean="0"/>
              <a:t>the Other Side </a:t>
            </a:r>
            <a:r>
              <a:rPr lang="en-US" sz="3200" dirty="0"/>
              <a:t>of the </a:t>
            </a:r>
            <a:r>
              <a:rPr lang="en-US" sz="3200" dirty="0" smtClean="0"/>
              <a:t>Coin</a:t>
            </a:r>
            <a:endParaRPr lang="en-US" sz="3200" dirty="0"/>
          </a:p>
        </p:txBody>
      </p:sp>
      <p:sp>
        <p:nvSpPr>
          <p:cNvPr id="3" name="Content Placeholder 2"/>
          <p:cNvSpPr>
            <a:spLocks noGrp="1"/>
          </p:cNvSpPr>
          <p:nvPr>
            <p:ph idx="1"/>
          </p:nvPr>
        </p:nvSpPr>
        <p:spPr/>
        <p:txBody>
          <a:bodyPr>
            <a:normAutofit fontScale="92500" lnSpcReduction="10000"/>
          </a:bodyPr>
          <a:lstStyle/>
          <a:p>
            <a:pPr marL="0"/>
            <a:r>
              <a:rPr lang="en-US" dirty="0" smtClean="0"/>
              <a:t>The F# Set </a:t>
            </a:r>
            <a:r>
              <a:rPr lang="en-US" dirty="0"/>
              <a:t>type that we discussed </a:t>
            </a:r>
            <a:r>
              <a:rPr lang="en-US" dirty="0" smtClean="0"/>
              <a:t>earlier is </a:t>
            </a:r>
            <a:r>
              <a:rPr lang="en-US" dirty="0"/>
              <a:t>a </a:t>
            </a:r>
            <a:r>
              <a:rPr lang="en-US" b="1" dirty="0" smtClean="0"/>
              <a:t>Pure ADT</a:t>
            </a:r>
          </a:p>
          <a:p>
            <a:pPr marL="274320" lvl="1"/>
            <a:r>
              <a:rPr lang="en-US" dirty="0"/>
              <a:t>As a higher-level example, the state of an entire </a:t>
            </a:r>
            <a:r>
              <a:rPr lang="en-US" dirty="0" smtClean="0"/>
              <a:t>pure functional </a:t>
            </a:r>
            <a:r>
              <a:rPr lang="en-US" dirty="0"/>
              <a:t>program can be represented as a single </a:t>
            </a:r>
            <a:r>
              <a:rPr lang="en-US" dirty="0" smtClean="0"/>
              <a:t>Pure ADT (which is also true for Impure ADTs)</a:t>
            </a:r>
            <a:endParaRPr lang="en-US" b="1" dirty="0"/>
          </a:p>
          <a:p>
            <a:r>
              <a:rPr lang="en-US" dirty="0" smtClean="0"/>
              <a:t>Pure ADTs represent persistent (immutable) state through time</a:t>
            </a:r>
          </a:p>
          <a:p>
            <a:r>
              <a:rPr lang="en-US" dirty="0" smtClean="0"/>
              <a:t>Their operations are generally referentially transparent</a:t>
            </a:r>
          </a:p>
          <a:p>
            <a:pPr marL="274320" lvl="1" indent="-274320"/>
            <a:r>
              <a:rPr lang="en-US" dirty="0"/>
              <a:t>And this referential transparency can be preserved by internally interfacing with its contained mutable dependencies via immutable message </a:t>
            </a:r>
            <a:r>
              <a:rPr lang="en-US" dirty="0" smtClean="0"/>
              <a:t>queues</a:t>
            </a:r>
          </a:p>
          <a:p>
            <a:r>
              <a:rPr lang="en-US" dirty="0" smtClean="0"/>
              <a:t>Pure ADTs are generally preferable to Impure ADTs</a:t>
            </a:r>
          </a:p>
          <a:p>
            <a:pPr marL="274320" lvl="1" indent="-274320"/>
            <a:r>
              <a:rPr lang="en-US" dirty="0"/>
              <a:t>But they can require </a:t>
            </a:r>
            <a:r>
              <a:rPr lang="en-US" dirty="0" err="1"/>
              <a:t>hackery</a:t>
            </a:r>
            <a:r>
              <a:rPr lang="en-US" dirty="0"/>
              <a:t> to work directly underneath imperative frameworks like </a:t>
            </a:r>
            <a:r>
              <a:rPr lang="en-US" dirty="0" err="1"/>
              <a:t>WinForms</a:t>
            </a:r>
            <a:r>
              <a:rPr lang="en-US" dirty="0"/>
              <a:t>, WPF, et </a:t>
            </a:r>
            <a:r>
              <a:rPr lang="en-US" dirty="0" smtClean="0"/>
              <a:t>al</a:t>
            </a:r>
          </a:p>
          <a:p>
            <a:r>
              <a:rPr lang="en-US" dirty="0" smtClean="0"/>
              <a:t>Pure ADT operations are a little different than that of Impure ADTs</a:t>
            </a:r>
          </a:p>
          <a:p>
            <a:pPr marL="274320" lvl="1" indent="-274320"/>
            <a:r>
              <a:rPr lang="en-US" dirty="0" smtClean="0"/>
              <a:t>The result of each operation is a potentially transformed version of the ADT (and sometimes additional data). Therefore, they satisfy the properties of the State monad rather than the Reader monad.</a:t>
            </a:r>
            <a:endParaRPr lang="en-US" dirty="0"/>
          </a:p>
        </p:txBody>
      </p:sp>
    </p:spTree>
    <p:extLst>
      <p:ext uri="{BB962C8B-B14F-4D97-AF65-F5344CB8AC3E}">
        <p14:creationId xmlns:p14="http://schemas.microsoft.com/office/powerpoint/2010/main" val="212175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ADT Example</a:t>
            </a:r>
            <a:endParaRPr lang="en-US" dirty="0"/>
          </a:p>
        </p:txBody>
      </p:sp>
      <p:sp>
        <p:nvSpPr>
          <p:cNvPr id="3" name="Content Placeholder 2"/>
          <p:cNvSpPr>
            <a:spLocks noGrp="1"/>
          </p:cNvSpPr>
          <p:nvPr>
            <p:ph idx="1"/>
          </p:nvPr>
        </p:nvSpPr>
        <p:spPr/>
        <p:txBody>
          <a:bodyPr/>
          <a:lstStyle/>
          <a:p>
            <a:r>
              <a:rPr lang="en-US" dirty="0" smtClean="0"/>
              <a:t>Tic-Tac-Toe game represented entirely as a Pure ADT</a:t>
            </a:r>
          </a:p>
          <a:p>
            <a:pPr lvl="1"/>
            <a:r>
              <a:rPr lang="en-US" dirty="0" smtClean="0"/>
              <a:t>Here are just the types used to represent the game and its pieces. We’ll see the rest of the Game’s definition in the succeeding slides.</a:t>
            </a:r>
            <a:endParaRPr lang="en-US" dirty="0"/>
          </a:p>
        </p:txBody>
      </p:sp>
      <p:pic>
        <p:nvPicPr>
          <p:cNvPr id="5" name="Picture 4"/>
          <p:cNvPicPr>
            <a:picLocks noChangeAspect="1"/>
          </p:cNvPicPr>
          <p:nvPr/>
        </p:nvPicPr>
        <p:blipFill>
          <a:blip r:embed="rId3"/>
          <a:stretch>
            <a:fillRect/>
          </a:stretch>
        </p:blipFill>
        <p:spPr>
          <a:xfrm>
            <a:off x="2614612" y="3076575"/>
            <a:ext cx="3914775" cy="2028825"/>
          </a:xfrm>
          <a:prstGeom prst="rect">
            <a:avLst/>
          </a:prstGeom>
        </p:spPr>
      </p:pic>
    </p:spTree>
    <p:extLst>
      <p:ext uri="{BB962C8B-B14F-4D97-AF65-F5344CB8AC3E}">
        <p14:creationId xmlns:p14="http://schemas.microsoft.com/office/powerpoint/2010/main" val="330856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57237"/>
          </a:xfrm>
        </p:spPr>
        <p:txBody>
          <a:bodyPr/>
          <a:lstStyle/>
          <a:p>
            <a:r>
              <a:rPr lang="en-US" dirty="0" smtClean="0"/>
              <a:t>Pure ADT Example Private Functions</a:t>
            </a:r>
            <a:endParaRPr lang="en-US" dirty="0"/>
          </a:p>
        </p:txBody>
      </p:sp>
      <p:sp>
        <p:nvSpPr>
          <p:cNvPr id="9" name="Content Placeholder 8"/>
          <p:cNvSpPr>
            <a:spLocks noGrp="1"/>
          </p:cNvSpPr>
          <p:nvPr>
            <p:ph idx="1"/>
          </p:nvPr>
        </p:nvSpPr>
        <p:spPr/>
        <p:txBody>
          <a:bodyPr/>
          <a:lstStyle/>
          <a:p>
            <a:endParaRPr lang="en-US"/>
          </a:p>
        </p:txBody>
      </p:sp>
      <p:pic>
        <p:nvPicPr>
          <p:cNvPr id="10" name="Picture 9"/>
          <p:cNvPicPr>
            <a:picLocks noChangeAspect="1"/>
          </p:cNvPicPr>
          <p:nvPr/>
        </p:nvPicPr>
        <p:blipFill>
          <a:blip r:embed="rId3"/>
          <a:stretch>
            <a:fillRect/>
          </a:stretch>
        </p:blipFill>
        <p:spPr>
          <a:xfrm>
            <a:off x="261937" y="1200150"/>
            <a:ext cx="8620125" cy="5276850"/>
          </a:xfrm>
          <a:prstGeom prst="rect">
            <a:avLst/>
          </a:prstGeom>
        </p:spPr>
      </p:pic>
    </p:spTree>
    <p:extLst>
      <p:ext uri="{BB962C8B-B14F-4D97-AF65-F5344CB8AC3E}">
        <p14:creationId xmlns:p14="http://schemas.microsoft.com/office/powerpoint/2010/main" val="284106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lstStyle/>
          <a:p>
            <a:r>
              <a:rPr lang="en-US" dirty="0" smtClean="0"/>
              <a:t>Pure ADT </a:t>
            </a:r>
            <a:r>
              <a:rPr lang="en-US" dirty="0"/>
              <a:t>Example </a:t>
            </a:r>
            <a:r>
              <a:rPr lang="en-US" dirty="0" smtClean="0"/>
              <a:t>Public Functions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38125" y="1362075"/>
            <a:ext cx="8667750" cy="4886325"/>
          </a:xfrm>
          <a:prstGeom prst="rect">
            <a:avLst/>
          </a:prstGeom>
        </p:spPr>
      </p:pic>
    </p:spTree>
    <p:extLst>
      <p:ext uri="{BB962C8B-B14F-4D97-AF65-F5344CB8AC3E}">
        <p14:creationId xmlns:p14="http://schemas.microsoft.com/office/powerpoint/2010/main" val="140558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lstStyle/>
          <a:p>
            <a:r>
              <a:rPr lang="en-US" dirty="0" smtClean="0"/>
              <a:t>Pure ADT </a:t>
            </a:r>
            <a:r>
              <a:rPr lang="en-US" dirty="0"/>
              <a:t>Example </a:t>
            </a:r>
            <a:r>
              <a:rPr lang="en-US" dirty="0" smtClean="0"/>
              <a:t>Usage</a:t>
            </a:r>
            <a:endParaRPr lang="en-US" dirty="0"/>
          </a:p>
        </p:txBody>
      </p:sp>
      <p:sp>
        <p:nvSpPr>
          <p:cNvPr id="3" name="Content Placeholder 2"/>
          <p:cNvSpPr>
            <a:spLocks noGrp="1"/>
          </p:cNvSpPr>
          <p:nvPr>
            <p:ph idx="1"/>
          </p:nvPr>
        </p:nvSpPr>
        <p:spPr>
          <a:xfrm>
            <a:off x="457200" y="1295400"/>
            <a:ext cx="8229600" cy="609600"/>
          </a:xfrm>
        </p:spPr>
        <p:txBody>
          <a:bodyPr/>
          <a:lstStyle/>
          <a:p>
            <a:r>
              <a:rPr lang="en-US" dirty="0" smtClean="0"/>
              <a:t>Usage –</a:t>
            </a:r>
          </a:p>
        </p:txBody>
      </p:sp>
      <p:pic>
        <p:nvPicPr>
          <p:cNvPr id="4" name="Picture 3"/>
          <p:cNvPicPr>
            <a:picLocks noChangeAspect="1"/>
          </p:cNvPicPr>
          <p:nvPr/>
        </p:nvPicPr>
        <p:blipFill>
          <a:blip r:embed="rId3"/>
          <a:stretch>
            <a:fillRect/>
          </a:stretch>
        </p:blipFill>
        <p:spPr>
          <a:xfrm>
            <a:off x="2038349" y="1417638"/>
            <a:ext cx="5067300" cy="1676400"/>
          </a:xfrm>
          <a:prstGeom prst="rect">
            <a:avLst/>
          </a:prstGeom>
        </p:spPr>
      </p:pic>
      <p:sp>
        <p:nvSpPr>
          <p:cNvPr id="7" name="Content Placeholder 2"/>
          <p:cNvSpPr txBox="1">
            <a:spLocks/>
          </p:cNvSpPr>
          <p:nvPr/>
        </p:nvSpPr>
        <p:spPr>
          <a:xfrm>
            <a:off x="457199" y="3216276"/>
            <a:ext cx="8229600" cy="1121417"/>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r>
              <a:rPr lang="en-US" dirty="0" smtClean="0"/>
              <a:t>Usage in State monad –</a:t>
            </a:r>
          </a:p>
          <a:p>
            <a:pPr lvl="1"/>
            <a:r>
              <a:rPr lang="en-US" dirty="0" smtClean="0"/>
              <a:t>Here’s </a:t>
            </a:r>
            <a:r>
              <a:rPr lang="en-US" dirty="0"/>
              <a:t>the code when using the State monad. </a:t>
            </a:r>
            <a:r>
              <a:rPr lang="en-US" dirty="0" smtClean="0"/>
              <a:t>It’s actually a bit contrived since we’d really want a State transformer + Option monad.</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142" y="4391295"/>
            <a:ext cx="5485714" cy="2161905"/>
          </a:xfrm>
          <a:prstGeom prst="rect">
            <a:avLst/>
          </a:prstGeom>
        </p:spPr>
      </p:pic>
    </p:spTree>
    <p:extLst>
      <p:ext uri="{BB962C8B-B14F-4D97-AF65-F5344CB8AC3E}">
        <p14:creationId xmlns:p14="http://schemas.microsoft.com/office/powerpoint/2010/main" val="360086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Prefer Pure over Impure ADTs?</a:t>
            </a:r>
            <a:endParaRPr lang="en-US" dirty="0"/>
          </a:p>
        </p:txBody>
      </p:sp>
      <p:sp>
        <p:nvSpPr>
          <p:cNvPr id="3" name="Content Placeholder 2"/>
          <p:cNvSpPr>
            <a:spLocks noGrp="1"/>
          </p:cNvSpPr>
          <p:nvPr>
            <p:ph idx="1"/>
          </p:nvPr>
        </p:nvSpPr>
        <p:spPr/>
        <p:txBody>
          <a:bodyPr>
            <a:normAutofit/>
          </a:bodyPr>
          <a:lstStyle/>
          <a:p>
            <a:r>
              <a:rPr lang="en-US" dirty="0" smtClean="0"/>
              <a:t>Pure </a:t>
            </a:r>
            <a:r>
              <a:rPr lang="en-US" dirty="0"/>
              <a:t>ADTs are </a:t>
            </a:r>
            <a:r>
              <a:rPr lang="en-US" i="1" dirty="0"/>
              <a:t>Truly</a:t>
            </a:r>
            <a:r>
              <a:rPr lang="en-US" dirty="0"/>
              <a:t> </a:t>
            </a:r>
            <a:r>
              <a:rPr lang="en-US" dirty="0" smtClean="0"/>
              <a:t>Modular</a:t>
            </a:r>
          </a:p>
          <a:p>
            <a:pPr lvl="1"/>
            <a:r>
              <a:rPr lang="en-US" dirty="0"/>
              <a:t>Unlike </a:t>
            </a:r>
            <a:r>
              <a:rPr lang="en-US" dirty="0" smtClean="0"/>
              <a:t>Impure </a:t>
            </a:r>
            <a:r>
              <a:rPr lang="en-US" dirty="0"/>
              <a:t>ADTs, their operations are referentially transparent, with no externally-observable side-effects to create causality </a:t>
            </a:r>
            <a:r>
              <a:rPr lang="en-US" dirty="0" smtClean="0"/>
              <a:t>leaks</a:t>
            </a:r>
            <a:endParaRPr lang="en-US" dirty="0"/>
          </a:p>
          <a:p>
            <a:r>
              <a:rPr lang="en-US" dirty="0" smtClean="0"/>
              <a:t>The typical definition of modularity is wrong</a:t>
            </a:r>
          </a:p>
          <a:p>
            <a:pPr lvl="1"/>
            <a:r>
              <a:rPr lang="en-US" dirty="0" smtClean="0"/>
              <a:t>Modularity is not code organization</a:t>
            </a:r>
          </a:p>
          <a:p>
            <a:pPr lvl="1"/>
            <a:r>
              <a:rPr lang="en-US" dirty="0" smtClean="0"/>
              <a:t>Modularity is the delimitation of causation over a space of concerns</a:t>
            </a:r>
          </a:p>
          <a:p>
            <a:r>
              <a:rPr lang="en-US" dirty="0" smtClean="0"/>
              <a:t>The typical definition of abstraction is also </a:t>
            </a:r>
            <a:r>
              <a:rPr lang="en-US" dirty="0"/>
              <a:t>wrong</a:t>
            </a:r>
          </a:p>
          <a:p>
            <a:pPr marL="628650" lvl="3" indent="-171450">
              <a:spcBef>
                <a:spcPts val="0"/>
              </a:spcBef>
              <a:buClrTx/>
              <a:defRPr/>
            </a:pPr>
            <a:r>
              <a:rPr lang="en-US" dirty="0"/>
              <a:t>Using classes, namespaces, or ironically F# modules </a:t>
            </a:r>
            <a:r>
              <a:rPr lang="en-US" dirty="0" smtClean="0"/>
              <a:t>alone won’t </a:t>
            </a:r>
            <a:r>
              <a:rPr lang="en-US" dirty="0"/>
              <a:t>get it</a:t>
            </a:r>
          </a:p>
          <a:p>
            <a:pPr marL="628650" lvl="3" indent="-171450">
              <a:spcBef>
                <a:spcPts val="0"/>
              </a:spcBef>
              <a:buClrTx/>
              <a:defRPr/>
            </a:pPr>
            <a:r>
              <a:rPr lang="en-US" dirty="0"/>
              <a:t>The space of concern of modularity in programming is program semantics</a:t>
            </a:r>
          </a:p>
          <a:p>
            <a:r>
              <a:rPr lang="en-US" dirty="0" smtClean="0"/>
              <a:t>Pure ADTs give us what we need most</a:t>
            </a:r>
          </a:p>
          <a:p>
            <a:pPr lvl="1"/>
            <a:r>
              <a:rPr lang="en-US" dirty="0"/>
              <a:t>Abstraction is not the mere hiding of implementation detail. Abstraction is rather the capturing of distilled conceptual essence</a:t>
            </a:r>
            <a:r>
              <a:rPr lang="en-US" dirty="0" smtClean="0"/>
              <a:t>.</a:t>
            </a:r>
            <a:endParaRPr lang="en-US" dirty="0"/>
          </a:p>
        </p:txBody>
      </p:sp>
    </p:spTree>
    <p:extLst>
      <p:ext uri="{BB962C8B-B14F-4D97-AF65-F5344CB8AC3E}">
        <p14:creationId xmlns:p14="http://schemas.microsoft.com/office/powerpoint/2010/main" val="38314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Get Hung Up on Appearances!</a:t>
            </a:r>
            <a:endParaRPr lang="en-US" dirty="0"/>
          </a:p>
        </p:txBody>
      </p:sp>
      <p:sp>
        <p:nvSpPr>
          <p:cNvPr id="3" name="Content Placeholder 2"/>
          <p:cNvSpPr>
            <a:spLocks noGrp="1"/>
          </p:cNvSpPr>
          <p:nvPr>
            <p:ph idx="1"/>
          </p:nvPr>
        </p:nvSpPr>
        <p:spPr/>
        <p:txBody>
          <a:bodyPr>
            <a:normAutofit/>
          </a:bodyPr>
          <a:lstStyle/>
          <a:p>
            <a:r>
              <a:rPr lang="en-US" dirty="0"/>
              <a:t>Many people initially think F# ADTs look like OOP</a:t>
            </a:r>
          </a:p>
          <a:p>
            <a:r>
              <a:rPr lang="en-US" dirty="0"/>
              <a:t>Despite this, ADTs are </a:t>
            </a:r>
            <a:r>
              <a:rPr lang="en-US" i="1" dirty="0"/>
              <a:t>not</a:t>
            </a:r>
            <a:r>
              <a:rPr lang="en-US" dirty="0"/>
              <a:t> OOP</a:t>
            </a:r>
          </a:p>
          <a:p>
            <a:pPr lvl="1"/>
            <a:r>
              <a:rPr lang="en-US" dirty="0"/>
              <a:t>They are actually orthogonal. From Cook’s Paper ‘OOP vs. Abstract Data Types’ –</a:t>
            </a:r>
          </a:p>
          <a:p>
            <a:pPr lvl="2"/>
            <a:r>
              <a:rPr lang="en-US" dirty="0"/>
              <a:t>“The basic difference is in the mechanism used to achieve the abstraction barrier between a client and the data. In abstract data types, the primary mechanism is type abstraction, while in procedural data abstraction (sic – objects) it is procedural abstraction.” (</a:t>
            </a:r>
            <a:r>
              <a:rPr lang="en-US" dirty="0">
                <a:hlinkClick r:id="rId3"/>
              </a:rPr>
              <a:t>http://www.cs.utexas.edu/users/wcook/papers/OOPvsADT/CookOOPvsADT90.pdf</a:t>
            </a:r>
            <a:r>
              <a:rPr lang="en-US" dirty="0"/>
              <a:t>)</a:t>
            </a:r>
          </a:p>
          <a:p>
            <a:r>
              <a:rPr lang="en-US" dirty="0">
                <a:solidFill>
                  <a:srgbClr val="DFE6D0"/>
                </a:solidFill>
              </a:rPr>
              <a:t>This orthogonality is why ADTs satisfy the Reader or State monad requirements while objects do not</a:t>
            </a:r>
            <a:endParaRPr lang="en-US" dirty="0" smtClean="0"/>
          </a:p>
        </p:txBody>
      </p:sp>
    </p:spTree>
    <p:extLst>
      <p:ext uri="{BB962C8B-B14F-4D97-AF65-F5344CB8AC3E}">
        <p14:creationId xmlns:p14="http://schemas.microsoft.com/office/powerpoint/2010/main" val="45286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Downsides of ADTs?</a:t>
            </a:r>
            <a:endParaRPr lang="en-US" dirty="0"/>
          </a:p>
        </p:txBody>
      </p:sp>
      <p:sp>
        <p:nvSpPr>
          <p:cNvPr id="3" name="Content Placeholder 2"/>
          <p:cNvSpPr>
            <a:spLocks noGrp="1"/>
          </p:cNvSpPr>
          <p:nvPr>
            <p:ph idx="1"/>
          </p:nvPr>
        </p:nvSpPr>
        <p:spPr/>
        <p:txBody>
          <a:bodyPr>
            <a:normAutofit/>
          </a:bodyPr>
          <a:lstStyle/>
          <a:p>
            <a:r>
              <a:rPr lang="en-US" dirty="0" smtClean="0"/>
              <a:t>Well, there’s what I call ‘abstraction misses’</a:t>
            </a:r>
          </a:p>
          <a:p>
            <a:pPr lvl="1"/>
            <a:r>
              <a:rPr lang="en-US" dirty="0"/>
              <a:t>From time to time you will notice a function that, by virtue of receiving an ADT, is getting access to more functionality than is </a:t>
            </a:r>
            <a:r>
              <a:rPr lang="en-US" dirty="0" smtClean="0"/>
              <a:t>necessary</a:t>
            </a:r>
          </a:p>
          <a:p>
            <a:r>
              <a:rPr lang="en-US" dirty="0" smtClean="0"/>
              <a:t>If abstraction misses are a problem, you have a few options</a:t>
            </a:r>
          </a:p>
          <a:p>
            <a:pPr lvl="1"/>
            <a:r>
              <a:rPr lang="en-US" dirty="0"/>
              <a:t>1) You could move only the needed (and hopefully coherent) sub-parts of the larger ADT into a new and smaller ADT, then pass that in instead. (Let’s call that the ‘extract ADT’ refactoring</a:t>
            </a:r>
            <a:r>
              <a:rPr lang="en-US" dirty="0" smtClean="0"/>
              <a:t>)</a:t>
            </a:r>
          </a:p>
          <a:p>
            <a:pPr lvl="1"/>
            <a:r>
              <a:rPr lang="en-US" dirty="0" smtClean="0"/>
              <a:t>2</a:t>
            </a:r>
            <a:r>
              <a:rPr lang="en-US" dirty="0"/>
              <a:t>) You could grab only the required fields of an ADT and pass them in individually</a:t>
            </a:r>
            <a:r>
              <a:rPr lang="en-US" dirty="0" smtClean="0"/>
              <a:t>.</a:t>
            </a:r>
          </a:p>
          <a:p>
            <a:pPr lvl="1"/>
            <a:r>
              <a:rPr lang="en-US" dirty="0" smtClean="0"/>
              <a:t>3) You </a:t>
            </a:r>
            <a:r>
              <a:rPr lang="en-US" dirty="0"/>
              <a:t>could just accept the abstraction miss as an inevitable trade-off of the </a:t>
            </a:r>
            <a:r>
              <a:rPr lang="en-US" dirty="0" smtClean="0"/>
              <a:t>approach. In my experience using this approach, I’ve never found it to be a problem in practice.</a:t>
            </a:r>
          </a:p>
        </p:txBody>
      </p:sp>
    </p:spTree>
    <p:extLst>
      <p:ext uri="{BB962C8B-B14F-4D97-AF65-F5344CB8AC3E}">
        <p14:creationId xmlns:p14="http://schemas.microsoft.com/office/powerpoint/2010/main" val="136332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Downsides of ADTs</a:t>
            </a:r>
            <a:endParaRPr lang="en-US" dirty="0"/>
          </a:p>
        </p:txBody>
      </p:sp>
      <p:sp>
        <p:nvSpPr>
          <p:cNvPr id="3" name="Content Placeholder 2"/>
          <p:cNvSpPr>
            <a:spLocks noGrp="1"/>
          </p:cNvSpPr>
          <p:nvPr>
            <p:ph idx="1"/>
          </p:nvPr>
        </p:nvSpPr>
        <p:spPr/>
        <p:txBody>
          <a:bodyPr>
            <a:normAutofit/>
          </a:bodyPr>
          <a:lstStyle/>
          <a:p>
            <a:r>
              <a:rPr lang="en-US" dirty="0" smtClean="0">
                <a:sym typeface="Wingdings" pitchFamily="2" charset="2"/>
              </a:rPr>
              <a:t>Somewhat unfamiliar</a:t>
            </a:r>
          </a:p>
          <a:p>
            <a:pPr lvl="1"/>
            <a:r>
              <a:rPr lang="en-US" dirty="0" smtClean="0">
                <a:sym typeface="Wingdings" pitchFamily="2" charset="2"/>
              </a:rPr>
              <a:t>For such a simple, powerful, and seemingly obvious technique, it’s rarely used for higher-level abstractions in F#. I just outright think this needs to change.</a:t>
            </a:r>
          </a:p>
          <a:p>
            <a:r>
              <a:rPr lang="en-US" dirty="0"/>
              <a:t>Syntax is not perfect… yet</a:t>
            </a:r>
          </a:p>
          <a:p>
            <a:pPr lvl="1"/>
            <a:r>
              <a:rPr lang="en-US" dirty="0"/>
              <a:t>Fortunately, I’ve talked to Don and </a:t>
            </a:r>
            <a:r>
              <a:rPr lang="en-US" dirty="0" smtClean="0"/>
              <a:t>I think I’ve convinced him to enhance </a:t>
            </a:r>
            <a:r>
              <a:rPr lang="en-US" dirty="0"/>
              <a:t>with F# </a:t>
            </a:r>
            <a:r>
              <a:rPr lang="en-US" dirty="0" smtClean="0"/>
              <a:t>even better </a:t>
            </a:r>
            <a:r>
              <a:rPr lang="en-US" dirty="0"/>
              <a:t>syntactic support for </a:t>
            </a:r>
            <a:r>
              <a:rPr lang="en-US" dirty="0" smtClean="0"/>
              <a:t>ADTs. This will be provided by allowing the ADT’s let functions to be defined directly side the type definition rather than in a separate, specially-annotated module.</a:t>
            </a:r>
            <a:endParaRPr lang="en-US" dirty="0"/>
          </a:p>
        </p:txBody>
      </p:sp>
    </p:spTree>
    <p:extLst>
      <p:ext uri="{BB962C8B-B14F-4D97-AF65-F5344CB8AC3E}">
        <p14:creationId xmlns:p14="http://schemas.microsoft.com/office/powerpoint/2010/main" val="415001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Refactoring Existing Code to use ADTs</a:t>
            </a:r>
            <a:endParaRPr lang="en-US" dirty="0"/>
          </a:p>
        </p:txBody>
      </p:sp>
      <p:sp>
        <p:nvSpPr>
          <p:cNvPr id="3" name="Content Placeholder 2"/>
          <p:cNvSpPr>
            <a:spLocks noGrp="1"/>
          </p:cNvSpPr>
          <p:nvPr>
            <p:ph idx="1"/>
          </p:nvPr>
        </p:nvSpPr>
        <p:spPr>
          <a:xfrm>
            <a:off x="457200" y="1524000"/>
            <a:ext cx="8229600" cy="4525963"/>
          </a:xfrm>
        </p:spPr>
        <p:txBody>
          <a:bodyPr>
            <a:normAutofit fontScale="85000" lnSpcReduction="10000"/>
          </a:bodyPr>
          <a:lstStyle/>
          <a:p>
            <a:r>
              <a:rPr lang="en-US" dirty="0" smtClean="0"/>
              <a:t>Pick a record type whose internals are too exposed</a:t>
            </a:r>
          </a:p>
          <a:p>
            <a:pPr lvl="1"/>
            <a:r>
              <a:rPr lang="en-US" dirty="0"/>
              <a:t>Often the best candidates are records with mutable or ref </a:t>
            </a:r>
            <a:r>
              <a:rPr lang="en-US" dirty="0" smtClean="0"/>
              <a:t>fields</a:t>
            </a:r>
          </a:p>
          <a:p>
            <a:r>
              <a:rPr lang="en-US" dirty="0" smtClean="0"/>
              <a:t>Decide whether it should be an Impure or Pure ADT</a:t>
            </a:r>
          </a:p>
          <a:p>
            <a:pPr lvl="1"/>
            <a:r>
              <a:rPr lang="en-US" dirty="0" smtClean="0"/>
              <a:t>Pure </a:t>
            </a:r>
            <a:r>
              <a:rPr lang="en-US" dirty="0"/>
              <a:t>is usually preferable, but is not practicable in all contexts</a:t>
            </a:r>
            <a:endParaRPr lang="en-US" dirty="0" smtClean="0"/>
          </a:p>
          <a:p>
            <a:r>
              <a:rPr lang="en-US" dirty="0" smtClean="0"/>
              <a:t>Privatize the record’s fields by </a:t>
            </a:r>
            <a:r>
              <a:rPr lang="en-US" dirty="0"/>
              <a:t>placing a </a:t>
            </a:r>
            <a:r>
              <a:rPr lang="en-US" b="1" dirty="0"/>
              <a:t>private</a:t>
            </a:r>
            <a:r>
              <a:rPr lang="en-US" dirty="0"/>
              <a:t> access </a:t>
            </a:r>
            <a:r>
              <a:rPr lang="en-US" dirty="0" smtClean="0"/>
              <a:t>modifier before its first brace like so -</a:t>
            </a:r>
          </a:p>
          <a:p>
            <a:pPr lvl="1"/>
            <a:r>
              <a:rPr lang="en-US" b="1" dirty="0" smtClean="0">
                <a:latin typeface="Consolas" pitchFamily="49" charset="0"/>
                <a:cs typeface="Consolas" pitchFamily="49" charset="0"/>
              </a:rPr>
              <a:t>type </a:t>
            </a:r>
            <a:r>
              <a:rPr lang="en-US" b="1" dirty="0" err="1" smtClean="0">
                <a:latin typeface="Consolas" pitchFamily="49" charset="0"/>
                <a:cs typeface="Consolas" pitchFamily="49" charset="0"/>
              </a:rPr>
              <a:t>MyType</a:t>
            </a:r>
            <a:r>
              <a:rPr lang="en-US" b="1" dirty="0" smtClean="0">
                <a:latin typeface="Consolas" pitchFamily="49" charset="0"/>
                <a:cs typeface="Consolas" pitchFamily="49" charset="0"/>
              </a:rPr>
              <a:t> private { … }</a:t>
            </a:r>
          </a:p>
          <a:p>
            <a:r>
              <a:rPr lang="en-US" dirty="0" smtClean="0"/>
              <a:t>Move the existing functions (or portions of them) that access those newly-hidden fields into an appropriately attributed module with the same name as the type</a:t>
            </a:r>
          </a:p>
          <a:p>
            <a:pPr lvl="1"/>
            <a:r>
              <a:rPr lang="en-US" dirty="0" smtClean="0"/>
              <a:t>You have to use the somewhat unfortunately verbose [&lt;</a:t>
            </a:r>
            <a:r>
              <a:rPr lang="en-US" dirty="0" err="1" smtClean="0"/>
              <a:t>CompilationRepresentation</a:t>
            </a:r>
            <a:r>
              <a:rPr lang="en-US" dirty="0" smtClean="0"/>
              <a:t> (</a:t>
            </a:r>
            <a:r>
              <a:rPr lang="en-US" dirty="0" err="1" smtClean="0"/>
              <a:t>CompilationRepresentationFlags.ModuleSuffix</a:t>
            </a:r>
            <a:r>
              <a:rPr lang="en-US" dirty="0" smtClean="0"/>
              <a:t>)&gt;] attribute specification. After that, the </a:t>
            </a:r>
            <a:r>
              <a:rPr lang="en-US" dirty="0"/>
              <a:t>compiler will show you all the places you need to refactor</a:t>
            </a:r>
            <a:r>
              <a:rPr lang="en-US" dirty="0" smtClean="0"/>
              <a:t>!</a:t>
            </a:r>
          </a:p>
          <a:p>
            <a:r>
              <a:rPr lang="en-US" dirty="0" smtClean="0"/>
              <a:t>Voila!</a:t>
            </a:r>
          </a:p>
          <a:p>
            <a:pPr lvl="1"/>
            <a:r>
              <a:rPr lang="en-US" dirty="0"/>
              <a:t>But remember, I said the process was simple – not </a:t>
            </a:r>
            <a:r>
              <a:rPr lang="en-US" dirty="0" smtClean="0"/>
              <a:t>always easy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47845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 - A Tale of Two Kingdoms</a:t>
            </a:r>
            <a:endParaRPr lang="en-US" dirty="0"/>
          </a:p>
        </p:txBody>
      </p:sp>
      <p:sp>
        <p:nvSpPr>
          <p:cNvPr id="3" name="Content Placeholder 2"/>
          <p:cNvSpPr>
            <a:spLocks noGrp="1"/>
          </p:cNvSpPr>
          <p:nvPr>
            <p:ph idx="1"/>
          </p:nvPr>
        </p:nvSpPr>
        <p:spPr/>
        <p:txBody>
          <a:bodyPr>
            <a:normAutofit/>
          </a:bodyPr>
          <a:lstStyle/>
          <a:p>
            <a:r>
              <a:rPr lang="en-US" dirty="0" smtClean="0"/>
              <a:t>Steve </a:t>
            </a:r>
            <a:r>
              <a:rPr lang="en-US" dirty="0" err="1" smtClean="0"/>
              <a:t>Yegge</a:t>
            </a:r>
            <a:r>
              <a:rPr lang="en-US" dirty="0" smtClean="0"/>
              <a:t> has called OOP ‘the Kingdom of Nouns’.</a:t>
            </a:r>
          </a:p>
          <a:p>
            <a:pPr lvl="1"/>
            <a:r>
              <a:rPr lang="en-US" dirty="0" smtClean="0"/>
              <a:t>In classic Java and C#, verbs (that is, functions) were second-class citizens that could travel only by being accompanied by a noun (that is, an object). Instead of passing a function to complete an action elsewhere, we had to create a ‘Strategy’ class that contained the function as an instance member, instantiate the class, pass around the instance, and then finally invoke the member function. What a royal pain!</a:t>
            </a:r>
          </a:p>
          <a:p>
            <a:r>
              <a:rPr lang="en-US" dirty="0" smtClean="0"/>
              <a:t>With Functional Programming, we have the opportunity to rebel!</a:t>
            </a:r>
          </a:p>
          <a:p>
            <a:pPr lvl="1"/>
            <a:r>
              <a:rPr lang="en-US" dirty="0" smtClean="0"/>
              <a:t>We now have the choice to pack up our things and move to the Kingdom of Verbs! Here, the nouns are the second-class citizens! They lack the fundamental right to privacy, and thus all their affairs are exposed for the Verbs to inspect and transform at their whim! Sweet justice!</a:t>
            </a:r>
          </a:p>
          <a:p>
            <a:r>
              <a:rPr lang="en-US" dirty="0" smtClean="0"/>
              <a:t>But have we overcorrected?</a:t>
            </a:r>
          </a:p>
        </p:txBody>
      </p:sp>
    </p:spTree>
    <p:extLst>
      <p:ext uri="{BB962C8B-B14F-4D97-AF65-F5344CB8AC3E}">
        <p14:creationId xmlns:p14="http://schemas.microsoft.com/office/powerpoint/2010/main" val="409931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ustincaseyouwerewondering.com/wp-content/uploads/2011/10/curl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95650"/>
            <a:ext cx="3810000" cy="3257550"/>
          </a:xfrm>
          <a:prstGeom prst="rect">
            <a:avLst/>
          </a:prstGeom>
          <a:noFill/>
          <a:effectLst>
            <a:softEdge rad="63500"/>
          </a:effectLst>
          <a:scene3d>
            <a:camera prst="orthographicFront"/>
            <a:lightRig rig="sunset" dir="t"/>
          </a:scene3d>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Summarizing – </a:t>
            </a:r>
            <a:r>
              <a:rPr lang="en-US" dirty="0" smtClean="0"/>
              <a:t>Nouns Considered Good for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We often build things out of things</a:t>
            </a:r>
          </a:p>
          <a:p>
            <a:pPr lvl="1"/>
            <a:r>
              <a:rPr lang="en-US" dirty="0" smtClean="0"/>
              <a:t>My opinion, formed by experience in both the OO and functional paradigms has been that living in the Kingdom of Nouns impedes software composition due to an over-emphasis on objects, and that living in the Kingdom of Verbs impedes software architecture due to an over-emphasis on processes.</a:t>
            </a:r>
          </a:p>
          <a:p>
            <a:r>
              <a:rPr lang="en-US" dirty="0" smtClean="0"/>
              <a:t>ADTs are particularly good architectural building blocks!</a:t>
            </a:r>
          </a:p>
          <a:p>
            <a:pPr lvl="1"/>
            <a:r>
              <a:rPr lang="en-US" dirty="0"/>
              <a:t>When you need the good properties of functional programming combined with the good properties of layered, </a:t>
            </a:r>
            <a:r>
              <a:rPr lang="en-US" dirty="0" err="1"/>
              <a:t>composable</a:t>
            </a:r>
            <a:r>
              <a:rPr lang="en-US" dirty="0"/>
              <a:t> architecture, ADTs are a good candidate</a:t>
            </a:r>
            <a:r>
              <a:rPr lang="en-US" dirty="0" smtClean="0"/>
              <a:t>.</a:t>
            </a:r>
          </a:p>
          <a:p>
            <a:r>
              <a:rPr lang="en-US" dirty="0" smtClean="0"/>
              <a:t>Structuring programs with recursive ADTs has higher benefits</a:t>
            </a:r>
          </a:p>
          <a:p>
            <a:pPr lvl="1"/>
            <a:r>
              <a:rPr lang="en-US" dirty="0" smtClean="0"/>
              <a:t>ADTs are a sort of fractal pattern that can be applied recursively. When used with other good programming techniques, such a recursive should generally result in nice program architectures.</a:t>
            </a:r>
          </a:p>
        </p:txBody>
      </p:sp>
    </p:spTree>
    <p:extLst>
      <p:ext uri="{BB962C8B-B14F-4D97-AF65-F5344CB8AC3E}">
        <p14:creationId xmlns:p14="http://schemas.microsoft.com/office/powerpoint/2010/main" val="249170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ADTs in the Real World</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I’ve used ADTs to implement a purely functional game engine here - </a:t>
            </a:r>
            <a:r>
              <a:rPr lang="en-US" sz="2800" dirty="0" smtClean="0">
                <a:hlinkClick r:id="rId3"/>
              </a:rPr>
              <a:t>https://github.com/bryanedds/FPWorks</a:t>
            </a:r>
            <a:endParaRPr lang="en-US" sz="2800" dirty="0" smtClean="0"/>
          </a:p>
          <a:p>
            <a:pPr marL="0" indent="0">
              <a:buNone/>
            </a:pPr>
            <a:r>
              <a:rPr lang="en-US" sz="2800" dirty="0" smtClean="0"/>
              <a:t>They are also used in an F# code library called ‘Prime’ that resides in the same repository.</a:t>
            </a:r>
            <a:endParaRPr lang="en-US" sz="2800" dirty="0"/>
          </a:p>
          <a:p>
            <a:pPr marL="0" indent="0">
              <a:buNone/>
            </a:pPr>
            <a:r>
              <a:rPr lang="en-US" sz="2800" dirty="0" smtClean="0"/>
              <a:t>I’m also using it at my place of work</a:t>
            </a:r>
            <a:r>
              <a:rPr lang="en-US" sz="2800" smtClean="0"/>
              <a:t>, </a:t>
            </a:r>
            <a:r>
              <a:rPr lang="en-US" sz="2800" smtClean="0">
                <a:hlinkClick r:id="rId4" action="ppaction://hlinkfile"/>
              </a:rPr>
              <a:t>Jet.com</a:t>
            </a:r>
            <a:r>
              <a:rPr lang="en-US" sz="2800" dirty="0" smtClean="0"/>
              <a:t>!</a:t>
            </a:r>
            <a:endParaRPr lang="en-US" sz="2800" dirty="0"/>
          </a:p>
        </p:txBody>
      </p:sp>
    </p:spTree>
    <p:extLst>
      <p:ext uri="{BB962C8B-B14F-4D97-AF65-F5344CB8AC3E}">
        <p14:creationId xmlns:p14="http://schemas.microsoft.com/office/powerpoint/2010/main" val="51550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Contact Info</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r>
              <a:rPr lang="en-US" dirty="0" smtClean="0"/>
              <a:t>You can e-mail me at </a:t>
            </a:r>
            <a:r>
              <a:rPr lang="en-US" dirty="0" smtClean="0">
                <a:hlinkClick r:id="rId3"/>
              </a:rPr>
              <a:t>bryanedds@gmail.com</a:t>
            </a:r>
            <a:endParaRPr lang="en-US" dirty="0" smtClean="0"/>
          </a:p>
          <a:p>
            <a:pPr marL="0" indent="0" algn="ctr">
              <a:buNone/>
            </a:pPr>
            <a:endParaRPr lang="en-US" dirty="0" smtClean="0"/>
          </a:p>
          <a:p>
            <a:pPr marL="0" indent="0" algn="ctr">
              <a:buNone/>
            </a:pPr>
            <a:r>
              <a:rPr lang="en-US" dirty="0" smtClean="0"/>
              <a:t>You can watch me publicly make an ass of myself here - </a:t>
            </a:r>
            <a:r>
              <a:rPr lang="en-US" dirty="0" smtClean="0">
                <a:hlinkClick r:id="rId4"/>
              </a:rPr>
              <a:t>https://twitter.com/bryanedds</a:t>
            </a:r>
            <a:endParaRPr lang="en-US" dirty="0" smtClean="0"/>
          </a:p>
        </p:txBody>
      </p:sp>
    </p:spTree>
    <p:extLst>
      <p:ext uri="{BB962C8B-B14F-4D97-AF65-F5344CB8AC3E}">
        <p14:creationId xmlns:p14="http://schemas.microsoft.com/office/powerpoint/2010/main" val="203931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Move to the Kingdom of Verbs?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err="1" smtClean="0"/>
              <a:t>FP’rs</a:t>
            </a:r>
            <a:r>
              <a:rPr lang="en-US" dirty="0" smtClean="0"/>
              <a:t> actually </a:t>
            </a:r>
            <a:r>
              <a:rPr lang="en-US" i="1" dirty="0" smtClean="0"/>
              <a:t>do</a:t>
            </a:r>
            <a:r>
              <a:rPr lang="en-US" dirty="0" smtClean="0"/>
              <a:t> </a:t>
            </a:r>
            <a:r>
              <a:rPr lang="en-US" dirty="0"/>
              <a:t>want to live in the </a:t>
            </a:r>
            <a:r>
              <a:rPr lang="en-US" dirty="0" smtClean="0"/>
              <a:t>Kingdom </a:t>
            </a:r>
            <a:r>
              <a:rPr lang="en-US" dirty="0"/>
              <a:t>of </a:t>
            </a:r>
            <a:r>
              <a:rPr lang="en-US" dirty="0" smtClean="0"/>
              <a:t>Verbs</a:t>
            </a:r>
          </a:p>
          <a:p>
            <a:pPr lvl="1"/>
            <a:r>
              <a:rPr lang="en-US" dirty="0"/>
              <a:t>They </a:t>
            </a:r>
            <a:r>
              <a:rPr lang="en-US" i="1" dirty="0"/>
              <a:t>do</a:t>
            </a:r>
            <a:r>
              <a:rPr lang="en-US" dirty="0"/>
              <a:t> want all of their programs to be modeled as collections of processes and / or process abstractions. In the Kingdom of Verbs, all abstractions must be some form of mapping, or a generalization thereof. But I find this requirement to be intellectually inefficient in very many places. For example, is it more efficient to think of an F# Set as a collection of abstract processes, or as a single mathematical construct? And if the latter is true, shouldn’t our program’s artifacts reflect that</a:t>
            </a:r>
            <a:r>
              <a:rPr lang="en-US" dirty="0" smtClean="0"/>
              <a:t>?</a:t>
            </a:r>
            <a:endParaRPr lang="en-US" dirty="0" smtClean="0"/>
          </a:p>
          <a:p>
            <a:r>
              <a:rPr lang="en-US" dirty="0" smtClean="0"/>
              <a:t>Anarchy in the F#!</a:t>
            </a:r>
            <a:endParaRPr lang="en-US" dirty="0"/>
          </a:p>
          <a:p>
            <a:pPr lvl="1"/>
            <a:r>
              <a:rPr lang="en-US" dirty="0" smtClean="0"/>
              <a:t>I must be an anarchist, because I reject both kingdoms. I </a:t>
            </a:r>
            <a:r>
              <a:rPr lang="en-US" dirty="0"/>
              <a:t>believe that </a:t>
            </a:r>
            <a:r>
              <a:rPr lang="en-US" dirty="0" smtClean="0"/>
              <a:t>nouns </a:t>
            </a:r>
            <a:r>
              <a:rPr lang="en-US" dirty="0"/>
              <a:t>and verbs should be </a:t>
            </a:r>
            <a:r>
              <a:rPr lang="en-US" dirty="0" smtClean="0"/>
              <a:t>judged on their individual merits. If </a:t>
            </a:r>
            <a:r>
              <a:rPr lang="en-US" dirty="0"/>
              <a:t>there is a job for a noun, </a:t>
            </a:r>
            <a:r>
              <a:rPr lang="en-US" dirty="0" smtClean="0"/>
              <a:t>I’ll </a:t>
            </a:r>
            <a:r>
              <a:rPr lang="en-US" dirty="0"/>
              <a:t>employ them, and if there is a job for a verb, </a:t>
            </a:r>
            <a:r>
              <a:rPr lang="en-US" dirty="0" smtClean="0"/>
              <a:t>I’ll </a:t>
            </a:r>
            <a:r>
              <a:rPr lang="en-US" dirty="0"/>
              <a:t>employ them too</a:t>
            </a:r>
            <a:r>
              <a:rPr lang="en-US" dirty="0" smtClean="0"/>
              <a:t>!</a:t>
            </a:r>
            <a:endParaRPr lang="en-US" dirty="0"/>
          </a:p>
        </p:txBody>
      </p:sp>
    </p:spTree>
    <p:extLst>
      <p:ext uri="{BB962C8B-B14F-4D97-AF65-F5344CB8AC3E}">
        <p14:creationId xmlns:p14="http://schemas.microsoft.com/office/powerpoint/2010/main" val="155199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Utopia</a:t>
            </a:r>
            <a:endParaRPr lang="en-US" dirty="0"/>
          </a:p>
        </p:txBody>
      </p:sp>
      <p:sp>
        <p:nvSpPr>
          <p:cNvPr id="3" name="Content Placeholder 2"/>
          <p:cNvSpPr>
            <a:spLocks noGrp="1"/>
          </p:cNvSpPr>
          <p:nvPr>
            <p:ph idx="1"/>
          </p:nvPr>
        </p:nvSpPr>
        <p:spPr/>
        <p:txBody>
          <a:bodyPr>
            <a:normAutofit/>
          </a:bodyPr>
          <a:lstStyle/>
          <a:p>
            <a:r>
              <a:rPr lang="en-US" dirty="0" smtClean="0"/>
              <a:t>However</a:t>
            </a:r>
            <a:r>
              <a:rPr lang="en-US" dirty="0"/>
              <a:t>, I am not an egalitarian!</a:t>
            </a:r>
          </a:p>
          <a:p>
            <a:pPr lvl="1"/>
            <a:r>
              <a:rPr lang="en-US" dirty="0"/>
              <a:t>Nouns and verbs, though they should </a:t>
            </a:r>
            <a:r>
              <a:rPr lang="en-US" dirty="0" smtClean="0"/>
              <a:t>both be first-class citizens, </a:t>
            </a:r>
            <a:r>
              <a:rPr lang="en-US" dirty="0"/>
              <a:t>are not created </a:t>
            </a:r>
            <a:r>
              <a:rPr lang="en-US" dirty="0" smtClean="0"/>
              <a:t>equally. </a:t>
            </a:r>
            <a:r>
              <a:rPr lang="en-US" dirty="0"/>
              <a:t>Verbs, for example, are very good at specifying how to do something, and their abstracting type signature is very good at specifying what to do. Nouns, on the other hand, are very good at specifying how to represent something, and the abstracting type classification is very good at specifying what is being represented</a:t>
            </a:r>
            <a:r>
              <a:rPr lang="en-US" dirty="0" smtClean="0"/>
              <a:t>.</a:t>
            </a:r>
          </a:p>
          <a:p>
            <a:r>
              <a:rPr lang="en-US" dirty="0" smtClean="0"/>
              <a:t>Domain representations seem to be more stable than domain processes</a:t>
            </a:r>
          </a:p>
          <a:p>
            <a:pPr lvl="1"/>
            <a:r>
              <a:rPr lang="en-US" dirty="0" smtClean="0"/>
              <a:t>Because of this perceived stability, nouns tend to make up the majority of my program’s architectural building blocks. And there is an exemplary instance of a noun that I will describe now…</a:t>
            </a:r>
            <a:endParaRPr lang="en-US" dirty="0"/>
          </a:p>
          <a:p>
            <a:endParaRPr lang="en-US" dirty="0"/>
          </a:p>
        </p:txBody>
      </p:sp>
    </p:spTree>
    <p:extLst>
      <p:ext uri="{BB962C8B-B14F-4D97-AF65-F5344CB8AC3E}">
        <p14:creationId xmlns:p14="http://schemas.microsoft.com/office/powerpoint/2010/main" val="91870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The F# Set – An Exemplary Noun!</a:t>
            </a:r>
            <a:endParaRPr lang="en-US" dirty="0"/>
          </a:p>
        </p:txBody>
      </p:sp>
      <p:sp>
        <p:nvSpPr>
          <p:cNvPr id="3" name="Content Placeholder 2"/>
          <p:cNvSpPr>
            <a:spLocks noGrp="1"/>
          </p:cNvSpPr>
          <p:nvPr>
            <p:ph idx="1"/>
          </p:nvPr>
        </p:nvSpPr>
        <p:spPr/>
        <p:txBody>
          <a:bodyPr>
            <a:normAutofit/>
          </a:bodyPr>
          <a:lstStyle/>
          <a:p>
            <a:r>
              <a:rPr lang="en-US" dirty="0" smtClean="0"/>
              <a:t>Easy to use and simple to reason about</a:t>
            </a:r>
          </a:p>
          <a:p>
            <a:pPr lvl="1"/>
            <a:r>
              <a:rPr lang="en-US" dirty="0"/>
              <a:t>Its API is minimal, discoverable, and at proper granularity</a:t>
            </a:r>
            <a:endParaRPr lang="en-US" dirty="0" smtClean="0"/>
          </a:p>
          <a:p>
            <a:r>
              <a:rPr lang="en-US" dirty="0" smtClean="0"/>
              <a:t>Functional in all the ways that matter</a:t>
            </a:r>
          </a:p>
          <a:p>
            <a:pPr lvl="1"/>
            <a:r>
              <a:rPr lang="en-US" dirty="0"/>
              <a:t>All of its operations are referentially transparent. That is, you can replace any of its operation invocations with the returned value, and no one will know </a:t>
            </a:r>
            <a:r>
              <a:rPr lang="en-US" dirty="0" smtClean="0">
                <a:sym typeface="Wingdings" panose="05000000000000000000" pitchFamily="2" charset="2"/>
              </a:rPr>
              <a:t></a:t>
            </a:r>
          </a:p>
          <a:p>
            <a:r>
              <a:rPr lang="en-US" dirty="0" smtClean="0"/>
              <a:t>Implementation </a:t>
            </a:r>
            <a:r>
              <a:rPr lang="en-US" dirty="0" smtClean="0"/>
              <a:t>details are hidden from view</a:t>
            </a:r>
          </a:p>
          <a:p>
            <a:pPr lvl="1"/>
            <a:r>
              <a:rPr lang="en-US" dirty="0"/>
              <a:t>And therefore we can depend on the abstraction being </a:t>
            </a:r>
            <a:r>
              <a:rPr lang="en-US" dirty="0" smtClean="0"/>
              <a:t>upheld</a:t>
            </a:r>
          </a:p>
          <a:p>
            <a:r>
              <a:rPr lang="en-US" dirty="0" smtClean="0"/>
              <a:t>It composes both horizontally and vertically</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Set * </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Set) </a:t>
            </a:r>
            <a:r>
              <a:rPr lang="en-US" b="1" dirty="0" smtClean="0">
                <a:latin typeface="Consolas" pitchFamily="49" charset="0"/>
                <a:cs typeface="Consolas" pitchFamily="49" charset="0"/>
              </a:rPr>
              <a:t>Set</a:t>
            </a:r>
          </a:p>
          <a:p>
            <a:pPr lvl="1"/>
            <a:r>
              <a:rPr lang="en-US" dirty="0"/>
              <a:t>By horizontal I mean side by side (the pair), and by vertical I mean containment (a set containing sets</a:t>
            </a:r>
            <a:r>
              <a:rPr lang="en-US" dirty="0" smtClean="0"/>
              <a:t>).</a:t>
            </a:r>
            <a:endParaRPr lang="en-US" dirty="0"/>
          </a:p>
        </p:txBody>
      </p:sp>
    </p:spTree>
    <p:extLst>
      <p:ext uri="{BB962C8B-B14F-4D97-AF65-F5344CB8AC3E}">
        <p14:creationId xmlns:p14="http://schemas.microsoft.com/office/powerpoint/2010/main" val="410709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is Not Alone </a:t>
            </a:r>
            <a:endParaRPr lang="en-US" dirty="0"/>
          </a:p>
        </p:txBody>
      </p:sp>
      <p:sp>
        <p:nvSpPr>
          <p:cNvPr id="3" name="Content Placeholder 2"/>
          <p:cNvSpPr>
            <a:spLocks noGrp="1"/>
          </p:cNvSpPr>
          <p:nvPr>
            <p:ph idx="1"/>
          </p:nvPr>
        </p:nvSpPr>
        <p:spPr/>
        <p:txBody>
          <a:bodyPr/>
          <a:lstStyle/>
          <a:p>
            <a:r>
              <a:rPr lang="en-US" dirty="0" smtClean="0"/>
              <a:t>There are several other types that have the same qualities as F# Sets –</a:t>
            </a:r>
          </a:p>
          <a:p>
            <a:pPr lvl="1"/>
            <a:r>
              <a:rPr lang="en-US" dirty="0" smtClean="0"/>
              <a:t>Maps</a:t>
            </a:r>
          </a:p>
          <a:p>
            <a:pPr lvl="1"/>
            <a:r>
              <a:rPr lang="en-US" dirty="0"/>
              <a:t>Option</a:t>
            </a:r>
          </a:p>
          <a:p>
            <a:pPr lvl="1"/>
            <a:r>
              <a:rPr lang="en-US" dirty="0" err="1"/>
              <a:t>FSharpx.Queues</a:t>
            </a:r>
            <a:endParaRPr lang="en-US" dirty="0"/>
          </a:p>
          <a:p>
            <a:pPr lvl="1"/>
            <a:r>
              <a:rPr lang="en-US" dirty="0" smtClean="0"/>
              <a:t>Haskell Primitives like Integer and Float</a:t>
            </a:r>
          </a:p>
          <a:p>
            <a:r>
              <a:rPr lang="en-US" dirty="0" smtClean="0"/>
              <a:t>What is the nature common to all these types?</a:t>
            </a:r>
          </a:p>
          <a:p>
            <a:pPr lvl="1"/>
            <a:r>
              <a:rPr lang="en-US" dirty="0" smtClean="0"/>
              <a:t>They are all </a:t>
            </a:r>
            <a:r>
              <a:rPr lang="en-US" b="1" dirty="0" smtClean="0"/>
              <a:t>Abstract Data Types</a:t>
            </a:r>
            <a:r>
              <a:rPr lang="en-US" dirty="0" smtClean="0"/>
              <a:t>.</a:t>
            </a:r>
            <a:endParaRPr lang="en-US" dirty="0"/>
          </a:p>
        </p:txBody>
      </p:sp>
    </p:spTree>
    <p:extLst>
      <p:ext uri="{BB962C8B-B14F-4D97-AF65-F5344CB8AC3E}">
        <p14:creationId xmlns:p14="http://schemas.microsoft.com/office/powerpoint/2010/main" val="41749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Abstract Data Type (ADT)?</a:t>
            </a:r>
            <a:endParaRPr lang="en-US" dirty="0"/>
          </a:p>
        </p:txBody>
      </p:sp>
      <p:sp>
        <p:nvSpPr>
          <p:cNvPr id="3" name="Content Placeholder 2"/>
          <p:cNvSpPr>
            <a:spLocks noGrp="1"/>
          </p:cNvSpPr>
          <p:nvPr>
            <p:ph idx="1"/>
          </p:nvPr>
        </p:nvSpPr>
        <p:spPr/>
        <p:txBody>
          <a:bodyPr>
            <a:normAutofit/>
          </a:bodyPr>
          <a:lstStyle/>
          <a:p>
            <a:r>
              <a:rPr lang="en-US" dirty="0" smtClean="0"/>
              <a:t>A type whose internal representation is hidden from its consumers</a:t>
            </a:r>
          </a:p>
          <a:p>
            <a:r>
              <a:rPr lang="en-US" dirty="0" smtClean="0"/>
              <a:t>A type whose functionality is accessible only through associated functions</a:t>
            </a:r>
          </a:p>
          <a:p>
            <a:r>
              <a:rPr lang="en-US" dirty="0" smtClean="0"/>
              <a:t>And that’s it!</a:t>
            </a:r>
          </a:p>
          <a:p>
            <a:pPr lvl="1"/>
            <a:r>
              <a:rPr lang="en-US" dirty="0" smtClean="0"/>
              <a:t>As a bonus, F#’s syntax supports it very well, as we’ll see once we dig into an example later!</a:t>
            </a:r>
            <a:endParaRPr lang="en-US" dirty="0"/>
          </a:p>
        </p:txBody>
      </p:sp>
    </p:spTree>
    <p:extLst>
      <p:ext uri="{BB962C8B-B14F-4D97-AF65-F5344CB8AC3E}">
        <p14:creationId xmlns:p14="http://schemas.microsoft.com/office/powerpoint/2010/main" val="29650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ADTs Have Been Around for Decades</a:t>
            </a:r>
            <a:endParaRPr lang="en-US" dirty="0"/>
          </a:p>
        </p:txBody>
      </p:sp>
      <p:sp>
        <p:nvSpPr>
          <p:cNvPr id="3" name="Content Placeholder 2"/>
          <p:cNvSpPr>
            <a:spLocks noGrp="1"/>
          </p:cNvSpPr>
          <p:nvPr>
            <p:ph idx="1"/>
          </p:nvPr>
        </p:nvSpPr>
        <p:spPr>
          <a:xfrm>
            <a:off x="498764" y="1143001"/>
            <a:ext cx="3158836" cy="4572000"/>
          </a:xfrm>
        </p:spPr>
        <p:txBody>
          <a:bodyPr>
            <a:normAutofit/>
          </a:bodyPr>
          <a:lstStyle/>
          <a:p>
            <a:pPr marL="0" indent="0">
              <a:buNone/>
            </a:pPr>
            <a:r>
              <a:rPr lang="en-US" sz="2800" dirty="0" smtClean="0"/>
              <a:t>From the early days of Lisp - </a:t>
            </a:r>
            <a:r>
              <a:rPr lang="en-US" sz="2800" dirty="0" smtClean="0">
                <a:hlinkClick r:id="rId3"/>
              </a:rPr>
              <a:t>http://www.cs.sfu.ca/CourseCentral/310/pwfong/Lisp/3/tutorial3.html</a:t>
            </a:r>
            <a:endParaRPr lang="en-US" sz="2800"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143000"/>
            <a:ext cx="4722152"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36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BD8864C221CE458CECE6A4555644CA" ma:contentTypeVersion="3" ma:contentTypeDescription="Create a new document." ma:contentTypeScope="" ma:versionID="29401cf8f0e3ccbda9daf518dbffc20a">
  <xsd:schema xmlns:xsd="http://www.w3.org/2001/XMLSchema" xmlns:xs="http://www.w3.org/2001/XMLSchema" xmlns:p="http://schemas.microsoft.com/office/2006/metadata/properties" xmlns:ns2="a63f7d24-1a97-4556-86e2-d2da371c0116" targetNamespace="http://schemas.microsoft.com/office/2006/metadata/properties" ma:root="true" ma:fieldsID="4c3f01b009c3681b4a1f73d15bdd1462" ns2:_="">
    <xsd:import namespace="a63f7d24-1a97-4556-86e2-d2da371c0116"/>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3f7d24-1a97-4556-86e2-d2da371c011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836572-9B84-4C85-B22C-1793B17EF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3f7d24-1a97-4556-86e2-d2da371c01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6BCEE4-B2FC-4782-A9AB-298E578A2D98}">
  <ds:schemaRefs>
    <ds:schemaRef ds:uri="http://schemas.microsoft.com/sharepoint/v3/contenttype/forms"/>
  </ds:schemaRefs>
</ds:datastoreItem>
</file>

<file path=customXml/itemProps3.xml><?xml version="1.0" encoding="utf-8"?>
<ds:datastoreItem xmlns:ds="http://schemas.openxmlformats.org/officeDocument/2006/customXml" ds:itemID="{AB79582A-7C1E-41BE-BA8C-21A25753E60E}">
  <ds:schemaRefs>
    <ds:schemaRef ds:uri="http://schemas.openxmlformats.org/package/2006/metadata/core-properties"/>
    <ds:schemaRef ds:uri="a63f7d24-1a97-4556-86e2-d2da371c0116"/>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Thatch</Template>
  <TotalTime>2014</TotalTime>
  <Words>2410</Words>
  <Application>Microsoft Office PowerPoint</Application>
  <PresentationFormat>On-screen Show (4:3)</PresentationFormat>
  <Paragraphs>213</Paragraphs>
  <Slides>32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Tw Cen MT</vt:lpstr>
      <vt:lpstr>Wingdings</vt:lpstr>
      <vt:lpstr>Thatch</vt:lpstr>
      <vt:lpstr>Structuring F# Programs with Abstract Data Types</vt:lpstr>
      <vt:lpstr>F#’s Missing Manual</vt:lpstr>
      <vt:lpstr>An Aside - A Tale of Two Kingdoms</vt:lpstr>
      <vt:lpstr>Why Not Move to the Kingdom of Verbs?</vt:lpstr>
      <vt:lpstr>No Utopia</vt:lpstr>
      <vt:lpstr>The F# Set – An Exemplary Noun!</vt:lpstr>
      <vt:lpstr>Set is Not Alone </vt:lpstr>
      <vt:lpstr>What is an Abstract Data Type (ADT)?</vt:lpstr>
      <vt:lpstr>ADTs Have Been Around for Decades</vt:lpstr>
      <vt:lpstr>…and from the early days of C</vt:lpstr>
      <vt:lpstr>…and Still Going Strong in Newer Languages!</vt:lpstr>
      <vt:lpstr>Good Properties of ADTs</vt:lpstr>
      <vt:lpstr>But Here’s the Real Power of ADTs</vt:lpstr>
      <vt:lpstr>An Example ADT in F#...</vt:lpstr>
      <vt:lpstr>PowerPoint Presentation</vt:lpstr>
      <vt:lpstr>PowerPoint Presentation</vt:lpstr>
      <vt:lpstr>PowerPoint Presentation</vt:lpstr>
      <vt:lpstr>Example Usage of the ADT</vt:lpstr>
      <vt:lpstr>Only One Side of a Coin…</vt:lpstr>
      <vt:lpstr>Pure ADTs - the Other Side of the Coin</vt:lpstr>
      <vt:lpstr>Pure ADT Example</vt:lpstr>
      <vt:lpstr>Pure ADT Example Private Functions</vt:lpstr>
      <vt:lpstr>Pure ADT Example Public Functions</vt:lpstr>
      <vt:lpstr>Pure ADT Example Usage</vt:lpstr>
      <vt:lpstr>Why Prefer Pure over Impure ADTs?</vt:lpstr>
      <vt:lpstr>Don’t Get Hung Up on Appearances!</vt:lpstr>
      <vt:lpstr>The Downsides of ADTs?</vt:lpstr>
      <vt:lpstr>More Downsides of ADTs</vt:lpstr>
      <vt:lpstr>Refactoring Existing Code to use ADTs</vt:lpstr>
      <vt:lpstr>Summarizing – Nouns Considered Good for Architecture</vt:lpstr>
      <vt:lpstr>F# ADTs in the Real World</vt:lpstr>
      <vt:lpstr>Questions / 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F# Programs with Abstract Data Types</dc:title>
  <dc:creator>User</dc:creator>
  <cp:lastModifiedBy>Bryan Edds</cp:lastModifiedBy>
  <cp:revision>1033</cp:revision>
  <dcterms:created xsi:type="dcterms:W3CDTF">2015-04-10T20:02:03Z</dcterms:created>
  <dcterms:modified xsi:type="dcterms:W3CDTF">2015-05-20T19:26:45Z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0x010100A6BD8864C221CE458CECE6A4555644CA</vt:lpwstr>
  </property>
</Properties>
</file>