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9DAAD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115359"/>
            <a:ext cx="9142920" cy="4762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2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Зависимость от социальных сетей</a:t>
            </a:r>
            <a:endParaRPr sz="2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1166189032" name=""/>
          <p:cNvSpPr txBox="1"/>
          <p:nvPr/>
        </p:nvSpPr>
        <p:spPr bwMode="auto">
          <a:xfrm flipH="0" flipV="0">
            <a:off x="104096" y="843322"/>
            <a:ext cx="4631067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/>
              <a:t>что значит быть зависимым от социальной сети?</a:t>
            </a:r>
            <a:endParaRPr sz="1400" b="1"/>
          </a:p>
        </p:txBody>
      </p:sp>
      <p:sp>
        <p:nvSpPr>
          <p:cNvPr id="303129728" name=""/>
          <p:cNvSpPr txBox="1"/>
          <p:nvPr/>
        </p:nvSpPr>
        <p:spPr bwMode="auto">
          <a:xfrm flipH="0" flipV="0">
            <a:off x="104096" y="1123808"/>
            <a:ext cx="10170893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Зависимость</a:t>
            </a: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от</a:t>
            </a: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социальных</a:t>
            </a: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сетей</a:t>
            </a: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— поведенческое отклонение, при котором человек не может контролировать количество времени, проводимое на площадках для обмена информацией, и имеет навязчивое желание просматривать обновления ленты постоянно (во время беседы, рабочего процесса и т. д.), даже если это приведет к серьезным негативным последствиям в</a:t>
            </a: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социальной</a:t>
            </a: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или профессиональной сфере</a:t>
            </a:r>
            <a:endParaRPr sz="1200">
              <a:solidFill>
                <a:schemeClr val="tx1"/>
              </a:solidFill>
            </a:endParaRPr>
          </a:p>
        </p:txBody>
      </p:sp>
      <p:pic>
        <p:nvPicPr>
          <p:cNvPr id="17498243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154124" y="2136084"/>
            <a:ext cx="5501379" cy="3656363"/>
          </a:xfrm>
          <a:prstGeom prst="rect">
            <a:avLst/>
          </a:prstGeom>
        </p:spPr>
      </p:pic>
      <p:sp>
        <p:nvSpPr>
          <p:cNvPr id="1223097375" name=""/>
          <p:cNvSpPr txBox="1"/>
          <p:nvPr/>
        </p:nvSpPr>
        <p:spPr bwMode="auto">
          <a:xfrm flipH="0" flipV="0">
            <a:off x="104095" y="1998743"/>
            <a:ext cx="5725995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Зависимость от социальных сетей может вызвать такие проблемы, как:</a:t>
            </a:r>
            <a:endParaRPr/>
          </a:p>
        </p:txBody>
      </p:sp>
      <p:sp>
        <p:nvSpPr>
          <p:cNvPr id="1936041383" name=""/>
          <p:cNvSpPr txBox="1"/>
          <p:nvPr/>
        </p:nvSpPr>
        <p:spPr bwMode="auto">
          <a:xfrm flipH="0" flipV="0">
            <a:off x="201589" y="2221808"/>
            <a:ext cx="5207622" cy="10062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тревога,</a:t>
            </a:r>
            <a:endParaRPr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депрессия,</a:t>
            </a:r>
            <a:endParaRPr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социальная изоляция,</a:t>
            </a:r>
            <a:endParaRPr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физические расстройства (например, бессонница и головная боль).</a:t>
            </a:r>
            <a:endParaRPr/>
          </a:p>
        </p:txBody>
      </p:sp>
      <p:pic>
        <p:nvPicPr>
          <p:cNvPr id="21100218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7224" y="3544443"/>
            <a:ext cx="5247299" cy="2951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9DAAD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0594377" name=""/>
          <p:cNvSpPr txBox="1"/>
          <p:nvPr/>
        </p:nvSpPr>
        <p:spPr bwMode="auto">
          <a:xfrm flipH="0" flipV="0">
            <a:off x="105750" y="301168"/>
            <a:ext cx="936166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/>
          </a:p>
        </p:txBody>
      </p:sp>
      <p:sp>
        <p:nvSpPr>
          <p:cNvPr id="727555324" name=""/>
          <p:cNvSpPr txBox="1"/>
          <p:nvPr/>
        </p:nvSpPr>
        <p:spPr bwMode="auto">
          <a:xfrm flipH="0" flipV="0">
            <a:off x="162899" y="118108"/>
            <a:ext cx="5024531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>
                <a:latin typeface="Liberation Serif"/>
                <a:ea typeface="Liberation Serif"/>
                <a:cs typeface="Liberation Serif"/>
              </a:rPr>
              <a:t>Как понять, что вы зависимы от социальных сетей?</a:t>
            </a:r>
            <a:endParaRPr sz="1200"/>
          </a:p>
        </p:txBody>
      </p:sp>
      <p:sp>
        <p:nvSpPr>
          <p:cNvPr id="1098101803" name=""/>
          <p:cNvSpPr txBox="1"/>
          <p:nvPr/>
        </p:nvSpPr>
        <p:spPr bwMode="auto">
          <a:xfrm flipH="0" flipV="0">
            <a:off x="105750" y="453748"/>
            <a:ext cx="10440118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Вы тратите большую часть своего времени в социальных сетях.</a:t>
            </a:r>
            <a:endParaRPr sz="1400" b="0">
              <a:latin typeface="Liberation Serif"/>
              <a:cs typeface="Liberation Serif"/>
            </a:endParaRPr>
          </a:p>
          <a:p>
            <a:pPr marL="0" indent="0" algn="l"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Вы постоянно проверяете уведомления и обновления.</a:t>
            </a:r>
            <a:endParaRPr sz="1400" b="0">
              <a:latin typeface="Liberation Serif"/>
              <a:cs typeface="Liberation Serif"/>
            </a:endParaRPr>
          </a:p>
          <a:p>
            <a:pPr marL="0" indent="0" algn="l"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Вам трудно оторваться от телефона или компьютера.</a:t>
            </a:r>
            <a:endParaRPr sz="1400" b="0">
              <a:latin typeface="Liberation Serif"/>
              <a:cs typeface="Liberation Serif"/>
            </a:endParaRPr>
          </a:p>
          <a:p>
            <a:pPr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Ваше настроение зависит от количества лайков и комментариев под вашими постами.</a:t>
            </a:r>
            <a:r>
              <a:rPr sz="1400">
                <a:solidFill>
                  <a:schemeClr val="tx1"/>
                </a:solidFill>
                <a:latin typeface="Liberation Serif"/>
                <a:ea typeface="Liberation Serif"/>
                <a:cs typeface="Liberation Serif"/>
              </a:rPr>
              <a:t> </a:t>
            </a:r>
            <a:endParaRPr sz="1100"/>
          </a:p>
          <a:p>
            <a:pPr>
              <a:defRPr/>
            </a:pPr>
            <a:r>
              <a:rPr sz="1400">
                <a:solidFill>
                  <a:schemeClr val="tx1"/>
                </a:solidFill>
                <a:latin typeface="Liberation Serif"/>
                <a:ea typeface="Liberation Serif"/>
                <a:cs typeface="Liberation Serif"/>
              </a:rPr>
              <a:t>- </a:t>
            </a:r>
            <a:r>
              <a:rPr sz="1400">
                <a:solidFill>
                  <a:schemeClr val="tx1"/>
                </a:solidFill>
                <a:latin typeface="Liberation Serif"/>
                <a:ea typeface="Liberation Serif"/>
                <a:cs typeface="Liberation Serif"/>
              </a:rPr>
              <a:t>Если вы предпочитаете общаться в соцсетях, вместо того чтобы провести время с друзьями или семьей, это может свидетельствовать о проблеме.</a:t>
            </a:r>
            <a:endParaRPr sz="1100"/>
          </a:p>
        </p:txBody>
      </p:sp>
      <p:sp>
        <p:nvSpPr>
          <p:cNvPr id="136486353" name=""/>
          <p:cNvSpPr txBox="1"/>
          <p:nvPr/>
        </p:nvSpPr>
        <p:spPr bwMode="auto">
          <a:xfrm flipH="0" flipV="0">
            <a:off x="118140" y="1825708"/>
            <a:ext cx="4668440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>
                <a:latin typeface="Liberation Serif"/>
                <a:ea typeface="Liberation Serif"/>
                <a:cs typeface="Liberation Serif"/>
              </a:rPr>
              <a:t> Последствия зависимости от социальных сетей:</a:t>
            </a:r>
            <a:endParaRPr sz="1200"/>
          </a:p>
        </p:txBody>
      </p:sp>
      <p:sp>
        <p:nvSpPr>
          <p:cNvPr id="1599548909" name=""/>
          <p:cNvSpPr txBox="1"/>
          <p:nvPr/>
        </p:nvSpPr>
        <p:spPr bwMode="auto">
          <a:xfrm flipH="0" flipV="0">
            <a:off x="162900" y="2102580"/>
            <a:ext cx="10744920" cy="1158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Ухудшение психического и физического здоровья.</a:t>
            </a:r>
            <a:endParaRPr sz="1400" b="0">
              <a:latin typeface="Liberation Serif"/>
              <a:cs typeface="Liberation Serif"/>
            </a:endParaRPr>
          </a:p>
          <a:p>
            <a:pPr marL="0" indent="0" algn="l"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Снижение учебной успеваемости из-за отсутствия концентрации.</a:t>
            </a:r>
            <a:endParaRPr sz="1400" b="0">
              <a:latin typeface="Liberation Serif"/>
              <a:cs typeface="Liberation Serif"/>
            </a:endParaRPr>
          </a:p>
          <a:p>
            <a:pPr marL="0" indent="0" algn="l"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Проблемы в общении в реальной жизни.</a:t>
            </a:r>
            <a:endParaRPr sz="1400" b="0">
              <a:latin typeface="Liberation Serif"/>
              <a:cs typeface="Liberation Serif"/>
            </a:endParaRPr>
          </a:p>
          <a:p>
            <a:pPr marL="0" indent="0" algn="l"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Риск стать жертвой кибербуллинга или киберпреступности.</a:t>
            </a:r>
            <a:endParaRPr sz="1400" b="0">
              <a:latin typeface="Liberation Serif"/>
              <a:cs typeface="Liberation Serif"/>
            </a:endParaRPr>
          </a:p>
          <a:p>
            <a:pPr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</a:t>
            </a:r>
            <a:r>
              <a:rPr sz="1400" b="0">
                <a:latin typeface="Liberation Serif"/>
                <a:ea typeface="Liberation Serif"/>
                <a:cs typeface="Liberation Serif"/>
              </a:rPr>
              <a:t>Зависимость от постоянного присутствия в соцсетях может отрицательно сказаться на организации рабочего времени и личной жизни.</a:t>
            </a:r>
            <a:endParaRPr sz="1100"/>
          </a:p>
        </p:txBody>
      </p:sp>
      <p:pic>
        <p:nvPicPr>
          <p:cNvPr id="2249273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164741" y="118108"/>
            <a:ext cx="2875833" cy="2767965"/>
          </a:xfrm>
          <a:prstGeom prst="rect">
            <a:avLst/>
          </a:prstGeom>
        </p:spPr>
      </p:pic>
      <p:pic>
        <p:nvPicPr>
          <p:cNvPr id="1772112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1977" y="3375374"/>
            <a:ext cx="9162247" cy="3234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9DAAD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5288912" name=""/>
          <p:cNvSpPr txBox="1"/>
          <p:nvPr/>
        </p:nvSpPr>
        <p:spPr bwMode="auto">
          <a:xfrm flipH="0" flipV="0">
            <a:off x="-1110" y="232229"/>
            <a:ext cx="6817997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>
                <a:latin typeface="Liberation Serif"/>
                <a:ea typeface="Liberation Serif"/>
                <a:cs typeface="Liberation Serif"/>
              </a:rPr>
              <a:t>Факторы, способствующие развитию зависимости от социальных сетей</a:t>
            </a:r>
            <a:endParaRPr sz="1600"/>
          </a:p>
        </p:txBody>
      </p:sp>
      <p:sp>
        <p:nvSpPr>
          <p:cNvPr id="950039251" name=""/>
          <p:cNvSpPr txBox="1"/>
          <p:nvPr/>
        </p:nvSpPr>
        <p:spPr bwMode="auto">
          <a:xfrm flipH="0" flipV="0">
            <a:off x="-1110" y="510719"/>
            <a:ext cx="11408029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17792" indent="-217792" algn="just">
              <a:buFont typeface="Arial"/>
              <a:buChar char="•"/>
              <a:defRPr/>
            </a:pPr>
            <a:r>
              <a:rPr sz="1400" b="1">
                <a:latin typeface="Liberation Serif"/>
                <a:ea typeface="Liberation Serif"/>
                <a:cs typeface="Liberation Serif"/>
              </a:rPr>
              <a:t>Легкость доступа</a:t>
            </a:r>
            <a:r>
              <a:rPr sz="1400" b="1">
                <a:latin typeface="Liberation Serif"/>
                <a:ea typeface="Liberation Serif"/>
                <a:cs typeface="Liberation Serif"/>
              </a:rPr>
              <a:t>:</a:t>
            </a:r>
            <a:r>
              <a:rPr sz="1400" b="0">
                <a:latin typeface="Liberation Serif"/>
                <a:ea typeface="Liberation Serif"/>
                <a:cs typeface="Liberation Serif"/>
              </a:rPr>
              <a:t> социальные сети доступны на мобильных устройствах, позволяя пользователю постоянно оставаться подключенным и обновлять свои профили и новости в любом месте и в любое время.</a:t>
            </a:r>
            <a:endParaRPr sz="1000">
              <a:latin typeface="Liberation Serif"/>
              <a:cs typeface="Liberation Serif"/>
            </a:endParaRPr>
          </a:p>
          <a:p>
            <a:pPr marL="217792" indent="-217792" algn="just">
              <a:buFont typeface="Arial"/>
              <a:buChar char="•"/>
              <a:defRPr/>
            </a:pPr>
            <a:r>
              <a:rPr sz="1400" b="1">
                <a:latin typeface="Liberation Serif"/>
                <a:ea typeface="Liberation Serif"/>
                <a:cs typeface="Liberation Serif"/>
              </a:rPr>
              <a:t>Функциональность и разнообразие:</a:t>
            </a:r>
            <a:r>
              <a:rPr sz="1400" b="0">
                <a:latin typeface="Liberation Serif"/>
                <a:ea typeface="Liberation Serif"/>
                <a:cs typeface="Liberation Serif"/>
              </a:rPr>
              <a:t> социальные сети предоставляют широкий спектр функций и возможностей, таких как обмен сообщениями, публикация фотографий и видео, поиск друзей, игры и многое другое, что делает их привлекательными для пользователей.</a:t>
            </a:r>
            <a:endParaRPr sz="1000">
              <a:latin typeface="Liberation Serif"/>
              <a:cs typeface="Liberation Serif"/>
            </a:endParaRPr>
          </a:p>
          <a:p>
            <a:pPr marL="217792" indent="-217792" algn="just">
              <a:buFont typeface="Arial"/>
              <a:buChar char="•"/>
              <a:defRPr/>
            </a:pPr>
            <a:r>
              <a:rPr sz="1400" b="1">
                <a:latin typeface="Liberation Serif"/>
                <a:ea typeface="Liberation Serif"/>
                <a:cs typeface="Liberation Serif"/>
              </a:rPr>
              <a:t>Социальное влияние:</a:t>
            </a:r>
            <a:r>
              <a:rPr sz="1400" b="0">
                <a:latin typeface="Liberation Serif"/>
                <a:ea typeface="Liberation Serif"/>
                <a:cs typeface="Liberation Serif"/>
              </a:rPr>
              <a:t> социальные сети могут создавать ощущение принадлежности к группе и удовлетворение от поддержки и одобрения других пользователей, что может привести к желанию постоянно взаимодействовать с ними.</a:t>
            </a:r>
            <a:endParaRPr sz="1000">
              <a:latin typeface="Liberation Serif"/>
              <a:cs typeface="Liberation Serif"/>
            </a:endParaRPr>
          </a:p>
          <a:p>
            <a:pPr marL="217792" indent="-217792">
              <a:buFont typeface="Arial"/>
              <a:buChar char="•"/>
              <a:defRPr/>
            </a:pPr>
            <a:r>
              <a:rPr sz="1400" b="1">
                <a:latin typeface="Liberation Serif"/>
                <a:ea typeface="Liberation Serif"/>
                <a:cs typeface="Liberation Serif"/>
              </a:rPr>
              <a:t>Неограниченный доступ к социальным сетям:</a:t>
            </a:r>
            <a:r>
              <a:rPr sz="1400">
                <a:latin typeface="Liberation Serif"/>
                <a:ea typeface="Liberation Serif"/>
                <a:cs typeface="Liberation Serif"/>
              </a:rPr>
              <a:t> Легкий доступ к социальным сетям через мобильные устройства приводит к потере контроля над временем, проведенным в сети.</a:t>
            </a:r>
            <a:endParaRPr sz="1100"/>
          </a:p>
        </p:txBody>
      </p:sp>
      <p:sp>
        <p:nvSpPr>
          <p:cNvPr id="1858868295" name=""/>
          <p:cNvSpPr txBox="1"/>
          <p:nvPr/>
        </p:nvSpPr>
        <p:spPr bwMode="auto">
          <a:xfrm flipH="0" flipV="0">
            <a:off x="65565" y="2309400"/>
            <a:ext cx="202321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>
                <a:latin typeface="Liberation Serif"/>
                <a:ea typeface="Liberation Serif"/>
                <a:cs typeface="Liberation Serif"/>
              </a:rPr>
              <a:t>Где получить помощь:</a:t>
            </a:r>
            <a:endParaRPr sz="1100"/>
          </a:p>
        </p:txBody>
      </p:sp>
      <p:sp>
        <p:nvSpPr>
          <p:cNvPr id="950808381" name=""/>
          <p:cNvSpPr txBox="1"/>
          <p:nvPr/>
        </p:nvSpPr>
        <p:spPr bwMode="auto">
          <a:xfrm flipH="0" flipV="0">
            <a:off x="-1110" y="2557409"/>
            <a:ext cx="770716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>
                <a:latin typeface="Liberation Serif"/>
                <a:ea typeface="Liberation Serif"/>
                <a:cs typeface="Liberation Serif"/>
              </a:rPr>
              <a:t>- Если вы чувствуете, что не можете контролировать свою зависимость от социальных сетей, обратитесь за помощью к родителям, педагогу или специалисту по психологии.</a:t>
            </a:r>
            <a:endParaRPr sz="1100"/>
          </a:p>
        </p:txBody>
      </p:sp>
      <p:pic>
        <p:nvPicPr>
          <p:cNvPr id="11839978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420949" y="2385599"/>
            <a:ext cx="4633920" cy="2628747"/>
          </a:xfrm>
          <a:prstGeom prst="rect">
            <a:avLst/>
          </a:prstGeom>
        </p:spPr>
      </p:pic>
      <p:pic>
        <p:nvPicPr>
          <p:cNvPr id="1056483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3924" y="3325572"/>
            <a:ext cx="4837725" cy="322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9DAAD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7649276" name=""/>
          <p:cNvSpPr txBox="1"/>
          <p:nvPr/>
        </p:nvSpPr>
        <p:spPr bwMode="auto">
          <a:xfrm flipH="0" flipV="0">
            <a:off x="105750" y="301168"/>
            <a:ext cx="936166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/>
          </a:p>
        </p:txBody>
      </p:sp>
      <p:sp>
        <p:nvSpPr>
          <p:cNvPr id="361500645" name=""/>
          <p:cNvSpPr txBox="1"/>
          <p:nvPr/>
        </p:nvSpPr>
        <p:spPr bwMode="auto">
          <a:xfrm flipH="0" flipV="0">
            <a:off x="-8550" y="-13514"/>
            <a:ext cx="826086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Истории</a:t>
            </a:r>
            <a:endParaRPr sz="1200" b="1"/>
          </a:p>
        </p:txBody>
      </p:sp>
      <p:sp>
        <p:nvSpPr>
          <p:cNvPr id="451836878" name=""/>
          <p:cNvSpPr txBox="1"/>
          <p:nvPr/>
        </p:nvSpPr>
        <p:spPr bwMode="auto">
          <a:xfrm flipH="0" flipV="0">
            <a:off x="-8550" y="285928"/>
            <a:ext cx="10468694" cy="320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5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«Меня пугает, что большинство людей не видит в этой зависимости ничего плохого»</a:t>
            </a:r>
            <a:endParaRPr/>
          </a:p>
        </p:txBody>
      </p:sp>
      <p:sp>
        <p:nvSpPr>
          <p:cNvPr id="2131675616" name=""/>
          <p:cNvSpPr txBox="1"/>
          <p:nvPr/>
        </p:nvSpPr>
        <p:spPr bwMode="auto">
          <a:xfrm flipH="0" flipV="0">
            <a:off x="105750" y="606328"/>
            <a:ext cx="1968223" cy="2975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35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Майк, 21 год, Самара</a:t>
            </a:r>
            <a:endParaRPr/>
          </a:p>
        </p:txBody>
      </p:sp>
      <p:sp>
        <p:nvSpPr>
          <p:cNvPr id="1711396871" name=""/>
          <p:cNvSpPr txBox="1"/>
          <p:nvPr/>
        </p:nvSpPr>
        <p:spPr bwMode="auto">
          <a:xfrm flipH="0" flipV="0">
            <a:off x="162900" y="903868"/>
            <a:ext cx="11677008" cy="23549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3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Я пользуюсь социальными сетями около четырех лет. Я тратил много времени впустую на бессмысленное листание ленты «ВКонтакте», просмотр чужих профилей, историй в Instagram. По сравнению с этим переписка с друзьями и знакомыми и проверка сообщений отнимают куда меньше времени.</a:t>
            </a:r>
            <a:endParaRPr/>
          </a:p>
          <a:p>
            <a:pPr>
              <a:defRPr/>
            </a:pPr>
            <a:r>
              <a:rPr sz="13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Два года назад я понял, что около 70% моей жизни плавно перетекло в интернет. Меня это очень напугало, но в какой-то момент я перестал считать эту зависимость чем-то плохим. А что еще нужно? Девушки есть, общение есть. Месяца три назад я осознал, что зависимость от социальных сетей мне не просто мешает, а портит жизнь: начиная с учебы в университете, когда нужно выполнить задания, а я не могу отлипнуть от телефона, заканчивая отношениями с семьей. Я живу в другом городе и в те редкие дни, когда приезжаю домой, по-прежнему уделяю львиную долю внимания не родным, а телефону. В итоге я начал отдаляться от семьи.</a:t>
            </a:r>
            <a:endParaRPr/>
          </a:p>
          <a:p>
            <a:pPr>
              <a:defRPr/>
            </a:pPr>
            <a:r>
              <a:rPr sz="13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Потребность в реальном общении с людьми постепенно отпала. Мне стало лень встречаться, ездить куда-то, когда я могу просто написать и быть в курсе происходящего. Благодаря соцсетям можно довести отношения с девушкой до секса, практически не встречаясь в реальной жизни и не выходя из дома.</a:t>
            </a:r>
            <a:endParaRPr/>
          </a:p>
        </p:txBody>
      </p:sp>
      <p:sp>
        <p:nvSpPr>
          <p:cNvPr id="1515739782" name=""/>
          <p:cNvSpPr txBox="1"/>
          <p:nvPr/>
        </p:nvSpPr>
        <p:spPr bwMode="auto">
          <a:xfrm flipH="0" flipV="0">
            <a:off x="-8550" y="3429000"/>
            <a:ext cx="4829403" cy="3203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5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«Социальные сети вгоняют меня в прокрастинацию»</a:t>
            </a:r>
            <a:endParaRPr/>
          </a:p>
        </p:txBody>
      </p:sp>
      <p:sp>
        <p:nvSpPr>
          <p:cNvPr id="870983199" name=""/>
          <p:cNvSpPr txBox="1"/>
          <p:nvPr/>
        </p:nvSpPr>
        <p:spPr bwMode="auto">
          <a:xfrm flipH="0" flipV="0">
            <a:off x="105750" y="3731535"/>
            <a:ext cx="2131214" cy="2975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35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Евгений, 21 год, Минск</a:t>
            </a:r>
            <a:endParaRPr/>
          </a:p>
        </p:txBody>
      </p:sp>
      <p:sp>
        <p:nvSpPr>
          <p:cNvPr id="22094545" name=""/>
          <p:cNvSpPr txBox="1"/>
          <p:nvPr/>
        </p:nvSpPr>
        <p:spPr bwMode="auto">
          <a:xfrm flipH="0" flipV="0">
            <a:off x="58124" y="4029075"/>
            <a:ext cx="11458413" cy="23549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3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Если мне кто-то скажет, что он не зависим от соцсетей, я вряд ли ему поверю.</a:t>
            </a:r>
            <a:endParaRPr/>
          </a:p>
          <a:p>
            <a:pPr>
              <a:defRPr/>
            </a:pPr>
            <a:r>
              <a:rPr sz="13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Сразу, как проснусь, я лезу проверять сообщения «ВКонтакте», в течение дня постоянно листаю ленту, загружаю новые фото и публикую истории. Я блогер (веду канал на YouTube про тюнинг и ремонт авто) и много времени провожу онлайн: переписываюсь с подписчиками и отвечаю на комментарии.</a:t>
            </a:r>
            <a:endParaRPr/>
          </a:p>
          <a:p>
            <a:pPr>
              <a:defRPr/>
            </a:pPr>
            <a:r>
              <a:rPr sz="13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Пару лет назад я еще не осознавал своей зависимости. Да и я бы не сказал, что она мне сильно мешала и мешает: из-за «ВКонтакте» я не потерял друзей или девушку, меня не отчислили из университета. Просто социальные сети вгоняют меня в прокрастинацию. Наш мозг всегда пытается на что-то отвлечься, будь то листание ленты, еда или бессмысленные разговоры.</a:t>
            </a:r>
            <a:endParaRPr/>
          </a:p>
          <a:p>
            <a:pPr>
              <a:defRPr/>
            </a:pPr>
            <a:r>
              <a:rPr sz="13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Меня начало напрягать, что я всегда в этом долбаном телефоне, поэтому я ввел для себя ряд правил: не валяться на кровати с телефоном, завтракать без телефона в руках, не подписываться на пустые группы, не выкладывать бессмысленные фото и истории. Плюс я почистил свои подписки. Бывало, что выходил со всех аккаунтов и не заходил неделями, но все равно пользовался мессенджерами — связь с миром тоже нужно держать. Из-за этих правил иногда ощущаю ломку, но самое крутое — осознать это и не поддаться.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Листочек Листочек</cp:lastModifiedBy>
  <cp:revision>8</cp:revision>
  <dcterms:created xsi:type="dcterms:W3CDTF">2023-08-25T13:22:51Z</dcterms:created>
  <dcterms:modified xsi:type="dcterms:W3CDTF">2024-04-02T11:11:34Z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