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63403" name=""/>
          <p:cNvSpPr txBox="1"/>
          <p:nvPr/>
        </p:nvSpPr>
        <p:spPr bwMode="auto">
          <a:xfrm flipH="0" flipV="0">
            <a:off x="229574" y="256814"/>
            <a:ext cx="11291804" cy="6553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критика в интернете — как не увязнуть в негативе</a:t>
            </a: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В современном мире критика часто настигает нас в интернете, особенно в социальных сетях.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Отзывы о наших постах, комментариях и даже о том, как мы проводим время онлайн, могут быть неприятными и ранить.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Но важно помнить, что даже в негативной критике можно найти пользу.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Этот листок поможет вам научиться конструктивно реагировать на критику в интернете и использовать её для личностного роста.</a:t>
            </a:r>
            <a:endParaRPr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Почему критика в социальных сетях ранит сильнее?</a:t>
            </a:r>
            <a:r>
              <a:rPr sz="16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(На примере проблемы зависимости)</a:t>
            </a:r>
            <a:endParaRPr sz="1600"/>
          </a:p>
          <a:p>
            <a:pPr marR="0"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Усиленное чувство уязвимости: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критика в интернете, особенно связанная с тем, как мы проводим личное время, воспринимается очень лично.</a:t>
            </a: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Как реагировать на критику в социальных сетях (шаги к конструктиву):</a:t>
            </a:r>
            <a:endParaRPr sz="16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Давайте представим, что вам написали комментарий: «Ты только и делаешь, что сидишь в соц.сетях!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Лучше бы делом занялся!» Вот что можно сделать:</a:t>
            </a:r>
            <a:endParaRPr sz="1600"/>
          </a:p>
          <a:p>
            <a:pPr marR="0"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Остановитесь и выдохните: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первый импульс — резко ответить и защищаться.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Не торопитесь.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Сделайте глубокий вдох и выдох.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Дайте себе время успокоиться.</a:t>
            </a:r>
            <a:endParaRPr sz="1600"/>
          </a:p>
          <a:p>
            <a:pPr marR="0"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Отделите факт от мнения: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в комментарии есть факт (возможно, вы действительно проводите много времени в соцсетях) и мнение (это плохо, и вам нужно «заняться делом»).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Сосредоточьтесь на факте.</a:t>
            </a:r>
            <a:endParaRPr sz="1600"/>
          </a:p>
          <a:p>
            <a:pPr marR="0"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Да, я действительно провожу много времени в соцсетях.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Оцените, есть ли доля правды в критике: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Это факт.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Но является ли это проблемой?</a:t>
            </a:r>
            <a:endParaRPr sz="1600"/>
          </a:p>
          <a:p>
            <a:pPr marR="0"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Определите свои ценности и цели: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Для чего я использую социальные сети?</a:t>
            </a:r>
            <a:r>
              <a:rPr sz="16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Общаюсь с друзьями, получаю информацию, развлекаюсь?</a:t>
            </a:r>
            <a:r>
              <a:rPr sz="16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Отвлекает ли это меня от более важных целей?</a:t>
            </a:r>
            <a:endParaRPr sz="1600"/>
          </a:p>
          <a:p>
            <a:pPr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Если есть проблема, признайте её, но не вините себя: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 i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Да, возможно, я провожу слишком много времени в соцсетях, и это мешает моей учёбе/работе.</a:t>
            </a:r>
            <a:endParaRPr/>
          </a:p>
        </p:txBody>
      </p:sp>
      <p:pic>
        <p:nvPicPr>
          <p:cNvPr id="21323410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60689" y="1216818"/>
            <a:ext cx="3843336" cy="2624137"/>
          </a:xfrm>
          <a:prstGeom prst="rect">
            <a:avLst/>
          </a:prstGeom>
        </p:spPr>
      </p:pic>
      <p:pic>
        <p:nvPicPr>
          <p:cNvPr id="9411416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30574" y="1028699"/>
            <a:ext cx="3637575" cy="296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485033" name=""/>
          <p:cNvSpPr txBox="1"/>
          <p:nvPr/>
        </p:nvSpPr>
        <p:spPr bwMode="auto">
          <a:xfrm flipH="0" flipV="0">
            <a:off x="29579" y="0"/>
            <a:ext cx="12194849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spcAft>
                <a:spcPts val="0"/>
              </a:spcAft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Выберете конструктивный ответ (если он вообще нужен):</a:t>
            </a:r>
            <a:endParaRPr sz="1600"/>
          </a:p>
          <a:p>
            <a:pPr marR="0">
              <a:defRPr/>
            </a:pPr>
            <a:endParaRPr sz="1600"/>
          </a:p>
          <a:p>
            <a:pPr marR="0"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Вариант 1 (Игнорировать):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если критика грубая, неконструктивная или исходит от незнакомого человека, лучше просто проигнорировать её.</a:t>
            </a:r>
            <a:endParaRPr sz="1200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  <a:p>
            <a:pPr marR="0">
              <a:defRPr/>
            </a:pPr>
            <a:endParaRPr sz="1600"/>
          </a:p>
          <a:p>
            <a:pPr marR="0"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Вариант 2 (Вежливый ответ):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«Спасибо за ваше мнение.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Я подумаю об этом». Это показывает, что вы услышали критику, но не обязаны оправдываться.</a:t>
            </a:r>
            <a:endParaRPr sz="1200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  <a:p>
            <a:pPr marR="0">
              <a:defRPr/>
            </a:pPr>
            <a:endParaRPr sz="1600"/>
          </a:p>
          <a:p>
            <a:pPr marR="0">
              <a:defRPr/>
            </a:pPr>
            <a:r>
              <a:rPr sz="1200" b="1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Вариант 3 (Признание и изменение):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«Вы правы, я действительно провожу много времени в соцсетях.</a:t>
            </a:r>
            <a:r>
              <a:rPr sz="16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sz="120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Я постараюсь это исправить». (Только если вы действительно хотите изменить своё поведение).</a:t>
            </a:r>
            <a:endParaRPr sz="1000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  <a:p>
            <a:pPr marL="0" marR="0" indent="0">
              <a:spcAft>
                <a:spcPts val="0"/>
              </a:spcAft>
              <a:defRPr/>
            </a:pPr>
            <a:endParaRPr sz="1600"/>
          </a:p>
          <a:p>
            <a:pPr marL="0" marR="0" indent="0">
              <a:spcAft>
                <a:spcPts val="0"/>
              </a:spcAft>
              <a:defRPr/>
            </a:pPr>
            <a:endParaRPr sz="1200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  <a:p>
            <a:pPr marL="0" marR="0" indent="0">
              <a:spcAft>
                <a:spcPts val="0"/>
              </a:spcAft>
              <a:defRPr/>
            </a:pPr>
            <a:endParaRPr sz="1200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738425570" name=""/>
          <p:cNvSpPr txBox="1"/>
          <p:nvPr/>
        </p:nvSpPr>
        <p:spPr bwMode="auto">
          <a:xfrm flipH="0" flipV="0">
            <a:off x="4758976" y="6434727"/>
            <a:ext cx="326361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3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телефон доверия: </a:t>
            </a:r>
            <a:r>
              <a:rPr sz="1800" b="1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8-800-2000-122</a:t>
            </a:r>
            <a:endParaRPr b="1"/>
          </a:p>
        </p:txBody>
      </p:sp>
      <p:pic>
        <p:nvPicPr>
          <p:cNvPr id="5459737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49325" y="2089514"/>
            <a:ext cx="5669121" cy="3968384"/>
          </a:xfrm>
          <a:prstGeom prst="rect">
            <a:avLst/>
          </a:prstGeom>
        </p:spPr>
      </p:pic>
      <p:pic>
        <p:nvPicPr>
          <p:cNvPr id="13330274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1500" y="2481853"/>
            <a:ext cx="3952874" cy="3952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577242" name=""/>
          <p:cNvSpPr txBox="1"/>
          <p:nvPr/>
        </p:nvSpPr>
        <p:spPr bwMode="auto">
          <a:xfrm flipH="0" flipV="0">
            <a:off x="134324" y="114299"/>
            <a:ext cx="11849819" cy="3078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spcAft>
                <a:spcPts val="0"/>
              </a:spcAft>
              <a:defRPr/>
            </a:pPr>
            <a:r>
              <a:rPr lang="ru-RU" sz="1400" b="1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Превратите критику в мотивацию для роста: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критика может стать стимулом для анализа своего поведения и внесения позитивных изменений в свою жизнь.</a:t>
            </a:r>
            <a:endParaRPr sz="1400">
              <a:solidFill>
                <a:srgbClr val="212529"/>
              </a:solidFill>
              <a:latin typeface="Liberation Sans"/>
              <a:ea typeface="Liberation Sans"/>
              <a:cs typeface="Liberation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sz="14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endParaRPr lang="ru-RU" sz="1400" b="1" i="0" u="none" strike="noStrike" cap="none" spc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Как конструктивно критиковать других в интернете (чтобы не стать источником негатива):</a:t>
            </a:r>
            <a:endParaRPr lang="ru-RU" sz="1400" b="1" i="0" u="none" strike="noStrike" cap="none" spc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Если вы видите, что кто-то, по вашему мнению, проводит слишком много времени в социальных сетях:</a:t>
            </a:r>
            <a:endParaRPr sz="1400"/>
          </a:p>
          <a:p>
            <a:pPr marR="0">
              <a:defRPr/>
            </a:pPr>
            <a:r>
              <a:rPr lang="ru-RU" sz="1400" b="1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1.Спросите разрешения: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«Мне кажется, ты проводишь много времени в соцсетях.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Хочешь, я скажу, почему меня это беспокоит?»</a:t>
            </a:r>
            <a:endParaRPr sz="1400"/>
          </a:p>
          <a:p>
            <a:pPr marR="0">
              <a:defRPr/>
            </a:pPr>
            <a:r>
              <a:rPr lang="ru-RU" sz="1400" b="1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2.Говорите о своих чувствах, а не обвиняйте: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«Я беспокоюсь, потому что мне кажется, что ты упускаешь возможности в реальной жизни». (Вместо: «Ты зависимый!»)</a:t>
            </a:r>
            <a:endParaRPr sz="1400"/>
          </a:p>
          <a:p>
            <a:pPr marL="0" marR="0" indent="0">
              <a:defRPr/>
            </a:pPr>
            <a:r>
              <a:rPr lang="ru-RU" sz="1400" b="1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3.Будьте конкретны: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«Я заметил, что ты пропускаешь тренировки, чтобы сидеть в телефоне». (Вместо: «Ты совсем перестал заниматься спортом!»)</a:t>
            </a:r>
            <a:endParaRPr sz="1400"/>
          </a:p>
          <a:p>
            <a:pPr>
              <a:defRPr/>
            </a:pPr>
            <a:r>
              <a:rPr lang="ru-RU" sz="1400" b="1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4.Предлагайте поддержку, а не осуждайте: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 </a:t>
            </a:r>
            <a:r>
              <a:rPr lang="ru-RU" sz="1400" b="0" i="0" u="none" strike="noStrike" cap="none" spc="0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«Если тебе нужна помощь, чтобы сократить время, проводимое в соцсетях, я готов тебе помочь».</a:t>
            </a:r>
            <a:endParaRPr sz="1400"/>
          </a:p>
          <a:p>
            <a:pPr>
              <a:defRPr/>
            </a:pPr>
            <a:endParaRPr sz="1400"/>
          </a:p>
        </p:txBody>
      </p:sp>
      <p:pic>
        <p:nvPicPr>
          <p:cNvPr id="18198589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20049" y="3009899"/>
            <a:ext cx="5213595" cy="3686175"/>
          </a:xfrm>
          <a:prstGeom prst="rect">
            <a:avLst/>
          </a:prstGeom>
        </p:spPr>
      </p:pic>
      <p:pic>
        <p:nvPicPr>
          <p:cNvPr id="4524247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73149" y="2819399"/>
            <a:ext cx="6010994" cy="3943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47131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50407" y="1047749"/>
            <a:ext cx="5101585" cy="4657725"/>
          </a:xfrm>
          <a:prstGeom prst="rect">
            <a:avLst/>
          </a:prstGeom>
        </p:spPr>
      </p:pic>
      <p:sp>
        <p:nvSpPr>
          <p:cNvPr id="1623055176" name=""/>
          <p:cNvSpPr txBox="1"/>
          <p:nvPr/>
        </p:nvSpPr>
        <p:spPr bwMode="auto">
          <a:xfrm flipH="0" flipV="0">
            <a:off x="1096349" y="190499"/>
            <a:ext cx="3479649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Стёпа вышел в интернет,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Написал к посту коммент,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Похвалил удачный фильм,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Ведь сюжетом был пленим.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Вдруг, откуда ни возьмись,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Появился юзер «Кись»,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Сразу капсом закричал: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«ПАРЕНЬ, ЛУЧШЕ БЫ МОЛЧАЛ!».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Стёпа сильно удивился,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Да ещё и возмутился,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Но ответить предпочёл: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«Почему? Мне фильм зашёл...».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Прибежали заводилы,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Сразу Стёпу осудили: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«Кися прав, а ты — дурак,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Вот помалкивай, чудак!».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Ошарашенный разносом,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Стёпа задался вопросом: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«Почему грубить — нормально,</a:t>
            </a:r>
            <a:b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А ответить, — так нахально?».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03392545" name=""/>
          <p:cNvSpPr txBox="1"/>
          <p:nvPr/>
        </p:nvSpPr>
        <p:spPr bwMode="auto">
          <a:xfrm flipH="0" flipV="0">
            <a:off x="4390317" y="6420207"/>
            <a:ext cx="4185425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телефон доверия: </a:t>
            </a:r>
            <a:r>
              <a:rPr sz="2200" b="1" i="0" u="none">
                <a:solidFill>
                  <a:srgbClr val="FF0000"/>
                </a:solidFill>
                <a:latin typeface="Liberation Sans"/>
                <a:ea typeface="Liberation Sans"/>
                <a:cs typeface="Liberation Sans"/>
              </a:rPr>
              <a:t>8-800-2000-122</a:t>
            </a:r>
            <a:endParaRPr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Листочек Листочек</cp:lastModifiedBy>
  <cp:revision>7</cp:revision>
  <dcterms:created xsi:type="dcterms:W3CDTF">2023-08-25T13:22:51Z</dcterms:created>
  <dcterms:modified xsi:type="dcterms:W3CDTF">2025-03-31T09:17:44Z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