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6" r:id="rId2"/>
    <p:sldId id="257" r:id="rId3"/>
    <p:sldId id="466" r:id="rId4"/>
    <p:sldId id="507" r:id="rId5"/>
    <p:sldId id="508" r:id="rId6"/>
    <p:sldId id="509" r:id="rId7"/>
    <p:sldId id="510" r:id="rId8"/>
    <p:sldId id="512" r:id="rId9"/>
    <p:sldId id="515" r:id="rId10"/>
    <p:sldId id="513" r:id="rId11"/>
    <p:sldId id="514" r:id="rId12"/>
    <p:sldId id="511" r:id="rId13"/>
    <p:sldId id="517" r:id="rId14"/>
    <p:sldId id="518" r:id="rId15"/>
    <p:sldId id="520" r:id="rId16"/>
    <p:sldId id="519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29" r:id="rId25"/>
    <p:sldId id="530" r:id="rId26"/>
    <p:sldId id="531" r:id="rId27"/>
    <p:sldId id="532" r:id="rId28"/>
    <p:sldId id="533" r:id="rId29"/>
    <p:sldId id="534" r:id="rId30"/>
    <p:sldId id="535" r:id="rId31"/>
    <p:sldId id="536" r:id="rId32"/>
    <p:sldId id="537" r:id="rId33"/>
    <p:sldId id="538" r:id="rId34"/>
    <p:sldId id="539" r:id="rId35"/>
    <p:sldId id="540" r:id="rId36"/>
    <p:sldId id="542" r:id="rId37"/>
    <p:sldId id="543" r:id="rId38"/>
    <p:sldId id="544" r:id="rId39"/>
    <p:sldId id="546" r:id="rId40"/>
    <p:sldId id="547" r:id="rId41"/>
    <p:sldId id="548" r:id="rId42"/>
    <p:sldId id="549" r:id="rId43"/>
    <p:sldId id="550" r:id="rId44"/>
    <p:sldId id="551" r:id="rId45"/>
    <p:sldId id="552" r:id="rId46"/>
    <p:sldId id="554" r:id="rId47"/>
    <p:sldId id="555" r:id="rId48"/>
    <p:sldId id="553" r:id="rId49"/>
    <p:sldId id="556" r:id="rId50"/>
    <p:sldId id="557" r:id="rId51"/>
    <p:sldId id="558" r:id="rId52"/>
    <p:sldId id="559" r:id="rId53"/>
    <p:sldId id="560" r:id="rId54"/>
    <p:sldId id="573" r:id="rId55"/>
    <p:sldId id="561" r:id="rId56"/>
    <p:sldId id="562" r:id="rId57"/>
    <p:sldId id="563" r:id="rId58"/>
    <p:sldId id="599" r:id="rId59"/>
    <p:sldId id="564" r:id="rId60"/>
    <p:sldId id="565" r:id="rId61"/>
    <p:sldId id="503" r:id="rId62"/>
    <p:sldId id="566" r:id="rId63"/>
    <p:sldId id="571" r:id="rId64"/>
    <p:sldId id="572" r:id="rId65"/>
    <p:sldId id="574" r:id="rId66"/>
    <p:sldId id="583" r:id="rId67"/>
    <p:sldId id="585" r:id="rId68"/>
    <p:sldId id="592" r:id="rId69"/>
    <p:sldId id="594" r:id="rId70"/>
    <p:sldId id="593" r:id="rId71"/>
    <p:sldId id="595" r:id="rId72"/>
    <p:sldId id="588" r:id="rId73"/>
    <p:sldId id="589" r:id="rId74"/>
    <p:sldId id="590" r:id="rId75"/>
    <p:sldId id="596" r:id="rId76"/>
    <p:sldId id="598" r:id="rId77"/>
    <p:sldId id="597" r:id="rId78"/>
    <p:sldId id="500" r:id="rId79"/>
    <p:sldId id="505" r:id="rId8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65B88BE-7067-4E01-A3DC-10AFCF848BC8}">
          <p14:sldIdLst>
            <p14:sldId id="256"/>
            <p14:sldId id="257"/>
            <p14:sldId id="466"/>
            <p14:sldId id="507"/>
            <p14:sldId id="508"/>
            <p14:sldId id="509"/>
            <p14:sldId id="510"/>
            <p14:sldId id="512"/>
            <p14:sldId id="515"/>
            <p14:sldId id="513"/>
            <p14:sldId id="514"/>
            <p14:sldId id="511"/>
            <p14:sldId id="517"/>
            <p14:sldId id="518"/>
            <p14:sldId id="520"/>
            <p14:sldId id="519"/>
            <p14:sldId id="521"/>
            <p14:sldId id="522"/>
            <p14:sldId id="523"/>
            <p14:sldId id="524"/>
            <p14:sldId id="525"/>
            <p14:sldId id="526"/>
            <p14:sldId id="527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2"/>
            <p14:sldId id="543"/>
            <p14:sldId id="544"/>
            <p14:sldId id="546"/>
            <p14:sldId id="547"/>
            <p14:sldId id="548"/>
            <p14:sldId id="549"/>
            <p14:sldId id="550"/>
            <p14:sldId id="551"/>
            <p14:sldId id="552"/>
            <p14:sldId id="554"/>
            <p14:sldId id="555"/>
            <p14:sldId id="553"/>
            <p14:sldId id="556"/>
            <p14:sldId id="557"/>
            <p14:sldId id="558"/>
            <p14:sldId id="559"/>
            <p14:sldId id="560"/>
            <p14:sldId id="573"/>
            <p14:sldId id="561"/>
            <p14:sldId id="562"/>
            <p14:sldId id="563"/>
            <p14:sldId id="599"/>
            <p14:sldId id="564"/>
            <p14:sldId id="565"/>
            <p14:sldId id="503"/>
            <p14:sldId id="566"/>
            <p14:sldId id="571"/>
            <p14:sldId id="572"/>
            <p14:sldId id="574"/>
            <p14:sldId id="583"/>
            <p14:sldId id="585"/>
            <p14:sldId id="592"/>
            <p14:sldId id="594"/>
            <p14:sldId id="593"/>
            <p14:sldId id="595"/>
            <p14:sldId id="588"/>
            <p14:sldId id="589"/>
            <p14:sldId id="590"/>
            <p14:sldId id="596"/>
            <p14:sldId id="598"/>
            <p14:sldId id="597"/>
            <p14:sldId id="500"/>
            <p14:sldId id="5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Bernatsky" initials="PB" lastIdx="3" clrIdx="0">
    <p:extLst>
      <p:ext uri="{19B8F6BF-5375-455C-9EA6-DF929625EA0E}">
        <p15:presenceInfo xmlns:p15="http://schemas.microsoft.com/office/powerpoint/2012/main" userId="ccc84f90653f6d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5529" autoAdjust="0"/>
  </p:normalViewPr>
  <p:slideViewPr>
    <p:cSldViewPr snapToGrid="0">
      <p:cViewPr varScale="1">
        <p:scale>
          <a:sx n="86" d="100"/>
          <a:sy n="86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618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1C54A-6947-426C-B525-F25AAC6D8000}" type="datetimeFigureOut">
              <a:rPr lang="LID4096" smtClean="0"/>
              <a:t>03/01/2025</a:t>
            </a:fld>
            <a:endParaRPr lang="LID4096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E16E5-A75C-4DD5-8B93-6FB68F18C1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9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7616F-E2AF-5AFF-C83A-FE3735AD8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F40183-988B-BA61-B91E-493895FD9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3C7B4-DBE6-06CE-CFC7-F4ED4D99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03/01/2025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5BB8FF-A395-C430-3789-0945A531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F6F5BE-4CB2-9257-FD2E-739215DB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546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32ABC-7F92-53F8-6B38-14EBA795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74F8DD-3073-73DB-0FEC-83EE799CF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52118E-3EA2-A9A4-2BC2-E44B3237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03/01/2025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9690F8-6FA6-1F50-D67E-E6622891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2A8B7-B8F9-CA99-A4E2-0D1A6411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267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4C6878-D0A6-5DB7-DDA4-5524F63A1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290E6A-E317-C5F4-3234-CA514674E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27F236-BB3C-2C98-8A01-D5793677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03/01/2025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B6E046-C620-4F58-405E-9C010359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06496C-B074-7D9D-1BB6-63F00672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81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2D562-7427-3307-029D-4B44232F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8B9DD3-38AD-093A-348B-69D8AF958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409026-C297-8D81-0690-BCF909A2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03/01/2025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B93BB5-71D6-265C-76BF-7BA55253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B812ED-7C3E-2E99-174E-7CBA5506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836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7F112-08AD-1D83-FA9D-D723E27C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D4462B-7C02-3784-D700-720E99BA1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B8AEC1-27F7-FAA3-29A1-66B8783B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03/01/2025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9F6EE4-5AF4-CE7C-B7F4-C587BFEC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262F68-CBA3-0915-2295-961EC87E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70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AAB05-2830-EFAE-DE4B-ACD17427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D6307-654D-D982-4407-B8F3D7946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186F62-1DB1-3C6F-EA13-795572FAE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940FA2-011F-64EB-05FB-8559EF77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03/01/2025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7AD932-F2FD-1AF1-F4D9-F5E82D0C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145922-4144-9D1A-7394-C3749738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75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C79E9-E032-A699-2CFB-44AC9283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2F1728-CD76-7149-9437-8308AF8E6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31FA6F-EC02-4DE3-6650-B80F00E86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F9C784-C313-EF39-B97C-F19B68E62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9EC93D1-A12D-D057-6BE7-78586123A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39B00CC-01F6-7087-C302-940F9C98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03/01/2025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6EBCC5B-A9F4-C18A-35F5-2949CEAA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B8B959-499F-742D-E1FF-78941C4B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29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B2447-25C4-6DCF-DAD4-FEDF21FF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846070A-CABC-8A01-79F7-51A84F44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03/01/2025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485DBC-EE1F-353D-3249-9E99780A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D416B2-2B57-8CF9-D053-EF6A7AB1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669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9FDE4F-142C-5FCB-A615-EDAA1353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03/01/2025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6EB5D2-B75C-FB77-8F63-19FA5384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B97733-0993-8A78-D35D-65EA8B9F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05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8FC8E-4425-CC0C-710F-98C6425E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73CCAC-EA76-40D6-17B2-7C2AFD43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FDA7B0-EDAC-58A1-8AED-C4E8D631B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C5F31B-981C-419A-6E49-3095113F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03/01/2025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8C04E2-0ACD-F790-199B-7863EDE0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0F2067-A078-C57A-9204-3A8B2F26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211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29DED-D98F-B6A2-AD7C-772F99A3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00C5605-1482-0713-0D51-A3FAC7815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A60C0B-E2FB-D11A-ADBF-D996E01CF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DE09DD-B690-CF21-DFC4-F02331B6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03/01/2025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16318B-2EDE-3598-7847-C4B42395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7F3B72-6E6E-8853-E9C1-9458DC7C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140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D0170-EF02-F5B2-75D2-863D1255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7FE9A8-6239-E8DA-5893-CC54DCF5A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7A97B-8B60-4C6E-4780-AF77C5AA1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700BE-7692-4207-B54B-A48E0B87749C}" type="datetimeFigureOut">
              <a:rPr lang="LID4096" smtClean="0"/>
              <a:t>03/01/2025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9804F4-87F9-55E6-92A8-EB0A9D1E6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4F28E9-786F-C124-9986-B7AAB37E4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036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windows/win32/fileio/creating-and-opening-file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microsoft.com/en-us/windows/win32/memory/creating-a-file-mapping-objec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learn.microsoft.com/en-us/windows/win32/memory/creating-a-file-view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learn.microsoft.com/en-us/windows/win32/memory/closing-a-file-mapping-objec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learn.microsoft.com/en-us/windows/win32/api/memoryapi/nf-memoryapi-flushviewoffile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pubs.opengroup.org/onlinepubs/9799919799/functions/open.html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pubs.opengroup.org/onlinepubs/9799919799/functions/mmap.html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pubs.opengroup.org/onlinepubs/9799919799/functions/munmap.html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pubs.opengroup.org/onlinepubs/9799919799/functions/msync.html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pubs.opengroup.org/onlinepubs/9799919799/functions/close.html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75775-7036-98AF-A483-822007F37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1186961"/>
            <a:ext cx="11558954" cy="960194"/>
          </a:xfr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Системное программирование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49BFEE-497D-21FD-61AE-CA3D2675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810" y="3697763"/>
            <a:ext cx="9170377" cy="461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Файлы отображенные в память</a:t>
            </a:r>
          </a:p>
          <a:p>
            <a:endParaRPr lang="ru-RU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LID4096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3AED9-28E1-DDF9-E07D-185D5DD54F4C}"/>
              </a:ext>
            </a:extLst>
          </p:cNvPr>
          <p:cNvSpPr txBox="1"/>
          <p:nvPr/>
        </p:nvSpPr>
        <p:spPr>
          <a:xfrm>
            <a:off x="3200400" y="6506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7C454-9338-E7F4-034B-E11CD51ED0FB}"/>
              </a:ext>
            </a:extLst>
          </p:cNvPr>
          <p:cNvSpPr txBox="1"/>
          <p:nvPr/>
        </p:nvSpPr>
        <p:spPr>
          <a:xfrm>
            <a:off x="5190337" y="3051019"/>
            <a:ext cx="1808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Лекция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19E2ADD-505C-77F2-DF62-A29BD8ED577A}"/>
              </a:ext>
            </a:extLst>
          </p:cNvPr>
          <p:cNvCxnSpPr/>
          <p:nvPr/>
        </p:nvCxnSpPr>
        <p:spPr>
          <a:xfrm>
            <a:off x="4339704" y="3574239"/>
            <a:ext cx="3509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8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37A19F-A911-D18F-E525-00410E131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788" y="1748560"/>
            <a:ext cx="4675876" cy="4442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5620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A4CC1-17CD-FE80-2740-AC7419E70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C8162F-E31B-FC0F-5DB8-AFAB36E77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590675"/>
            <a:ext cx="120015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91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03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Как уже говорилось система позволяет проецировать сразу несколько представлений одних и тех же файловых данных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Например, можно спроецировать в одно представление первые 10 Кб файла, а затем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первые 4 Кб того же файла в другое представление. Пока Вы проецируете один и тот же объект, система гарантирует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согласованность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coherence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отображаемых данных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Скажем, если программа изменяет содержимое файла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одном представлении, это приводит к обновлению данных и в другом. Так происходит потому, что система, несмотря на многократную проекцию страницы на виртуальное адресное пространство процесса, хранит данные на единственной странице оперативной памяти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451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9369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Поэтому, если представления одного и того же файла данных создаются сразу несколькими процессами, данные по-прежнему сохраняют согласованность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–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ведь они сопоставлены только с одним экземпляром каждой страницы в оперативной памяти.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Все это равносильно тому, как если бы страницы оперативной памяти были спроецированы на адресные пространства нескольких процессов одновременно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!!! </a:t>
            </a:r>
            <a:r>
              <a:rPr lang="ru-RU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Windows позволяет создавать несколько объектов «проекция файла», связанных с одним и тем же файлом данных. Но тогда у Вас </a:t>
            </a:r>
            <a:r>
              <a:rPr lang="ru-RU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не будет гарантий</a:t>
            </a:r>
            <a:r>
              <a:rPr lang="ru-RU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что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содержимое представлений этих объектов согласованно. Такую гарантию Windows дает только для нескольких представлений одного объекта «проекция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файла»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854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93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Чтобы представить всю мощь такого применения механизма проецирования файлов, рассмотрим четыре возможных метода реализации программы, меняющей порядок следования всех байтов в файле на обратный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один файл, один буфер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два файла, один буфер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один файл, два буфера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один файл и никаких буферов</a:t>
            </a:r>
          </a:p>
        </p:txBody>
      </p:sp>
    </p:spTree>
    <p:extLst>
      <p:ext uri="{BB962C8B-B14F-4D97-AF65-F5344CB8AC3E}">
        <p14:creationId xmlns:p14="http://schemas.microsoft.com/office/powerpoint/2010/main" val="1911284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93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Один файл, один буфер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Первый (и теоретически простейший) метод – выделение блока памяти, достаточного для размещения всего файла. Открываем файл, считываем его содержимое в блок памяти, закрываем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Располагая в памяти содержимым файла, можно поменять первый байт с последним, второй – с предпоследним и т. д. Этот процесс будет продолжаться, пока мы не поменяем местами два смежных байта, находящихся в середине файла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Закончив эту операцию, вновь открываем файл и перезаписываем его содержимое</a:t>
            </a:r>
          </a:p>
        </p:txBody>
      </p:sp>
    </p:spTree>
    <p:extLst>
      <p:ext uri="{BB962C8B-B14F-4D97-AF65-F5344CB8AC3E}">
        <p14:creationId xmlns:p14="http://schemas.microsoft.com/office/powerpoint/2010/main" val="3158693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9369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Один файл, один буфер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Этот довольно простой в реализации метод имеет два существенных недостатка: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Во-первых, придется выделить блок памяти такого же размера, что и файл. Это терпимо, если файл небольшой. А если он занимает 2 Гб? Система просто не позволит приложению передать такой объем физической памяти. Значит, к большим файлам нужен совершенно иной подход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Во-вторых, если перезапись вдруг прервется, содержимое файла будет испорчено. Простейшая мера предосторожности – создать копию исходного файла (потом ее можно удалить), но это потребует дополнительного дискового пространства</a:t>
            </a:r>
          </a:p>
        </p:txBody>
      </p:sp>
    </p:spTree>
    <p:extLst>
      <p:ext uri="{BB962C8B-B14F-4D97-AF65-F5344CB8AC3E}">
        <p14:creationId xmlns:p14="http://schemas.microsoft.com/office/powerpoint/2010/main" val="3718694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9369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Два файла, один буфер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Открываем существующий файл и создаем на диске новый – нулевой длины. Затем выделяем небольшой внутренний буфер размером, скажем, 8 Кб. Устанавливаем указатель файла в позицию 8 Кб от конца, считываем в буфер последние 8 Кб содержимого файла, меняем в нем порядок следования байтов на обратный и переписываем буфер в только что созданный файл. Повторяем эти операции, пока не дойдем до начала исходного файла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Конечно, если длина файла не будет кратна 8 Кб, операции придется немного усложнить, но это не страшно. Закончив обработку, закрываем оба файла и удаляем исходный файл</a:t>
            </a:r>
          </a:p>
        </p:txBody>
      </p:sp>
    </p:spTree>
    <p:extLst>
      <p:ext uri="{BB962C8B-B14F-4D97-AF65-F5344CB8AC3E}">
        <p14:creationId xmlns:p14="http://schemas.microsoft.com/office/powerpoint/2010/main" val="1204429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9369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Два файла, один буфер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Этот метод посложнее первого, зато позволяет гораздо эффективнее использовать память, так как требует выделения лишь 8 Кб. Но и здесь не без проблем, и вот две главных: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Во-первых, обработка идет медленнее, чем при первом методе: на каждой итерации перед считыванием приходится находить нужный фрагмент исходного файла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Во-вторых, может понадобиться огромное пространство на жестком диске. Если длина исходного файла 400 Мб, новый файл постепенно вырастет до этой величины, и перед самым удалением исходного файла будет занято 800 Мб, т. е. на 400 Мб больше, чем следовало бы. Так что все пути ведут… к третьему методу</a:t>
            </a:r>
          </a:p>
        </p:txBody>
      </p:sp>
    </p:spTree>
    <p:extLst>
      <p:ext uri="{BB962C8B-B14F-4D97-AF65-F5344CB8AC3E}">
        <p14:creationId xmlns:p14="http://schemas.microsoft.com/office/powerpoint/2010/main" val="1936876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93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Один файл, два буфера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Программа инициализирует два раздельных буфера, допустим, по 8 Кб и считывает первые 8 Кб файла в один буфер, а последние 8 Кб – в другой. Далее содержимое обоих буферов обменивается в обратном порядке и первый буфер записывается в конец, а второй – в начало того же файла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 каждой итерации программа перемещает восьмикилобайтовые блоки из одной половины файла в другую. Разумеется, нужно предусмотреть какую-то обработку на случай, если длина файла не кратна 16 Кб, и эта обработка будет куда сложнее, чем в предыдущем методе</a:t>
            </a:r>
          </a:p>
        </p:txBody>
      </p:sp>
    </p:spTree>
    <p:extLst>
      <p:ext uri="{BB962C8B-B14F-4D97-AF65-F5344CB8AC3E}">
        <p14:creationId xmlns:p14="http://schemas.microsoft.com/office/powerpoint/2010/main" val="400879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691"/>
            <a:ext cx="10515600" cy="49981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Что такое отображение файлов в память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Устройство таких файлов в 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Windows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Функции для отображения файлов в память в 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Windows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Устройство таких файлов в 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Linux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Функции для отображения файлов в память в 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Linux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altLang="ru-RU" sz="28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180719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alt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План лекции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100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93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Один файл, два буфера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 сравнению с первыми двумя этот метод позволяет экономить пространство на жестком диске, так как все операции чтения и записи протекают в рамках одного файла. Что же касается памяти, то и здесь данный метод довольно эффективен, используя всего 16 Кб. Однако он, по-видимому, самый сложный в реализации. И, кроме того, как и первый метод, он может испортить файл данных, если процесс вдруг прервется</a:t>
            </a:r>
          </a:p>
        </p:txBody>
      </p:sp>
    </p:spTree>
    <p:extLst>
      <p:ext uri="{BB962C8B-B14F-4D97-AF65-F5344CB8AC3E}">
        <p14:creationId xmlns:p14="http://schemas.microsoft.com/office/powerpoint/2010/main" val="3579028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93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Один файл и никаких буферов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Вы открываете файл, указывая системе зарезервировать регион виртуального адресного пространства. Затем сообщаете, что первый байт файла следует спроецировать на первый байт этого региона, и обращаетесь к региону так, будто он на самом деле содержит файл. Если в конце файла есть отдельный нулевой байт, можно вызвать библиотечную функцию _strrev и поменять порядок следования байтов на обратный</a:t>
            </a:r>
          </a:p>
        </p:txBody>
      </p:sp>
    </p:spTree>
    <p:extLst>
      <p:ext uri="{BB962C8B-B14F-4D97-AF65-F5344CB8AC3E}">
        <p14:creationId xmlns:p14="http://schemas.microsoft.com/office/powerpoint/2010/main" val="1477679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93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Один файл и никаких буферов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Огромный плюс этого метода в том, что всю работу по кэшированию файла выполняет сама система: не надо выделять память, загружать данные из файла в память, переписывать их обратно в файл и т. д. и т. п. 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Но, увы, вероятность прерывания процесса, например из-за сбоя в электросети, по-прежнему сохраняется, и от порчи данных Вы не застрахованы</a:t>
            </a:r>
          </a:p>
        </p:txBody>
      </p:sp>
    </p:spTree>
    <p:extLst>
      <p:ext uri="{BB962C8B-B14F-4D97-AF65-F5344CB8AC3E}">
        <p14:creationId xmlns:p14="http://schemas.microsoft.com/office/powerpoint/2010/main" val="295361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9369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Как же использовать проецируемые в память файлы?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этого нужно выполнить три операции: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Создать или открыть объект ядра «файл», идентифицирующий дисковый файл, который Вы хотите использовать как проецируемый в память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Создать объект ядра «проекция файла», чтобы сообщить системе размер файла и способ доступа к нему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Указать системе, как отобразить в адресное пространство Вашего процесса объект «проекция файла» – целиком или частично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!!! </a:t>
            </a:r>
            <a:r>
              <a:rPr lang="ru-RU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Стоит отметить что для использования секций на базе страничных файлов первый пункт опускается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38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93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Как же использовать проецируемые в память файлы?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Закончив работу с файлом отображенным в память, следует выполнить тоже три операции: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Сообщить системе об отмене отображения на адресное пространство процесса объекта ядра «проекция файла»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Закрыть этот объект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Закрыть объект ядра «файл»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!!! </a:t>
            </a:r>
            <a:r>
              <a:rPr lang="ru-RU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Стоит отметить что для использования секций на базе страничных файлов третий пункт опускается</a:t>
            </a:r>
          </a:p>
          <a:p>
            <a:pPr marL="514350" indent="-514350">
              <a:buFont typeface="+mj-lt"/>
              <a:buAutoNum type="arabicParenR"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327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93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Как же использовать проецируемые в память файлы?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Рассмотрим функции необходимые для каждого из упомянутых действий: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Этап 1: создание или открытие объекта ядра «файл»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этого Вы должны применять только функцию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CreateFile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Так как вы уже знакомы с этой функцией из курса ОС, уточним только самое важное, а именно первые три параметра: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pszFileName</a:t>
            </a:r>
            <a:endParaRPr lang="ru-RU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dwDesiredAccess</a:t>
            </a:r>
            <a:endParaRPr lang="ru-RU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dwShareMode</a:t>
            </a:r>
            <a:endParaRPr lang="ru-RU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607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93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Как Вы, наверное, знаете, первый параметр,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pszFileName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идентифицирует имя создаваемого или открываемого файла (при необходимости вместе с путем)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Второй параметр,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dwDesiredAccess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указывает способ доступа к содержимому файла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Создавая или открывая файл данных с намерением использовать его в качестве проецируемого в память, можно установить либо флаг </a:t>
            </a:r>
            <a:r>
              <a:rPr lang="ru-RU" i="1" dirty="0">
                <a:latin typeface="Cambria" panose="02040503050406030204" pitchFamily="18" charset="0"/>
                <a:ea typeface="Cambria" panose="02040503050406030204" pitchFamily="18" charset="0"/>
              </a:rPr>
              <a:t>GENERIC_READ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(только для чтения), либо комбинированный флаг </a:t>
            </a:r>
            <a:r>
              <a:rPr lang="ru-RU" i="1" dirty="0">
                <a:latin typeface="Cambria" panose="02040503050406030204" pitchFamily="18" charset="0"/>
                <a:ea typeface="Cambria" panose="02040503050406030204" pitchFamily="18" charset="0"/>
              </a:rPr>
              <a:t>GENERIC_READ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| </a:t>
            </a:r>
            <a:r>
              <a:rPr lang="ru-RU" i="1" dirty="0">
                <a:latin typeface="Cambria" panose="02040503050406030204" pitchFamily="18" charset="0"/>
                <a:ea typeface="Cambria" panose="02040503050406030204" pitchFamily="18" charset="0"/>
              </a:rPr>
              <a:t>GENERIC_WRITE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(чтение/запись)</a:t>
            </a:r>
          </a:p>
        </p:txBody>
      </p:sp>
    </p:spTree>
    <p:extLst>
      <p:ext uri="{BB962C8B-B14F-4D97-AF65-F5344CB8AC3E}">
        <p14:creationId xmlns:p14="http://schemas.microsoft.com/office/powerpoint/2010/main" val="78474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93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Третий параметр,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dwShareMode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указывает тип совместного доступа к данному файлу: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C43D8-352F-AAE8-EBF1-90C0C1239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88" y="2946460"/>
            <a:ext cx="11649075" cy="2914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6301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9369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Этап 2: создание объекта ядра «проекция файла»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Вызвав CreateFile, Вы указали операционной системе, где находится физическая память для проекции файла: на жестком диске, в сети, на CD-ROM или в другом месте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Теперь сообщите системе, какой объем физической памяти нужен проекции файла. Для этого вызовите функцию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CreateFileMapping</a:t>
            </a:r>
            <a:endParaRPr lang="ru-RU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24A7F-F74C-275D-4B12-5E114561A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279" y="4306199"/>
            <a:ext cx="3829050" cy="2314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1914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93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Первый параметр,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hFile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идентифицирует описатель файла, проецируемого на адресное пространство процесса. Этот описатель Вы получили после вызова CreateFile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использовании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секций на базе страничных файлов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первый параметр должен быть установлен в 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INVALID_HANDLE_VALUE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Параметр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psa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указатель на структуру SECURITY_ATTRIBUTES, которая относится к объекту ядра «проекция файла»; для установки защиты по умолчанию ему присваивается NULL</a:t>
            </a:r>
          </a:p>
        </p:txBody>
      </p:sp>
    </p:spTree>
    <p:extLst>
      <p:ext uri="{BB962C8B-B14F-4D97-AF65-F5344CB8AC3E}">
        <p14:creationId xmlns:p14="http://schemas.microsoft.com/office/powerpoint/2010/main" val="250031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741120"/>
              </p:ext>
            </p:extLst>
          </p:nvPr>
        </p:nvGraphicFramePr>
        <p:xfrm>
          <a:off x="923026" y="365126"/>
          <a:ext cx="10430774" cy="1018309"/>
        </p:xfrm>
        <a:graphic>
          <a:graphicData uri="http://schemas.openxmlformats.org/drawingml/2006/table">
            <a:tbl>
              <a:tblPr/>
              <a:tblGrid>
                <a:gridCol w="1043077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Операции с файлами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–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это то, что рано или поздно приходится делать практически во всех программах, и всегда это вызывает массу проблем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Должно ли приложение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просто открыть файл, считать и закрыть его, или открыть, считать фрагмент в буфер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перезаписать его в другую часть файла?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современных ОС многие из этих проблем решаются очень изящно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–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с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помощью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проецируемых (отображаемых) в память файлов (memory-mapped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files)</a:t>
            </a:r>
          </a:p>
        </p:txBody>
      </p:sp>
    </p:spTree>
    <p:extLst>
      <p:ext uri="{BB962C8B-B14F-4D97-AF65-F5344CB8AC3E}">
        <p14:creationId xmlns:p14="http://schemas.microsoft.com/office/powerpoint/2010/main" val="369840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9369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создании объекта «проекция файла» система не резервирует регион адресного пространства и не увязывает его с физической памятью из файла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Но, как только дело дойдет до отображения физической памяти на адресное пространство процесса, системе понадобится точно знать атрибут защиты, присваиваемый страницам физической памяти. Поэтому в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fdwProtect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надо указать желательные атрибуты защиты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Самое главное правило в данном случае, что режимы доступа к объекту «проекция файла» должны соответствовать режимам доступа к файлу, для которого создается этот объект отображения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2754111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63D449-68A0-652F-BC47-87D0E0E6C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76597"/>
            <a:ext cx="10515600" cy="3896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Объект 6">
            <a:extLst>
              <a:ext uri="{FF2B5EF4-FFF2-40B4-BE49-F238E27FC236}">
                <a16:creationId xmlns:a16="http://schemas.microsoft.com/office/drawing/2014/main" id="{CC95D209-2C77-A0B8-76C7-ED3B8F88CE91}"/>
              </a:ext>
            </a:extLst>
          </p:cNvPr>
          <p:cNvSpPr txBox="1">
            <a:spLocks/>
          </p:cNvSpPr>
          <p:nvPr/>
        </p:nvSpPr>
        <p:spPr>
          <a:xfrm>
            <a:off x="838200" y="5693434"/>
            <a:ext cx="10515600" cy="8313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Также существуют аналогичные три флага формата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PAGE_EXECUTE_*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для работы с памятью с атрибутом на исполнение кода</a:t>
            </a:r>
          </a:p>
        </p:txBody>
      </p:sp>
    </p:spTree>
    <p:extLst>
      <p:ext uri="{BB962C8B-B14F-4D97-AF65-F5344CB8AC3E}">
        <p14:creationId xmlns:p14="http://schemas.microsoft.com/office/powerpoint/2010/main" val="3985374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93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Кроме того, в параметре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fdwProtect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может быть установлена любая комбинация флагов, которые определяют атрибуты секций исполняемых файлов, заданных в переносимом формате (portable executable files). Эти флаги рассматриваться не будут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Следующие два параметра этой функции (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dwMaximumSizeHigh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dwMaximumSizeLow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 самые важные. Основное назначение CreateFileMapping – гарантировать, что объекту «проекция файла» доступен нужный объем физической памяти. Через эти параметры мы сообщаем системе максимальный размер файла в байтах</a:t>
            </a:r>
          </a:p>
        </p:txBody>
      </p:sp>
    </p:spTree>
    <p:extLst>
      <p:ext uri="{BB962C8B-B14F-4D97-AF65-F5344CB8AC3E}">
        <p14:creationId xmlns:p14="http://schemas.microsoft.com/office/powerpoint/2010/main" val="1003278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9369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создания объекта «проекция файла» таким, чтобы он отражал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текущий размер файла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передайте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в обоих параметрах нули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Так же следует поступить, если Вы собираетесь ограничиться считыванием или как-то обработать файл, не меняя его размер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дозаписи данных в файл выбирайте его размер максимальным, чтобы оставить пространство «для маневра»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Вызов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CreateFileMapping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с флагом PAGE_READWRITE заставляет систему проверять, чтобы размер соответствующего файла данных на диске был не меньше, чем указано в параметрах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dwMaximumSizeHigh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dwMaximumSizeLow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Если файл окажется меньше заданного,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CreateFileMapping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увеличит его размер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до указанной величины</a:t>
            </a:r>
          </a:p>
        </p:txBody>
      </p:sp>
    </p:spTree>
    <p:extLst>
      <p:ext uri="{BB962C8B-B14F-4D97-AF65-F5344CB8AC3E}">
        <p14:creationId xmlns:p14="http://schemas.microsoft.com/office/powerpoint/2010/main" val="527941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9369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Совет: Поскольку создание объекта «проекции файла» большего размера не требует затрат системных ресурсов, создайте объект размером с файл, даже если вы не планируете просматривать файл целиком. Затраты системных ресурсов связаны с созданием представлений и доступом к ним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Последний параметр функции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CreateFileMapping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pszName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строка с нулевым байтом в конце; в ней указывается имя объекта «проекция файла», которое используется для доступа к данному объекту из другого процесса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Но обычно совместное использование проецируемого в память файла не требуется, и поэтому в данном параметре передают NULL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2968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9369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Этап 3: проецирование файловых данных на адресное пространство процесса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объект «проекция файла» создан, нужно, чтобы система, зарезервировав регион адресного пространства под данные файла, передала их как физическую память, отображенную на регион. Это делает функция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MapViewOfFile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1410C4-17BB-3E15-EB95-63F26020A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780" y="4217623"/>
            <a:ext cx="4429125" cy="2105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9501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93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Параметр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hFileMappingObject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идентифицирует описатель объекта «проекция файла», возвращаемый предшествующим вызовом либо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CreateFileMapping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либо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OpenFileMapping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(ее мы рассмотрим чуть позже)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Параметр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dwDesiredAccess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идентифицирует вид доступа к данным. Все правильно: придется опять указывать, как именно мы хотим обращаться к файловым данным. Можно задать одно из четырех значений, описанных в следующей таблице</a:t>
            </a:r>
          </a:p>
        </p:txBody>
      </p:sp>
    </p:spTree>
    <p:extLst>
      <p:ext uri="{BB962C8B-B14F-4D97-AF65-F5344CB8AC3E}">
        <p14:creationId xmlns:p14="http://schemas.microsoft.com/office/powerpoint/2010/main" val="38491051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5D112-DCDA-0895-F1DD-952AF067E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158608-9E21-AAF0-242B-F9D84B976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51" y="1691481"/>
            <a:ext cx="11487150" cy="4619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92162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9369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Остальные три параметра относятся к резервированию региона адресного пространства и к отображению на него физической памяти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Проецируя на адресное пространство процесса представление файла, нужно сделать две вещи. Во-первых, сообщить системе, какой байт файла данных считать в представлении первым. Для этого предназначены параметры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dwFileOffsetHigh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dwFileOffsetLow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Во-вторых, от Вас потребуется указать размер представления, т. е. сколько байтов файла данных должно быть спроецировано на адресное пространство в параметре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dwNumberOfBytesToMap</a:t>
            </a:r>
            <a:endParaRPr lang="ru-RU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Заметьте, что смещение в файле должно быть кратно </a:t>
            </a:r>
            <a:r>
              <a:rPr lang="ru-RU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гранулярности</a:t>
            </a:r>
            <a:r>
              <a:rPr lang="ru-RU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выделения памяти в данной системе (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64 </a:t>
            </a:r>
            <a:r>
              <a:rPr lang="ru-RU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КБ)</a:t>
            </a:r>
          </a:p>
        </p:txBody>
      </p:sp>
    </p:spTree>
    <p:extLst>
      <p:ext uri="{BB962C8B-B14F-4D97-AF65-F5344CB8AC3E}">
        <p14:creationId xmlns:p14="http://schemas.microsoft.com/office/powerpoint/2010/main" val="1679827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527013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Этап 4: отключение файла данных от адресного пространства процесса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необходимость в данных файла (спроецированного на регион адресного пространства процесса) отпадет, освободите регион вызовом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UnmapViewOfFile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Ее единственный параметр,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pvBaseAddress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указывает базовый адрес возвращаемого системе региона. Он должен совпадать со значением, полученным после вызова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MapViewOfFile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Вы обязаны вызывать функцию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UnmapViewOfFile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Если Вы не сделаете этого, регион не освободится до завершения Вашего процесса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еще: повторный вызов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MapViewOfFile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приводит к резервированию нового региона в пределах адресного пространства процесса,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но ранее выделенные регионы не освобождаются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EE9CC-74D1-3199-9E8F-D44DB9313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775" y="3224212"/>
            <a:ext cx="5886450" cy="409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37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183286"/>
              </p:ext>
            </p:extLst>
          </p:nvPr>
        </p:nvGraphicFramePr>
        <p:xfrm>
          <a:off x="923026" y="365126"/>
          <a:ext cx="10430774" cy="1018309"/>
        </p:xfrm>
        <a:graphic>
          <a:graphicData uri="http://schemas.openxmlformats.org/drawingml/2006/table">
            <a:tbl>
              <a:tblPr/>
              <a:tblGrid>
                <a:gridCol w="10430774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Как и виртуальная память, проецируемые файлы позволяют резервировать регион адресного пространства и передавать ему физическую память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Различие между этими механизмами состоит в том, что в последнем случае физическая память не выделяется из страничного файла, а берется из файла, уже находящегося на диске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Как только файл спроецирован в память, к нему можно обращаться так, будто он целиком в нее загружен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297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5270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повышения производительности при работе с представлением файла система буферизует страницы данных в файле и не обновляет немедленно дисковый образ файла. При необходимости можно заставить систему записать измененные данные (все или частично) в дисковый образ файла, вызвав функцию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FlushViewOfFile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B2231-7043-3672-30C0-DD955534F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050" y="4310448"/>
            <a:ext cx="4533900" cy="1028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85759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416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Ее первый параметр принимает адрес байта, который содержится в границах представления файла, проецируемого в память. Переданный адрес округляется до значения, кратного размеру страниц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Второй параметр определяет количество байтов, которые надо записать в дисковый образ файла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Но! Данные в файле так или иначе будут обновлены и без вызова данной функции. Это происходит во время свопинга страниц между памятью и файлом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293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416121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Этапы 5 и 6: закрытие объектов «проекция файла» и «файл»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Закончив работу с любым открытым Вами объектом ядра, Вы должны его закрыть, иначе в процессе начнется утечка ресурсов. Конечно, по завершении процесса система автоматически закроет объекты, оставленные открытыми. Но, если процесс поработает еще какое-то время, может накопиться слишком много незакрытых описателей.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Поэтому старайтесь придерживаться правил хорошего тона и пишите код так, чтобы открытые объекты всегда закрывались, как только они станут не нужны. Для закрытия объектов «проекция файла» и «файл» дважды вызовите функцию CloseHandle</a:t>
            </a:r>
          </a:p>
        </p:txBody>
      </p:sp>
    </p:spTree>
    <p:extLst>
      <p:ext uri="{BB962C8B-B14F-4D97-AF65-F5344CB8AC3E}">
        <p14:creationId xmlns:p14="http://schemas.microsoft.com/office/powerpoint/2010/main" val="28700682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451AB-6186-A31B-5D4F-E7D0C07E5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02" y="1616015"/>
            <a:ext cx="6915150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66DBCC-09E2-BF74-F910-5316141B8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787" y="3619681"/>
            <a:ext cx="6728611" cy="2590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97086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416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Первый фрагмент иллюстрирует стандартный метод управления проецируемыми файлами. Но он не отражает того факта, что при вызове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MapViewOfFile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система увеличивает счетчики числа пользователей объектов «файл» и «проекция файла»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Этот побочный эффект весьма важен, так как позволяет переписать первый фрагмент кода к виду показанному на втором фрагменте кода</a:t>
            </a:r>
          </a:p>
        </p:txBody>
      </p:sp>
    </p:spTree>
    <p:extLst>
      <p:ext uri="{BB962C8B-B14F-4D97-AF65-F5344CB8AC3E}">
        <p14:creationId xmlns:p14="http://schemas.microsoft.com/office/powerpoint/2010/main" val="9815459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4161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операциях с проецируемыми файлами обычно открывают файл, создают объект «проекция файла» и с его помощью проецируют представление файловых данных на адресное пространство процесса. Поскольку система увеличивает внутренние счетчики объектов «файл» и «проекция файла», их можно закрыть в начале кода, тем самым исключив возможную утечку ресурсов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Если Вы будете создавать из одного файла несколько объектов «проекция файла» или проецировать несколько представлений этого объекта, применить функцию CloseHandle в начале кода не удастся – описатели еще понадобятся Вам для дополнительных вызовов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CreateFileMapping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MapViewOfFile</a:t>
            </a:r>
          </a:p>
        </p:txBody>
      </p:sp>
    </p:spTree>
    <p:extLst>
      <p:ext uri="{BB962C8B-B14F-4D97-AF65-F5344CB8AC3E}">
        <p14:creationId xmlns:p14="http://schemas.microsoft.com/office/powerpoint/2010/main" val="3628612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9768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выполнении лабораторных работ вам понадобится просмотреть информацию о файлах отображенных в память с помощью утилиты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Process Explorer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этого сначала настроим программу: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откройте меню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View -&gt;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нажмите «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Columns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»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-&gt;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во вкладке «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DLL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»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выберите пункты «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Mapped Size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»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«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Mapping Type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»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нажмите «ОК»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Также ещё: откройте меню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View -&gt;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нажмите «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Show Unnamed Handles and Mappings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»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После этого выберите в основном списке нужный вам процесс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нажмите «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Ctrl+H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»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После этого в нижней части программы во вкладках «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Handles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» и «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DLL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» можно будет увидеть нечто подобное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3900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08BAC6-4BC3-004D-5850-90FFBB7E43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2881"/>
          <a:stretch/>
        </p:blipFill>
        <p:spPr>
          <a:xfrm>
            <a:off x="1764985" y="1748560"/>
            <a:ext cx="8129370" cy="24737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D82723-5E1B-1BB0-FA8A-198C64F658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764"/>
          <a:stretch/>
        </p:blipFill>
        <p:spPr>
          <a:xfrm>
            <a:off x="539084" y="4746122"/>
            <a:ext cx="11207284" cy="108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394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416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Теперь поговорим о том, как данный механизм устроен 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POSIX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 точнее о некоторых его особенностях, ведь основная концепция остаётся неизменной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Речь будет о концепциях именно с точки зрения стандартов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POSIX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 ядра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поэтому некоторые моменты могут отличаться в рамках отдельных дистрибутивов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Первое что хотелось бы заметить, что для ОС семейства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не присуща дополнительная сложность в виде объектов секций и прочего, объект с диска отображается в память ядром напрямую</a:t>
            </a:r>
          </a:p>
        </p:txBody>
      </p:sp>
    </p:spTree>
    <p:extLst>
      <p:ext uri="{BB962C8B-B14F-4D97-AF65-F5344CB8AC3E}">
        <p14:creationId xmlns:p14="http://schemas.microsoft.com/office/powerpoint/2010/main" val="29804139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3"/>
            <a:ext cx="10515600" cy="50285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Следующий момент (схожий с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заключается в том, что отображения могут производиться для двух типов объектов: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Обычный файл в файловой системе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Linux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Секция файла разделена на фрагменты размером со страницу, каждый из которых содержит исходное содержимое виртуальной страницы. Из-за подкачки по требованию ни одна из этих виртуальных страниц фактически не загружается в физическую память до тех пор, пока центральный процессор сначала не затронет страницу (т.е. не обратиться по виртуальному адресу, который попадает в область адресного пространства этой страницы)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Если область памяти больше, чем секция файла, то часть которая выходит за рамки размеров файла заполняется нулями (файл при этом системой не расширяется)</a:t>
            </a:r>
            <a:endParaRPr lang="en-US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88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475994"/>
              </p:ext>
            </p:extLst>
          </p:nvPr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6608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Проецируемые файлы применяются для: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загрузки и выполнения исполняемых файлов и библиотек. Это позволяет существенно экономить как на размере страничного файла, так и на времени, необходимом для подготовки приложения к выполнению (про библиотеки подробнее в следующей лекции)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доступа к файлу данных, размещенному на диске. Это позволяет обойтись без операций файлового ввода-вывода и буферизации его содержимого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разделения данных между несколькими процессами, выполняемыми на одной машине. (Например, в Windows есть и другие методы для совместного доступа разных процессов к одним данным – но все они так или иначе реализованы на основе проецируемых в память файлов.)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1838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4161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Следующий момент (схожий с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заключается в том, что отображения могут производиться для двух типов объектов: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Анонимный файл</a:t>
            </a:r>
          </a:p>
          <a:p>
            <a:pPr marL="0" indent="0">
              <a:buNone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Область памяти также может быть сопоставлена с анонимным файлом, созданным ядром, который заполнен нулями (файл бинарный). Когда процессор впервые обращается к виртуальной странице в такой области, ядро находит соответствующую страницу-жертву в физической памяти, выгружает страницу-жертву, если она помечена как </a:t>
            </a:r>
            <a:r>
              <a:rPr lang="en-US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dirty</a:t>
            </a: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перезаписывает страницу-жертву нулями и обновляет таблицу страниц, чтобы пометить страницу как </a:t>
            </a:r>
            <a:r>
              <a:rPr lang="ru-RU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резидентную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Обратите внимание, что на самом деле данные не передаются между диском и памятью (такие страницы памяти принято называть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demand-zero pages</a:t>
            </a:r>
            <a:r>
              <a:rPr lang="ru-RU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7597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41612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Участок памяти в отображении одного процесса можно разделять с отображением другого процесса (то есть записи таблицы со страницами каждого из процессов будут указывать на одни и те же страницы физической памяти). 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этого можно достичь двумя способами: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два процесса отображают один и тот же участок файла, страницы памяти, к которым они получают доступ, становятся для них общими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Дочерний процесс, созданный с помощью вызова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fork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наследует копии родительских отображений, указывающих на те же страницы физической памяти, что и отображения родителя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8547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416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два или более процесса разделяют одни и те же страницы, каждый из них может видеть изменения, вносимые в эти страницы другими процессами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Однако данное положение зависит от того, является отображение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приватным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или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разделяемым</a:t>
            </a:r>
          </a:p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Приватное отображение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(MAP_PRIVATE). Изменения, вносимые в содержимое отображения, остаются невидимыми для других процессов; в случае с файловым отображением они не передаются в исходный файл</a:t>
            </a:r>
          </a:p>
        </p:txBody>
      </p:sp>
    </p:spTree>
    <p:extLst>
      <p:ext uri="{BB962C8B-B14F-4D97-AF65-F5344CB8AC3E}">
        <p14:creationId xmlns:p14="http://schemas.microsoft.com/office/powerpoint/2010/main" val="14835618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416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ранее описанной ситуации (с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fork)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страницы приватного отображения изначально являются разделяемыми, однако изменения каждого отображения распространяются только на процесс, которому они принадлежат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Чтобы достичь этого, ядро использует методику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копирования при записи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То есть когда процесс пытается изменить содержимое страницы, ядро создает для него ее копию (и корректирует таблицу страниц процесса)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связи с этим отображение MAP_PRIVATE иногда называют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приватным, копируемым при записи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6107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83B56F-24D4-05BF-6032-B3FC864594FF}"/>
              </a:ext>
            </a:extLst>
          </p:cNvPr>
          <p:cNvGrpSpPr/>
          <p:nvPr/>
        </p:nvGrpSpPr>
        <p:grpSpPr>
          <a:xfrm>
            <a:off x="305602" y="1615393"/>
            <a:ext cx="11446173" cy="4877481"/>
            <a:chOff x="305602" y="1615393"/>
            <a:chExt cx="11446173" cy="487748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0F1457A-B4BB-CD15-42F8-449AC2D34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602" y="1615393"/>
              <a:ext cx="5249008" cy="487748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E3268CE-8036-35A4-B1BE-778FFD487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6292" y="1844025"/>
              <a:ext cx="6325483" cy="46488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2506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416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Разделяемое отображение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(MAP_SHARED). Изменения, вносимые в содержимое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отображения, доступны другим процессам, которые разделяют то же отображение;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случае с файловым отображением изменения передаются в исходный файл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Два атрибута отображений, описанных выше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(файловые/анонимные, приватные/разделяемые), можно комбинировать четырьмя разными способами, как показано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следующей таблице</a:t>
            </a:r>
          </a:p>
        </p:txBody>
      </p:sp>
    </p:spTree>
    <p:extLst>
      <p:ext uri="{BB962C8B-B14F-4D97-AF65-F5344CB8AC3E}">
        <p14:creationId xmlns:p14="http://schemas.microsoft.com/office/powerpoint/2010/main" val="13091149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841C2C-62FA-47B5-A4A8-28B555E05E97}"/>
              </a:ext>
            </a:extLst>
          </p:cNvPr>
          <p:cNvSpPr txBox="1"/>
          <p:nvPr/>
        </p:nvSpPr>
        <p:spPr>
          <a:xfrm>
            <a:off x="3250299" y="1858841"/>
            <a:ext cx="5784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Назначение разных видов отображений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6FC336-BB16-426D-A9D7-E5EDCC088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94" y="2594843"/>
            <a:ext cx="10666261" cy="2831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28759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4161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Приватное файловое отображение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Содержимое отображения инициализируется с помощью участка файла. Несколько процессов, отображающих один файл, изначально разделяют одни и те же страницы памяти; но, поскольку задействовано копирование при записи, изменения, вносимые процессом в отображение, не видны остальным процессам. 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Основное применение этого вида отображения заключается в инициализации участка памяти, используя содержимое файла. Например, можно инициализировать сегменты процесса, хранящие его код и данные, заполнив их соответствующими участками двоичного исполняемого файла или разделяемой библиотеки</a:t>
            </a:r>
          </a:p>
        </p:txBody>
      </p:sp>
    </p:spTree>
    <p:extLst>
      <p:ext uri="{BB962C8B-B14F-4D97-AF65-F5344CB8AC3E}">
        <p14:creationId xmlns:p14="http://schemas.microsoft.com/office/powerpoint/2010/main" val="39797829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C38C2-A062-DD60-1CA3-8B50642A5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A22A43B-A91B-ED9D-7A30-A1E10EAC4D78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C96B7176-F61F-EA37-C20E-2A79B84B2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4E8B55-A4B4-E19F-10FA-2A07D6ED3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278" y="1748560"/>
            <a:ext cx="8181444" cy="4788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7284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4161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Приватное анонимное отображение.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Каждое такое отображение, создаваемое с помощью вызова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mmap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(подробнее чуть дальше), отличается от других отображений данного вида, созданных тем же (или другим) процессом (это значит, что они не применяют одни и те же страницы физической памяти). И хотя дочерний процесс наследует отображения родителя, процедура копирования при записи гарантирует, что после вызова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fork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родитель и потомок не будут видеть изменения друг друга, вносимые в это отображение 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Основное применение приватного анонимного отображения заключается в выделении (и заполнении нулями) памяти для процесса (например, при выделении больших блоков памяти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malloc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использует вызов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mmap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8631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Как устроен данный механизм?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Примитивы, на основе которых диспетчер памяти реализует общую память, называются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объектами секций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; в Windows API они представлены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объектами отображенных файлов (объект «проекция файла»)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Этот важнейший примитив диспетчера памяти используется для отображения виртуальных адресов в основную память, в страничный файл или в любой другой файл, к содержимому которого приложение захочет обращаться так, как если бы оно находилось в памяти</a:t>
            </a:r>
          </a:p>
        </p:txBody>
      </p:sp>
    </p:spTree>
    <p:extLst>
      <p:ext uri="{BB962C8B-B14F-4D97-AF65-F5344CB8AC3E}">
        <p14:creationId xmlns:p14="http://schemas.microsoft.com/office/powerpoint/2010/main" val="38668420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9768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Разделяемое файловое отображение.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Все процессы, отображающие один участок того же файла, разделяют одни и те же страницы физической памяти, которые изначально инициализированы с помощью этого участка. Изменения, вносимые в отображение, передаются обратно в файл. Отображение данного типа служит двум целям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Во-первых, оно позволяет отобразить в память ввод/вывод. Это значит, что файл загружается на какой-то участок виртуальной памяти процесса и все изменения, вносимые в данную память, автоматически записываются в сам файл. Таким образом, ввод/вывод, отображенный в память, является альтернативой вызовам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read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write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которые используются для чтения и записи файла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Во-вторых, этот вид отображения позволяет неродственным процессам разделять один и тот же участок памяти для обеспечения (быстрого) межпроцессного взаимодействия</a:t>
            </a:r>
          </a:p>
        </p:txBody>
      </p:sp>
    </p:spTree>
    <p:extLst>
      <p:ext uri="{BB962C8B-B14F-4D97-AF65-F5344CB8AC3E}">
        <p14:creationId xmlns:p14="http://schemas.microsoft.com/office/powerpoint/2010/main" val="19080981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C38C2-A062-DD60-1CA3-8B50642A5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A22A43B-A91B-ED9D-7A30-A1E10EAC4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320440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C96B7176-F61F-EA37-C20E-2A79B84B2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542BD4-0417-4038-762E-8C964633C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708" y="1553033"/>
            <a:ext cx="6436583" cy="49398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554200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6145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Разделяемое анонимное отображение.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Как и в случае с приватным анонимным отображением, каждый вызов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mmap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создает новое отображение со своими отдельными страницами памяти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Разница такова: к страницам отображения не применяется процедура копирования при записи. Это значит, что, когда потомок после вызова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fork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наследует отображение родителя, родительский и дочерний процессы разделяют одни и те же страницы физической памяти, и изменения, вносимые одним процессом, видны другому. 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Разделяемые анонимные отображения позволяют организовать межпроцессное взаимодействие по тому же принципу, что и в случае с сегментами разделяемой памяти,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но только между родственными процессами</a:t>
            </a:r>
          </a:p>
        </p:txBody>
      </p:sp>
    </p:spTree>
    <p:extLst>
      <p:ext uri="{BB962C8B-B14F-4D97-AF65-F5344CB8AC3E}">
        <p14:creationId xmlns:p14="http://schemas.microsoft.com/office/powerpoint/2010/main" val="9158585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93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Как же использовать проецируемые в память файлы?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этого нужно выполнить две операции: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Получить дескриптор файла (обычно с помощью вызова open)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Передать этот файловый дескриптор вызову mmap в виде аргумента fd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Закончив работу с файлом отображенным в память, следует выполнить тоже две операции: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Отменить отображение файла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Закрыть объект ядра «файл»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537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93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Как же использовать проецируемые в память файлы?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Рассмотрим функции необходимые для каждого из упомянутых действий: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Этап 1: создание или открытие объекта ядра «файл»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этого Вы должны применять только функцию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open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Так как вы уже знакомы с этой функцией из курса ОС, уточним только самое важное, а именно два параметра: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pathname</a:t>
            </a:r>
            <a:endParaRPr lang="ru-RU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flags</a:t>
            </a:r>
            <a:endParaRPr lang="ru-RU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6699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93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Чтобы файл открылся, он должен пройти идентификацию по аргументу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pathname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Если в этом аргументе находится символьная ссылка, она разыменовывается. В случае успеха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open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возвращает дескриптор файла, который используется для ссылки на файл в последующих системных вызовах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Аргумент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flags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является битовой маской, указывающей режим доступа к файлу с использованием одной из констант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85087F-182F-BC47-7349-9C6E8CD4F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508" y="4701924"/>
            <a:ext cx="10288436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1678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9369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Этап 2: создание отображения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Системный вызов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mmap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создает новое отображение в виртуальном адресном пространстве вызывающего процесса: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DF74C5-9DBB-C3B3-9217-BF46792095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897"/>
          <a:stretch/>
        </p:blipFill>
        <p:spPr>
          <a:xfrm>
            <a:off x="1038225" y="3640348"/>
            <a:ext cx="10115550" cy="2022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15153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93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Аргумент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addr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обозначает виртуальный адрес, по которому будет находиться отображение. Если присвоить ему значение NULL, то ядро само выберет подходящий адрес. Это предпочтительный способ создания отображения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Но также можно указать ненулевой адрес, который будет учитываться ядром при размещении отображения в памяти.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 практике данный адрес будет как минимум округлен, чтобы совпасть с началом ближайшей страницы. В любом случае ядро выберет адрес, не конфликтующий ни с одним другим отображением</a:t>
            </a:r>
          </a:p>
        </p:txBody>
      </p:sp>
    </p:spTree>
    <p:extLst>
      <p:ext uri="{BB962C8B-B14F-4D97-AF65-F5344CB8AC3E}">
        <p14:creationId xmlns:p14="http://schemas.microsoft.com/office/powerpoint/2010/main" val="21035855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93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Аргумент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length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обозначает размер отображения в байтах. И хотя он не должен быть кратным размеру страниц памяти в системе, при создании отображения ядро использует единицы измерения, благодаря которым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length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автоматически округляется до ближайшего следующего числа, кратного размеру страницы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Аргумент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prot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представляет собой битовую маску, позволяющую задать защиту отображения. Он может быть равен либо значению PROT_NONE, либо сочетанию любых других трех флагов (к которым применяется побитовое ИЛИ)</a:t>
            </a:r>
          </a:p>
        </p:txBody>
      </p:sp>
    </p:spTree>
    <p:extLst>
      <p:ext uri="{BB962C8B-B14F-4D97-AF65-F5344CB8AC3E}">
        <p14:creationId xmlns:p14="http://schemas.microsoft.com/office/powerpoint/2010/main" val="34597367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D132C4-BB22-EC9A-324B-403F45A58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88" y="2426562"/>
            <a:ext cx="11098423" cy="238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05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7443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Соответственно 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выделяют два вида объектов секций: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Секции на базе файлов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объект секции в этом случае связан с открытым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файлом на диске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а этот файл называется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спроецированным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(отображенным)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Секции на базе страничных файлов –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объект секции в этом случае связан с подтвержденной памятью (для реализации общей памяти)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Секции, отображаемые на подтвержденную память, называются секциями на базе страничных файлов, потому что страницы записываются в страничный файл (вместо отображенного файла), если возникнет необходимость в физической памяти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Общие подтвержденные страницы всегда заполняются нулями при первом обращении; таким образом предотвращается возможная утечка конфиденциальных данных!</a:t>
            </a:r>
          </a:p>
        </p:txBody>
      </p:sp>
    </p:spTree>
    <p:extLst>
      <p:ext uri="{BB962C8B-B14F-4D97-AF65-F5344CB8AC3E}">
        <p14:creationId xmlns:p14="http://schemas.microsoft.com/office/powerpoint/2010/main" val="1184660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93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Битовая маска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flags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состоит из параметров, управляющих различными аспектами работы отображения. В их число обязательно должно входить одно из следующих значений: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MAP_PRIVATE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MAP_SHARED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Помимо MAP_PRIVATE и MAP_SHARED, аргумент flags может принимать и другие флаги,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разделенные побитовым ИЛИ.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Но для нас они пока не представляют интереса, за исключением разве что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MAP_ANONYMOUS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7395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93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Оставшиеся аргументы,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fd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offset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используются в сочетании с файловыми отображениями (и игнорируются анонимными)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Аргумент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fd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это файловый дескриптор файла, который нужно отобразить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Аргумент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offset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задает начальную позицию отображения в файле и должен быть кратным размеру страницы памяти в системе. Чтобы отобразить весь файл целиком, в качестве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offset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можно указать 0, а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length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передать размер файла</a:t>
            </a:r>
          </a:p>
        </p:txBody>
      </p:sp>
    </p:spTree>
    <p:extLst>
      <p:ext uri="{BB962C8B-B14F-4D97-AF65-F5344CB8AC3E}">
        <p14:creationId xmlns:p14="http://schemas.microsoft.com/office/powerpoint/2010/main" val="33343908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52701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Этап 3: удаление отображения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Системный вызов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munmap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выполняет действие, обратное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mmap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– удаляет отображение из виртуального адресного пространства вызывающего процесса: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86DE8-C9E8-D1D3-1736-88A2834E1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87" y="3695969"/>
            <a:ext cx="9953625" cy="138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5812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5270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Аргумент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addr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обозначает начальный адрес участка памяти, с которого нужно удалить отображение. Он должен совпадать с началом страницы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Аргумент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length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представляет собой неотрицательное целое число, обозначающее размер участка, с которого будет удаляться отображение (в байтах). Диапазон адресов будет округлен до следующего значения, кратного размеру страницы в системе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Обычно отображение удаляется целиком. Следовательно, нужно указать адрес, возвращенный предыдущим вызовом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mmap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и использовать то же значение 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length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что и при создании отображения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25976233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416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Но можно также выполнить частичное удаление. В этом случае отображение либо урезается, либо делится на две части – в зависимости от места выполнения удаления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Кроме того, существует возможность указать диапазон адресов, охватывающий несколько отображений, в результате чего все они будут удалены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8857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44161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Ядро автоматически возвращает изменения содержимого отображения типа MAP_SHARED обратно в исходный файл, но по умолчанию нет никаких гарантий относительно того, когда именно произойдет такая синхронизация (стандарт SUSv3 этого не требует)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Системный вызов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msync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предоставляет приложению возможность самостоятельно синхронизировать разделяемое отображение с отображенным файлом. Это может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пригодиться в разнообразных ситуациях. Например, чтобы гарантировать целостность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информации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Выполняя данный вызов, мы делаем обновления изменяемого отображения видимыми для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других процессов, которые считывают исходный файл</a:t>
            </a:r>
          </a:p>
        </p:txBody>
      </p:sp>
    </p:spTree>
    <p:extLst>
      <p:ext uri="{BB962C8B-B14F-4D97-AF65-F5344CB8AC3E}">
        <p14:creationId xmlns:p14="http://schemas.microsoft.com/office/powerpoint/2010/main" val="20529781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E1535E-3657-1382-8B9E-C34008CB5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748560"/>
            <a:ext cx="9906000" cy="138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7B44D4-A76E-5DCF-E23D-424CDB7DE464}"/>
              </a:ext>
            </a:extLst>
          </p:cNvPr>
          <p:cNvSpPr txBox="1"/>
          <p:nvPr/>
        </p:nvSpPr>
        <p:spPr>
          <a:xfrm>
            <a:off x="798766" y="3494810"/>
            <a:ext cx="106879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Аргументы </a:t>
            </a:r>
            <a:r>
              <a:rPr lang="ru-RU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addr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и </a:t>
            </a:r>
            <a:r>
              <a:rPr lang="ru-RU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length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вызова 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msync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обозначают начальный адрес и размер участка памяти, который нужно синхронизировать. Адрес должен быть выровнен по странице,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а длина округлена до следующего кратного размеру страницы в системе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Аргумент </a:t>
            </a:r>
            <a:r>
              <a:rPr lang="ru-RU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flags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может принимать одно из следующих значений: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MS_SYNC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–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выполняет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синхронную запись в файл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MS_ASYNC — выполняет асинхронную запись в файл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1019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64"/>
            <a:ext cx="10515600" cy="527013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Этап 4: закрытие объекта «файл»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закрытия объекта «файл» вызовите функцию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close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Также в лабораторной работе будет необходимо изучить информацию об отображениях процесса, которую можно найти в специальном файле вида: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/proc/PID/maps</a:t>
            </a:r>
          </a:p>
          <a:p>
            <a:pPr marL="0" indent="0">
              <a:buNone/>
            </a:pP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Дополнительно можно убедиться, что это файл отображенный в память, в каталоге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/proc/PID/map_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files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там будут файлы с названиями промежутков адресов используемых в отображениях)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B725B-E301-3DCE-6052-105B5A8172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3255"/>
          <a:stretch/>
        </p:blipFill>
        <p:spPr>
          <a:xfrm>
            <a:off x="808007" y="3751052"/>
            <a:ext cx="10575986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477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1E26F-74D7-20FA-ACE5-695F28789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3F52895D-7EF7-BD9A-E97D-42B97AE8E776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76D06282-95E3-0894-E48B-A52D36D47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835A038-7665-2009-D2E3-2A0D0AED6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836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использовать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File Mapping: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вы работаете с большими файлами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e-BY" dirty="0">
                <a:latin typeface="Cambria" panose="02040503050406030204" pitchFamily="18" charset="0"/>
                <a:ea typeface="Cambria" panose="02040503050406030204" pitchFamily="18" charset="0"/>
              </a:rPr>
              <a:t>Когда требуется произвольный доступ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e-BY" dirty="0">
                <a:latin typeface="Cambria" panose="02040503050406030204" pitchFamily="18" charset="0"/>
                <a:ea typeface="Cambria" panose="02040503050406030204" pitchFamily="18" charset="0"/>
              </a:rPr>
              <a:t>Когда производительность критична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be-BY" dirty="0">
                <a:latin typeface="Cambria" panose="02040503050406030204" pitchFamily="18" charset="0"/>
                <a:ea typeface="Cambria" panose="02040503050406030204" pitchFamily="18" charset="0"/>
              </a:rPr>
              <a:t>Когда память ограничена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не использовать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File Mapping: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вы работаете с маленькими файлами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e-BY" dirty="0">
                <a:latin typeface="Cambria" panose="02040503050406030204" pitchFamily="18" charset="0"/>
                <a:ea typeface="Cambria" panose="02040503050406030204" pitchFamily="18" charset="0"/>
              </a:rPr>
              <a:t>Когда требуется последовательный доступ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e-BY" dirty="0">
                <a:latin typeface="Cambria" panose="02040503050406030204" pitchFamily="18" charset="0"/>
                <a:ea typeface="Cambria" panose="02040503050406030204" pitchFamily="18" charset="0"/>
              </a:rPr>
              <a:t>Частые изменения файла</a:t>
            </a:r>
          </a:p>
          <a:p>
            <a:pPr marL="0" indent="0">
              <a:buNone/>
            </a:pP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934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75775-7036-98AF-A483-822007F37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1186961"/>
            <a:ext cx="11558954" cy="960194"/>
          </a:xfr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Системное программирование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49BFEE-497D-21FD-61AE-CA3D2675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810" y="3697763"/>
            <a:ext cx="9170377" cy="461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Файлы отображенные в память</a:t>
            </a:r>
          </a:p>
          <a:p>
            <a:endParaRPr lang="ru-RU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LID4096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3AED9-28E1-DDF9-E07D-185D5DD54F4C}"/>
              </a:ext>
            </a:extLst>
          </p:cNvPr>
          <p:cNvSpPr txBox="1"/>
          <p:nvPr/>
        </p:nvSpPr>
        <p:spPr>
          <a:xfrm>
            <a:off x="3200400" y="6506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7C454-9338-E7F4-034B-E11CD51ED0FB}"/>
              </a:ext>
            </a:extLst>
          </p:cNvPr>
          <p:cNvSpPr txBox="1"/>
          <p:nvPr/>
        </p:nvSpPr>
        <p:spPr>
          <a:xfrm>
            <a:off x="5190337" y="3051019"/>
            <a:ext cx="1808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Лекция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19E2ADD-505C-77F2-DF62-A29BD8ED577A}"/>
              </a:ext>
            </a:extLst>
          </p:cNvPr>
          <p:cNvCxnSpPr/>
          <p:nvPr/>
        </p:nvCxnSpPr>
        <p:spPr>
          <a:xfrm>
            <a:off x="4339704" y="3574239"/>
            <a:ext cx="3509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2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744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Объект секции может ссылаться на файлы гораздо большего размера, чем может поместиться в адресном пространстве процесса. (Если объект секции существует на базе страничного файла, то в страничном файле и/или ОЗУ должно существовать достаточно пространства для его создания.)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Чтобы обратиться к очень большому объекту секции, процесс может отобразить только нужную часть объекта секции (называемую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представлением секции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Каждая секция памяти имеет одно или несколько соответствующих представлений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30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931653" y="365126"/>
          <a:ext cx="10422147" cy="1018309"/>
        </p:xfrm>
        <a:graphic>
          <a:graphicData uri="http://schemas.openxmlformats.org/drawingml/2006/table">
            <a:tbl>
              <a:tblPr/>
              <a:tblGrid>
                <a:gridCol w="10422147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Файлы отображенные в память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7443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Представление секции (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section view)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это часть секции, которая фактически видна процессу. Процесс создания представления для секции называется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отображением (проецированием) представления секции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Каждый процесс, который манипулирует содержимым секции, имеет свое собственное представление; процесс также может иметь несколько представлений (для одного и того же или разных разделов)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Отображение представлений позволяет процессам экономить адресное пространство, потому что в память отображаются только представления объекта секции, необходимого в данный момент</a:t>
            </a:r>
          </a:p>
        </p:txBody>
      </p:sp>
    </p:spTree>
    <p:extLst>
      <p:ext uri="{BB962C8B-B14F-4D97-AF65-F5344CB8AC3E}">
        <p14:creationId xmlns:p14="http://schemas.microsoft.com/office/powerpoint/2010/main" val="28640200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32400</TotalTime>
  <Words>5382</Words>
  <Application>Microsoft Office PowerPoint</Application>
  <PresentationFormat>Широкоэкранный</PresentationFormat>
  <Paragraphs>316</Paragraphs>
  <Slides>79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79</vt:i4>
      </vt:variant>
    </vt:vector>
  </HeadingPairs>
  <TitlesOfParts>
    <vt:vector size="86" baseType="lpstr">
      <vt:lpstr>Arial</vt:lpstr>
      <vt:lpstr>Calibri</vt:lpstr>
      <vt:lpstr>Calibri Light</vt:lpstr>
      <vt:lpstr>Cambria</vt:lpstr>
      <vt:lpstr>Verdana</vt:lpstr>
      <vt:lpstr>Wingdings</vt:lpstr>
      <vt:lpstr>Тема Office</vt:lpstr>
      <vt:lpstr>Системное программирование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Системное программирование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Pavel Bernatsky</dc:creator>
  <cp:lastModifiedBy>Анастасия Водчиц</cp:lastModifiedBy>
  <cp:revision>562</cp:revision>
  <dcterms:created xsi:type="dcterms:W3CDTF">2024-09-04T11:03:42Z</dcterms:created>
  <dcterms:modified xsi:type="dcterms:W3CDTF">2025-03-01T09:54:04Z</dcterms:modified>
</cp:coreProperties>
</file>