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535" r:id="rId3"/>
    <p:sldId id="540" r:id="rId4"/>
    <p:sldId id="539" r:id="rId5"/>
    <p:sldId id="532" r:id="rId6"/>
    <p:sldId id="537" r:id="rId7"/>
    <p:sldId id="538" r:id="rId8"/>
    <p:sldId id="541" r:id="rId9"/>
    <p:sldId id="542" r:id="rId10"/>
    <p:sldId id="543" r:id="rId11"/>
    <p:sldId id="546" r:id="rId12"/>
    <p:sldId id="545" r:id="rId13"/>
    <p:sldId id="547" r:id="rId14"/>
    <p:sldId id="548" r:id="rId15"/>
    <p:sldId id="550" r:id="rId16"/>
    <p:sldId id="549" r:id="rId17"/>
    <p:sldId id="552" r:id="rId18"/>
    <p:sldId id="554" r:id="rId19"/>
    <p:sldId id="551" r:id="rId20"/>
    <p:sldId id="555" r:id="rId21"/>
    <p:sldId id="556" r:id="rId22"/>
    <p:sldId id="557" r:id="rId23"/>
    <p:sldId id="558" r:id="rId24"/>
    <p:sldId id="559" r:id="rId25"/>
    <p:sldId id="560" r:id="rId26"/>
    <p:sldId id="561" r:id="rId27"/>
    <p:sldId id="562" r:id="rId28"/>
    <p:sldId id="563" r:id="rId29"/>
    <p:sldId id="565" r:id="rId30"/>
    <p:sldId id="566" r:id="rId31"/>
    <p:sldId id="567" r:id="rId32"/>
    <p:sldId id="568" r:id="rId33"/>
    <p:sldId id="569" r:id="rId34"/>
    <p:sldId id="570" r:id="rId35"/>
    <p:sldId id="572" r:id="rId36"/>
    <p:sldId id="571" r:id="rId37"/>
    <p:sldId id="573" r:id="rId38"/>
    <p:sldId id="575" r:id="rId39"/>
    <p:sldId id="576" r:id="rId40"/>
    <p:sldId id="577" r:id="rId41"/>
    <p:sldId id="579" r:id="rId42"/>
    <p:sldId id="580" r:id="rId43"/>
    <p:sldId id="574" r:id="rId44"/>
    <p:sldId id="581" r:id="rId45"/>
    <p:sldId id="582" r:id="rId46"/>
    <p:sldId id="583" r:id="rId47"/>
    <p:sldId id="584" r:id="rId48"/>
    <p:sldId id="585" r:id="rId49"/>
    <p:sldId id="586" r:id="rId50"/>
    <p:sldId id="587" r:id="rId51"/>
    <p:sldId id="588" r:id="rId52"/>
    <p:sldId id="589" r:id="rId53"/>
    <p:sldId id="591" r:id="rId54"/>
    <p:sldId id="592" r:id="rId55"/>
    <p:sldId id="593" r:id="rId56"/>
    <p:sldId id="594" r:id="rId57"/>
    <p:sldId id="595" r:id="rId58"/>
    <p:sldId id="597" r:id="rId59"/>
    <p:sldId id="598" r:id="rId60"/>
    <p:sldId id="599" r:id="rId6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535"/>
            <p14:sldId id="540"/>
            <p14:sldId id="539"/>
            <p14:sldId id="532"/>
            <p14:sldId id="537"/>
            <p14:sldId id="538"/>
            <p14:sldId id="541"/>
            <p14:sldId id="542"/>
            <p14:sldId id="543"/>
            <p14:sldId id="546"/>
            <p14:sldId id="545"/>
            <p14:sldId id="547"/>
            <p14:sldId id="548"/>
            <p14:sldId id="550"/>
            <p14:sldId id="549"/>
            <p14:sldId id="552"/>
            <p14:sldId id="554"/>
            <p14:sldId id="551"/>
            <p14:sldId id="555"/>
            <p14:sldId id="556"/>
            <p14:sldId id="557"/>
            <p14:sldId id="558"/>
            <p14:sldId id="559"/>
            <p14:sldId id="560"/>
            <p14:sldId id="561"/>
            <p14:sldId id="562"/>
            <p14:sldId id="563"/>
            <p14:sldId id="565"/>
            <p14:sldId id="566"/>
            <p14:sldId id="567"/>
            <p14:sldId id="568"/>
            <p14:sldId id="569"/>
            <p14:sldId id="570"/>
            <p14:sldId id="572"/>
            <p14:sldId id="571"/>
            <p14:sldId id="573"/>
            <p14:sldId id="575"/>
            <p14:sldId id="576"/>
            <p14:sldId id="577"/>
            <p14:sldId id="579"/>
            <p14:sldId id="580"/>
            <p14:sldId id="574"/>
            <p14:sldId id="581"/>
            <p14:sldId id="582"/>
            <p14:sldId id="583"/>
            <p14:sldId id="584"/>
            <p14:sldId id="585"/>
            <p14:sldId id="586"/>
            <p14:sldId id="587"/>
            <p14:sldId id="588"/>
            <p14:sldId id="589"/>
            <p14:sldId id="591"/>
            <p14:sldId id="592"/>
            <p14:sldId id="593"/>
            <p14:sldId id="594"/>
            <p14:sldId id="595"/>
            <p14:sldId id="597"/>
            <p14:sldId id="598"/>
            <p14:sldId id="59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388" autoAdjust="0"/>
  </p:normalViewPr>
  <p:slideViewPr>
    <p:cSldViewPr snapToGrid="0">
      <p:cViewPr varScale="1">
        <p:scale>
          <a:sx n="82" d="100"/>
          <a:sy n="82" d="100"/>
        </p:scale>
        <p:origin x="706" y="67"/>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05/07/2025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05/07/2025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05/07/2025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learn.microsoft.com/en-us/windows/win32/debug/getexceptioncode#return-valu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Структурная обработка исключений</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62882" y="3051019"/>
            <a:ext cx="1702111"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8</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В предыдущем фрагменте кода совместные действия операционной системы и компилятора гарантируют, что код блока </a:t>
            </a:r>
            <a:r>
              <a:rPr lang="en-US"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обработчика завершения будет выполнен</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независимо от того, как произойдет выход из </a:t>
            </a:r>
            <a:r>
              <a:rPr lang="ru-RU" b="1" dirty="0">
                <a:latin typeface="Cambria" panose="02040503050406030204" pitchFamily="18" charset="0"/>
                <a:ea typeface="Cambria" panose="02040503050406030204" pitchFamily="18" charset="0"/>
              </a:rPr>
              <a:t>защищенного блока</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 неважно, разместите Вы в защищенном блоке операторы </a:t>
            </a:r>
            <a:r>
              <a:rPr lang="ru-RU" b="1" dirty="0" err="1">
                <a:latin typeface="Cambria" panose="02040503050406030204" pitchFamily="18" charset="0"/>
                <a:ea typeface="Cambria" panose="02040503050406030204" pitchFamily="18" charset="0"/>
              </a:rPr>
              <a:t>return</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a:t>
            </a:r>
            <a:r>
              <a:rPr lang="ru-RU" b="1" dirty="0" err="1">
                <a:latin typeface="Cambria" panose="02040503050406030204" pitchFamily="18" charset="0"/>
                <a:ea typeface="Cambria" panose="02040503050406030204" pitchFamily="18" charset="0"/>
              </a:rPr>
              <a:t>goto</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обработчик</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завершения все равно будет вызван</a:t>
            </a:r>
            <a:r>
              <a:rPr lang="en-US"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Кстати, а что такое </a:t>
            </a:r>
            <a:r>
              <a:rPr lang="ru-RU" b="1" dirty="0">
                <a:latin typeface="Cambria" panose="02040503050406030204" pitchFamily="18" charset="0"/>
                <a:ea typeface="Cambria" panose="02040503050406030204" pitchFamily="18" charset="0"/>
              </a:rPr>
              <a:t>защищенный блок? </a:t>
            </a:r>
          </a:p>
          <a:p>
            <a:pPr marL="0" indent="0">
              <a:buNone/>
            </a:pPr>
            <a:r>
              <a:rPr lang="ru-RU" b="1" dirty="0">
                <a:latin typeface="Cambria" panose="02040503050406030204" pitchFamily="18" charset="0"/>
                <a:ea typeface="Cambria" panose="02040503050406030204" pitchFamily="18" charset="0"/>
              </a:rPr>
              <a:t>Защищенный или охраняемый блок кода – </a:t>
            </a:r>
            <a:r>
              <a:rPr lang="ru-RU" dirty="0">
                <a:latin typeface="Cambria" panose="02040503050406030204" pitchFamily="18" charset="0"/>
                <a:ea typeface="Cambria" panose="02040503050406030204" pitchFamily="18" charset="0"/>
              </a:rPr>
              <a:t>это</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блок кода, ограниченный фигурными скобками оператора</a:t>
            </a:r>
            <a:r>
              <a:rPr lang="ru-RU" b="1" dirty="0">
                <a:latin typeface="Cambria" panose="02040503050406030204" pitchFamily="18" charset="0"/>
                <a:ea typeface="Cambria" panose="02040503050406030204" pitchFamily="18" charset="0"/>
              </a:rPr>
              <a:t> __</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Предполагается, что в этом блоке может возникнуть исключение, которое следует обработать</a:t>
            </a:r>
          </a:p>
        </p:txBody>
      </p:sp>
    </p:spTree>
    <p:extLst>
      <p:ext uri="{BB962C8B-B14F-4D97-AF65-F5344CB8AC3E}">
        <p14:creationId xmlns:p14="http://schemas.microsoft.com/office/powerpoint/2010/main" val="455123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537584"/>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95926" y="1537584"/>
            <a:ext cx="5379984" cy="4893647"/>
          </a:xfrm>
          <a:prstGeom prst="rect">
            <a:avLst/>
          </a:prstGeom>
          <a:noFill/>
        </p:spPr>
        <p:txBody>
          <a:bodyPr wrap="square" rtlCol="0">
            <a:spAutoFit/>
          </a:bodyPr>
          <a:lstStyle/>
          <a:p>
            <a:r>
              <a:rPr lang="ru-RU" sz="2400" dirty="0">
                <a:latin typeface="Cambria" panose="02040503050406030204" pitchFamily="18" charset="0"/>
                <a:ea typeface="Cambria" panose="02040503050406030204" pitchFamily="18" charset="0"/>
              </a:rPr>
              <a:t>Пронумерованные комментарии подсказывают, в каком порядке будет выполняться этот код. </a:t>
            </a:r>
          </a:p>
          <a:p>
            <a:r>
              <a:rPr lang="ru-RU" sz="2400" dirty="0">
                <a:latin typeface="Cambria" panose="02040503050406030204" pitchFamily="18" charset="0"/>
                <a:ea typeface="Cambria" panose="02040503050406030204" pitchFamily="18" charset="0"/>
              </a:rPr>
              <a:t>Использование в Funcenstein1 блоков </a:t>
            </a:r>
            <a:r>
              <a:rPr lang="ru-RU" sz="2400" b="1" dirty="0" err="1">
                <a:latin typeface="Cambria" panose="02040503050406030204" pitchFamily="18" charset="0"/>
                <a:ea typeface="Cambria" panose="02040503050406030204" pitchFamily="18" charset="0"/>
              </a:rPr>
              <a:t>try-finally</a:t>
            </a:r>
            <a:r>
              <a:rPr lang="ru-RU" sz="2400" dirty="0">
                <a:latin typeface="Cambria" panose="02040503050406030204" pitchFamily="18" charset="0"/>
                <a:ea typeface="Cambria" panose="02040503050406030204" pitchFamily="18" charset="0"/>
              </a:rPr>
              <a:t> на самом деле мало что дает</a:t>
            </a:r>
          </a:p>
          <a:p>
            <a:r>
              <a:rPr lang="ru-RU" sz="2400" dirty="0">
                <a:latin typeface="Cambria" panose="02040503050406030204" pitchFamily="18" charset="0"/>
                <a:ea typeface="Cambria" panose="02040503050406030204" pitchFamily="18" charset="0"/>
              </a:rPr>
              <a:t>Код ждет освобождения семафора, изменяет содержимое защищенных данных, сохраняет новое значение в локальной переменной </a:t>
            </a:r>
            <a:r>
              <a:rPr lang="ru-RU" sz="2400" b="1" i="1" dirty="0" err="1">
                <a:latin typeface="Cambria" panose="02040503050406030204" pitchFamily="18" charset="0"/>
                <a:ea typeface="Cambria" panose="02040503050406030204" pitchFamily="18" charset="0"/>
              </a:rPr>
              <a:t>dwTemp</a:t>
            </a:r>
            <a:r>
              <a:rPr lang="ru-RU" sz="2400" dirty="0">
                <a:latin typeface="Cambria" panose="02040503050406030204" pitchFamily="18" charset="0"/>
                <a:ea typeface="Cambria" panose="02040503050406030204" pitchFamily="18" charset="0"/>
              </a:rPr>
              <a:t>, освобождает семафор и возвращает новое значение тому, кто вызвал эту функцию</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040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537584"/>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86499" y="1537584"/>
            <a:ext cx="5389411" cy="5170646"/>
          </a:xfrm>
          <a:prstGeom prst="rect">
            <a:avLst/>
          </a:prstGeom>
          <a:noFill/>
        </p:spPr>
        <p:txBody>
          <a:bodyPr wrap="square" rtlCol="0">
            <a:spAutoFit/>
          </a:bodyPr>
          <a:lstStyle/>
          <a:p>
            <a:r>
              <a:rPr lang="ru-RU" sz="2200" dirty="0">
                <a:latin typeface="Cambria" panose="02040503050406030204" pitchFamily="18" charset="0"/>
                <a:ea typeface="Cambria" panose="02040503050406030204" pitchFamily="18" charset="0"/>
              </a:rPr>
              <a:t>В конец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 функции Funcenstein2 добавлен оператор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Он сообщает компилятору, что Вы хотите выйти из функции и вернуть значение переменной</a:t>
            </a:r>
          </a:p>
          <a:p>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 (в данный момент равное 5)</a:t>
            </a:r>
          </a:p>
          <a:p>
            <a:r>
              <a:rPr lang="ru-RU" sz="2200" dirty="0">
                <a:latin typeface="Cambria" panose="02040503050406030204" pitchFamily="18" charset="0"/>
                <a:ea typeface="Cambria" panose="02040503050406030204" pitchFamily="18" charset="0"/>
              </a:rPr>
              <a:t>Но, если будет выполнен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текущий поток никогда не освободит семафор, и другие потоки не получат шанса занять этот семафор. Такой порядок выполнения грозит вылиться в действительно серьезную проблему: ведь потоки, ожидающие семафора, могут оказаться не в состоянии возобновить свое выполнение</a:t>
            </a: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2202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TextBox 4">
            <a:extLst>
              <a:ext uri="{FF2B5EF4-FFF2-40B4-BE49-F238E27FC236}">
                <a16:creationId xmlns:a16="http://schemas.microsoft.com/office/drawing/2014/main" id="{06AC88BD-0F67-C78D-8062-C25BCC45C2DE}"/>
              </a:ext>
            </a:extLst>
          </p:cNvPr>
          <p:cNvSpPr txBox="1"/>
          <p:nvPr/>
        </p:nvSpPr>
        <p:spPr>
          <a:xfrm>
            <a:off x="990599" y="1537584"/>
            <a:ext cx="10133029" cy="4893647"/>
          </a:xfrm>
          <a:prstGeom prst="rect">
            <a:avLst/>
          </a:prstGeom>
          <a:noFill/>
        </p:spPr>
        <p:txBody>
          <a:bodyPr wrap="square" rtlCol="0">
            <a:spAutoFit/>
          </a:bodyPr>
          <a:lstStyle/>
          <a:p>
            <a:r>
              <a:rPr lang="ru-RU" sz="2600" dirty="0">
                <a:latin typeface="Cambria" panose="02040503050406030204" pitchFamily="18" charset="0"/>
                <a:ea typeface="Cambria" panose="02040503050406030204" pitchFamily="18" charset="0"/>
              </a:rPr>
              <a:t>Применив обработчик завершения, мы не допустили преждевременного выполнения оператора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Когда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пытается реализовать выход из блока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r>
              <a:rPr lang="ru-RU" sz="2600" dirty="0">
                <a:latin typeface="Cambria" panose="02040503050406030204" pitchFamily="18" charset="0"/>
                <a:ea typeface="Cambria" panose="02040503050406030204" pitchFamily="18" charset="0"/>
              </a:rPr>
              <a:t>, компилятор проверяет, чтобы сначала был выполнен код в блоке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finally</a:t>
            </a:r>
            <a:r>
              <a:rPr lang="ru-RU" sz="2600" dirty="0">
                <a:latin typeface="Cambria" panose="02040503050406030204" pitchFamily="18" charset="0"/>
                <a:ea typeface="Cambria" panose="02040503050406030204" pitchFamily="18" charset="0"/>
              </a:rPr>
              <a:t>, – причем до того, как оператору </a:t>
            </a:r>
            <a:r>
              <a:rPr lang="ru-RU" sz="2600" b="1" dirty="0" err="1">
                <a:latin typeface="Cambria" panose="02040503050406030204" pitchFamily="18" charset="0"/>
                <a:ea typeface="Cambria" panose="02040503050406030204" pitchFamily="18" charset="0"/>
              </a:rPr>
              <a:t>return</a:t>
            </a:r>
            <a:r>
              <a:rPr lang="ru-RU" sz="2600" dirty="0">
                <a:latin typeface="Cambria" panose="02040503050406030204" pitchFamily="18" charset="0"/>
                <a:ea typeface="Cambria" panose="02040503050406030204" pitchFamily="18" charset="0"/>
              </a:rPr>
              <a:t> в блоке </a:t>
            </a:r>
            <a:r>
              <a:rPr lang="ru-RU" sz="2600" b="1" dirty="0">
                <a:latin typeface="Cambria" panose="02040503050406030204" pitchFamily="18" charset="0"/>
                <a:ea typeface="Cambria" panose="02040503050406030204" pitchFamily="18" charset="0"/>
              </a:rPr>
              <a:t>__</a:t>
            </a:r>
            <a:r>
              <a:rPr lang="ru-RU" sz="2600" b="1" dirty="0" err="1">
                <a:latin typeface="Cambria" panose="02040503050406030204" pitchFamily="18" charset="0"/>
                <a:ea typeface="Cambria" panose="02040503050406030204" pitchFamily="18" charset="0"/>
              </a:rPr>
              <a:t>try</a:t>
            </a:r>
            <a:r>
              <a:rPr lang="ru-RU" sz="2600" dirty="0">
                <a:latin typeface="Cambria" panose="02040503050406030204" pitchFamily="18" charset="0"/>
                <a:ea typeface="Cambria" panose="02040503050406030204" pitchFamily="18" charset="0"/>
              </a:rPr>
              <a:t> будет позволено реализовать выход из функции</a:t>
            </a:r>
          </a:p>
          <a:p>
            <a:endParaRPr lang="ru-RU" sz="2600" dirty="0">
              <a:latin typeface="Cambria" panose="02040503050406030204" pitchFamily="18" charset="0"/>
              <a:ea typeface="Cambria" panose="02040503050406030204" pitchFamily="18" charset="0"/>
            </a:endParaRPr>
          </a:p>
          <a:p>
            <a:r>
              <a:rPr lang="ru-RU" sz="2600" dirty="0">
                <a:latin typeface="Cambria" panose="02040503050406030204" pitchFamily="18" charset="0"/>
                <a:ea typeface="Cambria" panose="02040503050406030204" pitchFamily="18" charset="0"/>
              </a:rPr>
              <a:t>Вызов </a:t>
            </a:r>
            <a:r>
              <a:rPr lang="ru-RU" sz="2600" dirty="0" err="1">
                <a:latin typeface="Cambria" panose="02040503050406030204" pitchFamily="18" charset="0"/>
                <a:ea typeface="Cambria" panose="02040503050406030204" pitchFamily="18" charset="0"/>
              </a:rPr>
              <a:t>ReleaseSemaphore</a:t>
            </a:r>
            <a:r>
              <a:rPr lang="ru-RU" sz="2600" dirty="0">
                <a:latin typeface="Cambria" panose="02040503050406030204" pitchFamily="18" charset="0"/>
                <a:ea typeface="Cambria" panose="02040503050406030204" pitchFamily="18" charset="0"/>
              </a:rPr>
              <a:t> в обработчике завершения (в функции Funcenstein2) гарантирует освобождение семафора – поток не сможет случайно сохранить права на семафор и тем самым лишить процессорного времени все ожидающие этот семафор потоки</a:t>
            </a: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7637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TextBox 4">
            <a:extLst>
              <a:ext uri="{FF2B5EF4-FFF2-40B4-BE49-F238E27FC236}">
                <a16:creationId xmlns:a16="http://schemas.microsoft.com/office/drawing/2014/main" id="{06AC88BD-0F67-C78D-8062-C25BCC45C2DE}"/>
              </a:ext>
            </a:extLst>
          </p:cNvPr>
          <p:cNvSpPr txBox="1"/>
          <p:nvPr/>
        </p:nvSpPr>
        <p:spPr>
          <a:xfrm>
            <a:off x="990600" y="1499877"/>
            <a:ext cx="10210800" cy="5262979"/>
          </a:xfrm>
          <a:prstGeom prst="rect">
            <a:avLst/>
          </a:prstGeom>
          <a:noFill/>
        </p:spPr>
        <p:txBody>
          <a:bodyPr wrap="square" rtlCol="0">
            <a:spAutoFit/>
          </a:bodyPr>
          <a:lstStyle/>
          <a:p>
            <a:r>
              <a:rPr lang="ru-RU" sz="2400" dirty="0">
                <a:latin typeface="Cambria" panose="02040503050406030204" pitchFamily="18" charset="0"/>
                <a:ea typeface="Cambria" panose="02040503050406030204" pitchFamily="18" charset="0"/>
              </a:rPr>
              <a:t>После выполнения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функция фактически завершает работу. Любой код за блоком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не выполняется, поскольку возврат из функции происходит внутри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endParaRPr lang="ru-RU" sz="2400" b="1"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Каким же образом компилятор гарантирует выполнение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b="1"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до выхода из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r>
              <a:rPr lang="ru-RU" sz="2400" dirty="0">
                <a:latin typeface="Cambria" panose="02040503050406030204" pitchFamily="18" charset="0"/>
                <a:ea typeface="Cambria" panose="02040503050406030204" pitchFamily="18" charset="0"/>
              </a:rPr>
              <a:t>? </a:t>
            </a:r>
          </a:p>
          <a:p>
            <a:r>
              <a:rPr lang="ru-RU" sz="2400" dirty="0">
                <a:latin typeface="Cambria" panose="02040503050406030204" pitchFamily="18" charset="0"/>
                <a:ea typeface="Cambria" panose="02040503050406030204" pitchFamily="18" charset="0"/>
              </a:rPr>
              <a:t>Дело вот в чем:</a:t>
            </a:r>
          </a:p>
          <a:p>
            <a:r>
              <a:rPr lang="ru-RU" sz="2400" dirty="0">
                <a:latin typeface="Cambria" panose="02040503050406030204" pitchFamily="18" charset="0"/>
                <a:ea typeface="Cambria" panose="02040503050406030204" pitchFamily="18" charset="0"/>
              </a:rPr>
              <a:t>Просматривая исходный текст, компилятор видит, что Мы вставили </a:t>
            </a:r>
            <a:r>
              <a:rPr lang="ru-RU" sz="2400" b="1" dirty="0" err="1">
                <a:latin typeface="Cambria" panose="02040503050406030204" pitchFamily="18" charset="0"/>
                <a:ea typeface="Cambria" panose="02040503050406030204" pitchFamily="18" charset="0"/>
              </a:rPr>
              <a:t>return</a:t>
            </a:r>
            <a:r>
              <a:rPr lang="ru-RU" sz="2400" dirty="0">
                <a:latin typeface="Cambria" panose="02040503050406030204" pitchFamily="18" charset="0"/>
                <a:ea typeface="Cambria" panose="02040503050406030204" pitchFamily="18" charset="0"/>
              </a:rPr>
              <a:t> внутрь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try</a:t>
            </a:r>
            <a:r>
              <a:rPr lang="ru-RU" sz="2400" dirty="0">
                <a:latin typeface="Cambria" panose="02040503050406030204" pitchFamily="18" charset="0"/>
                <a:ea typeface="Cambria" panose="02040503050406030204" pitchFamily="18" charset="0"/>
              </a:rPr>
              <a:t>. Тогда он генерирует код, который сохраняет возвращаемое значение (в нашем примере 5) в созданной им же временной переменной. Затем создает код для выполнения инструкций, содержащихся внутри блока </a:t>
            </a:r>
            <a:r>
              <a:rPr lang="ru-RU" sz="2400" b="1" dirty="0">
                <a:latin typeface="Cambria" panose="02040503050406030204" pitchFamily="18" charset="0"/>
                <a:ea typeface="Cambria" panose="02040503050406030204" pitchFamily="18" charset="0"/>
              </a:rPr>
              <a:t>__</a:t>
            </a:r>
            <a:r>
              <a:rPr lang="ru-RU" sz="2400" b="1" dirty="0" err="1">
                <a:latin typeface="Cambria" panose="02040503050406030204" pitchFamily="18" charset="0"/>
                <a:ea typeface="Cambria" panose="02040503050406030204" pitchFamily="18" charset="0"/>
              </a:rPr>
              <a:t>finally</a:t>
            </a:r>
            <a:r>
              <a:rPr lang="ru-RU" sz="2400" dirty="0">
                <a:latin typeface="Cambria" panose="02040503050406030204" pitchFamily="18" charset="0"/>
                <a:ea typeface="Cambria" panose="02040503050406030204" pitchFamily="18" charset="0"/>
              </a:rPr>
              <a:t>, – это называется </a:t>
            </a:r>
            <a:r>
              <a:rPr lang="ru-RU" sz="2400" b="1" dirty="0">
                <a:latin typeface="Cambria" panose="02040503050406030204" pitchFamily="18" charset="0"/>
                <a:ea typeface="Cambria" panose="02040503050406030204" pitchFamily="18" charset="0"/>
              </a:rPr>
              <a:t>локальной раскруткой </a:t>
            </a:r>
            <a:r>
              <a:rPr lang="ru-RU" sz="2400" dirty="0">
                <a:latin typeface="Cambria" panose="02040503050406030204" pitchFamily="18" charset="0"/>
                <a:ea typeface="Cambria" panose="02040503050406030204" pitchFamily="18" charset="0"/>
              </a:rPr>
              <a:t>(</a:t>
            </a:r>
            <a:r>
              <a:rPr lang="ru-RU" sz="2400" b="1" dirty="0" err="1">
                <a:latin typeface="Cambria" panose="02040503050406030204" pitchFamily="18" charset="0"/>
                <a:ea typeface="Cambria" panose="02040503050406030204" pitchFamily="18" charset="0"/>
              </a:rPr>
              <a:t>local</a:t>
            </a:r>
            <a:r>
              <a:rPr lang="ru-RU" sz="2400" b="1" dirty="0">
                <a:latin typeface="Cambria" panose="02040503050406030204" pitchFamily="18" charset="0"/>
                <a:ea typeface="Cambria" panose="02040503050406030204" pitchFamily="18" charset="0"/>
              </a:rPr>
              <a:t> </a:t>
            </a:r>
            <a:r>
              <a:rPr lang="ru-RU" sz="2400" b="1" dirty="0" err="1">
                <a:latin typeface="Cambria" panose="02040503050406030204" pitchFamily="18" charset="0"/>
                <a:ea typeface="Cambria" panose="02040503050406030204" pitchFamily="18" charset="0"/>
              </a:rPr>
              <a:t>unwind</a:t>
            </a:r>
            <a:r>
              <a:rPr lang="ru-RU" sz="2400" dirty="0">
                <a:latin typeface="Cambria" panose="02040503050406030204" pitchFamily="18" charset="0"/>
                <a:ea typeface="Cambria" panose="02040503050406030204" pitchFamily="18" charset="0"/>
              </a:rPr>
              <a:t>)</a:t>
            </a:r>
          </a:p>
          <a:p>
            <a:r>
              <a:rPr lang="ru-RU" sz="2400" dirty="0">
                <a:latin typeface="Cambria" panose="02040503050406030204" pitchFamily="18" charset="0"/>
                <a:ea typeface="Cambria" panose="02040503050406030204" pitchFamily="18" charset="0"/>
              </a:rPr>
              <a:t>По сути раскрутка это процесс освобождения локальных объектов каждого из блоков из стека процесса (в частности вложенных блоков)</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8790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sz="2800" dirty="0">
                <a:latin typeface="Cambria" panose="02040503050406030204" pitchFamily="18" charset="0"/>
                <a:ea typeface="Cambria" panose="02040503050406030204" pitchFamily="18" charset="0"/>
              </a:rPr>
              <a:t>Точнее, </a:t>
            </a:r>
            <a:r>
              <a:rPr lang="ru-RU" sz="2800" b="1" dirty="0">
                <a:latin typeface="Cambria" panose="02040503050406030204" pitchFamily="18" charset="0"/>
                <a:ea typeface="Cambria" panose="02040503050406030204" pitchFamily="18" charset="0"/>
              </a:rPr>
              <a:t>локальная раскрутка </a:t>
            </a:r>
            <a:r>
              <a:rPr lang="ru-RU" sz="2800" dirty="0">
                <a:latin typeface="Cambria" panose="02040503050406030204" pitchFamily="18" charset="0"/>
                <a:ea typeface="Cambria" panose="02040503050406030204" pitchFamily="18" charset="0"/>
              </a:rPr>
              <a:t>происходит, когда система выполняет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из-за </a:t>
            </a:r>
            <a:r>
              <a:rPr lang="ru-RU" sz="2800" b="1" dirty="0">
                <a:latin typeface="Cambria" panose="02040503050406030204" pitchFamily="18" charset="0"/>
                <a:ea typeface="Cambria" panose="02040503050406030204" pitchFamily="18" charset="0"/>
              </a:rPr>
              <a:t>преждевременного</a:t>
            </a:r>
            <a:r>
              <a:rPr lang="ru-RU" sz="2800" dirty="0">
                <a:latin typeface="Cambria" panose="02040503050406030204" pitchFamily="18" charset="0"/>
                <a:ea typeface="Cambria" panose="02040503050406030204" pitchFamily="18" charset="0"/>
              </a:rPr>
              <a:t> выхода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Значение временной переменной, сгенерированной компилятором, возвращается из функции после выполнения инструкций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Как видите, чтобы все это вытянуть, компилятору приходится генерировать дополнительный код, а системе – выполнять дополнительную работу. На разных типах процессоров поддержка обработчиков завершения реализуется по-разному, вплоть до </a:t>
            </a:r>
            <a:r>
              <a:rPr lang="ru-RU" sz="2800" b="1" dirty="0">
                <a:latin typeface="Cambria" panose="02040503050406030204" pitchFamily="18" charset="0"/>
                <a:ea typeface="Cambria" panose="02040503050406030204" pitchFamily="18" charset="0"/>
              </a:rPr>
              <a:t>сотен тысяч дополнительных </a:t>
            </a:r>
            <a:r>
              <a:rPr lang="ru-RU" sz="2800" dirty="0">
                <a:latin typeface="Cambria" panose="02040503050406030204" pitchFamily="18" charset="0"/>
                <a:ea typeface="Cambria" panose="02040503050406030204" pitchFamily="18" charset="0"/>
              </a:rPr>
              <a:t>машинных команд, что может отрицательно сказаться на быстродействии программы</a:t>
            </a:r>
          </a:p>
          <a:p>
            <a:pPr marL="0" indent="0">
              <a:buNone/>
            </a:pPr>
            <a:r>
              <a:rPr lang="ru-RU" sz="2800" dirty="0">
                <a:latin typeface="Cambria" panose="02040503050406030204" pitchFamily="18" charset="0"/>
                <a:ea typeface="Cambria" panose="02040503050406030204" pitchFamily="18" charset="0"/>
              </a:rPr>
              <a:t>Поэтому лучше не писать код, вызывающий преждевременный выход из блока 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обработчика завершения</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0001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Обработка исключений предназначена для перехвата тех исключений, которые происходят не слишком часто (в нашем случае – преждевременного возврата)</a:t>
            </a:r>
          </a:p>
          <a:p>
            <a:pPr marL="0" indent="0">
              <a:buNone/>
            </a:pPr>
            <a:r>
              <a:rPr lang="ru-RU" sz="2800" dirty="0">
                <a:latin typeface="Cambria" panose="02040503050406030204" pitchFamily="18" charset="0"/>
                <a:ea typeface="Cambria" panose="02040503050406030204" pitchFamily="18" charset="0"/>
              </a:rPr>
              <a:t>Если же какое-то исключение – чуть ли не норма, гораздо эффективнее проверять его явно, не полагаясь на SEH.</a:t>
            </a:r>
          </a:p>
          <a:p>
            <a:pPr marL="0" indent="0">
              <a:buNone/>
            </a:pPr>
            <a:r>
              <a:rPr lang="ru-RU" sz="2800" dirty="0">
                <a:latin typeface="Cambria" panose="02040503050406030204" pitchFamily="18" charset="0"/>
                <a:ea typeface="Cambria" panose="02040503050406030204" pitchFamily="18" charset="0"/>
              </a:rPr>
              <a:t>Заметьте: когда поток управления выходит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естественным образом (как в Funcenstein1), издержки от вызова блока</a:t>
            </a:r>
            <a:r>
              <a:rPr lang="ru-RU" sz="2800" b="1" dirty="0">
                <a:latin typeface="Cambria" panose="02040503050406030204" pitchFamily="18" charset="0"/>
                <a:ea typeface="Cambria" panose="02040503050406030204" pitchFamily="18" charset="0"/>
              </a:rPr>
              <a:t> 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минимальны, так как для входа 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при </a:t>
            </a:r>
            <a:r>
              <a:rPr lang="ru-RU" sz="2800" b="1" dirty="0">
                <a:latin typeface="Cambria" panose="02040503050406030204" pitchFamily="18" charset="0"/>
                <a:ea typeface="Cambria" panose="02040503050406030204" pitchFamily="18" charset="0"/>
              </a:rPr>
              <a:t>нормальном</a:t>
            </a:r>
            <a:r>
              <a:rPr lang="ru-RU" sz="2800" dirty="0">
                <a:latin typeface="Cambria" panose="02040503050406030204" pitchFamily="18" charset="0"/>
                <a:ea typeface="Cambria" panose="02040503050406030204" pitchFamily="18" charset="0"/>
              </a:rPr>
              <a:t> выходе из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исполняется </a:t>
            </a:r>
            <a:r>
              <a:rPr lang="ru-RU" sz="2800" b="1" i="1" dirty="0">
                <a:latin typeface="Cambria" panose="02040503050406030204" pitchFamily="18" charset="0"/>
                <a:ea typeface="Cambria" panose="02040503050406030204" pitchFamily="18" charset="0"/>
              </a:rPr>
              <a:t>всего одна</a:t>
            </a:r>
            <a:r>
              <a:rPr lang="ru-RU" sz="2800" dirty="0">
                <a:latin typeface="Cambria" panose="02040503050406030204" pitchFamily="18" charset="0"/>
                <a:ea typeface="Cambria" panose="02040503050406030204" pitchFamily="18" charset="0"/>
              </a:rPr>
              <a:t> машинная команда – вряд ли Вы заметите ее влияние на быстродействие своей программы</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522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377073" y="1537584"/>
            <a:ext cx="5398838" cy="501675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Обнаружив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функции Funcenstein3 оператор </a:t>
            </a:r>
            <a:r>
              <a:rPr lang="ru-RU" sz="2000" b="1" dirty="0" err="1">
                <a:latin typeface="Cambria" panose="02040503050406030204" pitchFamily="18" charset="0"/>
                <a:ea typeface="Cambria" panose="02040503050406030204" pitchFamily="18" charset="0"/>
              </a:rPr>
              <a:t>goto</a:t>
            </a:r>
            <a:r>
              <a:rPr lang="ru-RU" sz="2000" dirty="0">
                <a:latin typeface="Cambria" panose="02040503050406030204" pitchFamily="18" charset="0"/>
                <a:ea typeface="Cambria" panose="02040503050406030204" pitchFamily="18" charset="0"/>
              </a:rPr>
              <a:t>, компилятор генерирует код для локальной раскрутки, чтобы сначала выполнялся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Но на этот</a:t>
            </a:r>
          </a:p>
          <a:p>
            <a:r>
              <a:rPr lang="ru-RU" sz="2000" dirty="0">
                <a:latin typeface="Cambria" panose="02040503050406030204" pitchFamily="18" charset="0"/>
                <a:ea typeface="Cambria" panose="02040503050406030204" pitchFamily="18" charset="0"/>
              </a:rPr>
              <a:t>раз после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исполняется код, расположенный за меткой </a:t>
            </a:r>
            <a:r>
              <a:rPr lang="ru-RU" sz="2000" dirty="0" err="1">
                <a:latin typeface="Cambria" panose="02040503050406030204" pitchFamily="18" charset="0"/>
                <a:ea typeface="Cambria" panose="02040503050406030204" pitchFamily="18" charset="0"/>
              </a:rPr>
              <a:t>ReturnValue</a:t>
            </a:r>
            <a:r>
              <a:rPr lang="ru-RU" sz="2000" dirty="0">
                <a:latin typeface="Cambria" panose="02040503050406030204" pitchFamily="18" charset="0"/>
                <a:ea typeface="Cambria" panose="02040503050406030204" pitchFamily="18" charset="0"/>
              </a:rPr>
              <a:t>, так как возврат из функции не происходит ни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ни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В итоге функция возвращает 5. И опять, поскольку Вы прервали естественный ход потока управления</a:t>
            </a:r>
          </a:p>
          <a:p>
            <a:r>
              <a:rPr lang="ru-RU" sz="2000" dirty="0">
                <a:latin typeface="Cambria" panose="02040503050406030204" pitchFamily="18" charset="0"/>
                <a:ea typeface="Cambria" panose="02040503050406030204" pitchFamily="18" charset="0"/>
              </a:rPr>
              <a:t>из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быстродействие программы – в зависимости от типа процессора – может снизиться весьма значительно</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01421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292231" y="1537584"/>
            <a:ext cx="5483679" cy="5016758"/>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Допустим, в функции </a:t>
            </a:r>
            <a:r>
              <a:rPr lang="ru-RU" sz="2000" b="1" dirty="0" err="1">
                <a:latin typeface="Cambria" panose="02040503050406030204" pitchFamily="18" charset="0"/>
                <a:ea typeface="Cambria" panose="02040503050406030204" pitchFamily="18" charset="0"/>
              </a:rPr>
              <a:t>Funcinator</a:t>
            </a:r>
            <a:r>
              <a:rPr lang="ru-RU" sz="2000" dirty="0">
                <a:latin typeface="Cambria" panose="02040503050406030204" pitchFamily="18" charset="0"/>
                <a:ea typeface="Cambria" panose="02040503050406030204" pitchFamily="18" charset="0"/>
              </a:rPr>
              <a:t>, вызванной из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 «жучок», из-за которого возникает нарушение доступа к памяти. Без SEH пользователь в очередной раз увидел бы самое известное диалоговое окно Application </a:t>
            </a:r>
            <a:r>
              <a:rPr lang="ru-RU" sz="2000" dirty="0" err="1">
                <a:latin typeface="Cambria" panose="02040503050406030204" pitchFamily="18" charset="0"/>
                <a:ea typeface="Cambria" panose="02040503050406030204" pitchFamily="18" charset="0"/>
              </a:rPr>
              <a:t>Error</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Стоит его закрыть – завершится и приложение. Если бы процесс завершился (из-за неправильного доступа к памяти), семафор остался бы занят – соответственно  и ожидающие его потоки не получили бы процессорное время. Но вызов </a:t>
            </a:r>
            <a:r>
              <a:rPr lang="ru-RU" sz="2000" dirty="0" err="1">
                <a:latin typeface="Cambria" panose="02040503050406030204" pitchFamily="18" charset="0"/>
                <a:ea typeface="Cambria" panose="02040503050406030204" pitchFamily="18" charset="0"/>
              </a:rPr>
              <a:t>ReleaseSemaphore</a:t>
            </a:r>
            <a:r>
              <a:rPr lang="ru-RU" sz="2000" dirty="0">
                <a:latin typeface="Cambria" panose="02040503050406030204" pitchFamily="18" charset="0"/>
                <a:ea typeface="Cambria" panose="02040503050406030204" pitchFamily="18" charset="0"/>
              </a:rPr>
              <a:t>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гарантирует освобождение семафора, даже если нарушение доступа к памяти происходит в какой-то другой функции</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2183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Проверим себя!</a:t>
            </a:r>
          </a:p>
          <a:p>
            <a:pPr marL="0" indent="0">
              <a:buNone/>
            </a:pPr>
            <a:r>
              <a:rPr lang="ru-RU" dirty="0">
                <a:latin typeface="Cambria" panose="02040503050406030204" pitchFamily="18" charset="0"/>
                <a:ea typeface="Cambria" panose="02040503050406030204" pitchFamily="18" charset="0"/>
              </a:rPr>
              <a:t>Что вернёт следующая функция?</a:t>
            </a:r>
          </a:p>
          <a:p>
            <a:pPr marL="0" indent="0">
              <a:buNone/>
            </a:pP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Правильный ответ:</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Почему?</a:t>
            </a:r>
          </a:p>
          <a:p>
            <a:pPr marL="0" indent="0">
              <a:buNone/>
            </a:pPr>
            <a:endParaRPr lang="en-US" sz="28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72015F9F-7A34-0903-2882-270F04992406}"/>
              </a:ext>
            </a:extLst>
          </p:cNvPr>
          <p:cNvPicPr>
            <a:picLocks noChangeAspect="1"/>
          </p:cNvPicPr>
          <p:nvPr/>
        </p:nvPicPr>
        <p:blipFill>
          <a:blip r:embed="rId2"/>
          <a:stretch>
            <a:fillRect/>
          </a:stretch>
        </p:blipFill>
        <p:spPr>
          <a:xfrm>
            <a:off x="7336912" y="2107550"/>
            <a:ext cx="3362794" cy="4153480"/>
          </a:xfrm>
          <a:prstGeom prst="rect">
            <a:avLst/>
          </a:prstGeom>
        </p:spPr>
      </p:pic>
      <p:pic>
        <p:nvPicPr>
          <p:cNvPr id="10" name="Picture 9">
            <a:extLst>
              <a:ext uri="{FF2B5EF4-FFF2-40B4-BE49-F238E27FC236}">
                <a16:creationId xmlns:a16="http://schemas.microsoft.com/office/drawing/2014/main" id="{CCA14830-1E47-EBA0-2B79-BE13684B079B}"/>
              </a:ext>
            </a:extLst>
          </p:cNvPr>
          <p:cNvPicPr>
            <a:picLocks noChangeAspect="1"/>
          </p:cNvPicPr>
          <p:nvPr/>
        </p:nvPicPr>
        <p:blipFill>
          <a:blip r:embed="rId3"/>
          <a:stretch>
            <a:fillRect/>
          </a:stretch>
        </p:blipFill>
        <p:spPr>
          <a:xfrm>
            <a:off x="990600" y="3803257"/>
            <a:ext cx="4757758" cy="1183522"/>
          </a:xfrm>
          <a:prstGeom prst="rect">
            <a:avLst/>
          </a:prstGeom>
        </p:spPr>
      </p:pic>
    </p:spTree>
    <p:extLst>
      <p:ext uri="{BB962C8B-B14F-4D97-AF65-F5344CB8AC3E}">
        <p14:creationId xmlns:p14="http://schemas.microsoft.com/office/powerpoint/2010/main" val="294894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Обработчики завершения</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Фильтры и обработчики исключений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Необработанные исключения и исключения C++</a:t>
            </a:r>
          </a:p>
          <a:p>
            <a:pPr>
              <a:buFont typeface="Wingdings" panose="05000000000000000000" pitchFamily="2" charset="2"/>
              <a:buChar char="Ø"/>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8642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484531"/>
            <a:ext cx="6207913" cy="5122863"/>
          </a:xfrm>
        </p:spPr>
      </p:pic>
      <p:sp>
        <p:nvSpPr>
          <p:cNvPr id="5" name="TextBox 4">
            <a:extLst>
              <a:ext uri="{FF2B5EF4-FFF2-40B4-BE49-F238E27FC236}">
                <a16:creationId xmlns:a16="http://schemas.microsoft.com/office/drawing/2014/main" id="{06AC88BD-0F67-C78D-8062-C25BCC45C2DE}"/>
              </a:ext>
            </a:extLst>
          </p:cNvPr>
          <p:cNvSpPr txBox="1"/>
          <p:nvPr/>
        </p:nvSpPr>
        <p:spPr>
          <a:xfrm>
            <a:off x="292231" y="1537584"/>
            <a:ext cx="5483679" cy="4401205"/>
          </a:xfrm>
          <a:prstGeom prst="rect">
            <a:avLst/>
          </a:prstGeom>
          <a:noFill/>
        </p:spPr>
        <p:txBody>
          <a:bodyPr wrap="square" rtlCol="0">
            <a:spAutoFit/>
          </a:bodyPr>
          <a:lstStyle/>
          <a:p>
            <a:r>
              <a:rPr lang="ru-RU" sz="2000" dirty="0">
                <a:latin typeface="Cambria" panose="02040503050406030204" pitchFamily="18" charset="0"/>
                <a:ea typeface="Cambria" panose="02040503050406030204" pitchFamily="18" charset="0"/>
              </a:rPr>
              <a:t>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в Funcenstein4 пытается вернуть значение переменной </a:t>
            </a:r>
            <a:r>
              <a:rPr lang="ru-RU" sz="2000" dirty="0" err="1">
                <a:latin typeface="Cambria" panose="02040503050406030204" pitchFamily="18" charset="0"/>
                <a:ea typeface="Cambria" panose="02040503050406030204" pitchFamily="18" charset="0"/>
              </a:rPr>
              <a:t>dwTemp</a:t>
            </a:r>
            <a:r>
              <a:rPr lang="ru-RU" sz="2000" dirty="0">
                <a:latin typeface="Cambria" panose="02040503050406030204" pitchFamily="18" charset="0"/>
                <a:ea typeface="Cambria" panose="02040503050406030204" pitchFamily="18" charset="0"/>
              </a:rPr>
              <a:t> (5) функции, вызвавшей Funcenstein4</a:t>
            </a:r>
          </a:p>
          <a:p>
            <a:r>
              <a:rPr lang="ru-RU" sz="2000" dirty="0">
                <a:latin typeface="Cambria" panose="02040503050406030204" pitchFamily="18" charset="0"/>
                <a:ea typeface="Cambria" panose="02040503050406030204" pitchFamily="18" charset="0"/>
              </a:rPr>
              <a:t>Как мы уже отметили при обсуждении Funcenstein2, попытка преждевременного возврата из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приводит к генерации кода, который записывает возвращаемое значение во временную переменную, созданную компилятором. Затем выполняется код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a:t>
            </a:r>
          </a:p>
          <a:p>
            <a:r>
              <a:rPr lang="ru-RU" sz="2000" dirty="0">
                <a:latin typeface="Cambria" panose="02040503050406030204" pitchFamily="18" charset="0"/>
                <a:ea typeface="Cambria" panose="02040503050406030204" pitchFamily="18" charset="0"/>
              </a:rPr>
              <a:t>Funcenstein4  является копией Funcenstein2, но с добавлением в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оператора </a:t>
            </a:r>
            <a:r>
              <a:rPr lang="ru-RU" sz="2000" dirty="0" err="1">
                <a:latin typeface="Cambria" panose="02040503050406030204" pitchFamily="18" charset="0"/>
                <a:ea typeface="Cambria" panose="02040503050406030204" pitchFamily="18" charset="0"/>
              </a:rPr>
              <a:t>return</a:t>
            </a:r>
            <a:endParaRPr lang="ru-RU" sz="2000"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Вопрос: что вернет Funcenstein4 – 5 или 103?</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3821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sz="2800" dirty="0">
                <a:latin typeface="Cambria" panose="02040503050406030204" pitchFamily="18" charset="0"/>
                <a:ea typeface="Cambria" panose="02040503050406030204" pitchFamily="18" charset="0"/>
              </a:rPr>
              <a:t>Итак, </a:t>
            </a:r>
            <a:r>
              <a:rPr lang="ru-RU" sz="2800" b="1" dirty="0">
                <a:latin typeface="Cambria" panose="02040503050406030204" pitchFamily="18" charset="0"/>
                <a:ea typeface="Cambria" panose="02040503050406030204" pitchFamily="18" charset="0"/>
              </a:rPr>
              <a:t>обработчики завершения</a:t>
            </a:r>
            <a:r>
              <a:rPr lang="ru-RU" sz="2800" dirty="0">
                <a:latin typeface="Cambria" panose="02040503050406030204" pitchFamily="18" charset="0"/>
                <a:ea typeface="Cambria" panose="02040503050406030204" pitchFamily="18" charset="0"/>
              </a:rPr>
              <a:t>, хоть и весьма эффективные однако при преждевременном выходе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могут дать </a:t>
            </a:r>
            <a:r>
              <a:rPr lang="ru-RU" sz="2800" b="1" dirty="0">
                <a:latin typeface="Cambria" panose="02040503050406030204" pitchFamily="18" charset="0"/>
                <a:ea typeface="Cambria" panose="02040503050406030204" pitchFamily="18" charset="0"/>
              </a:rPr>
              <a:t>нежелательные</a:t>
            </a:r>
            <a:r>
              <a:rPr lang="ru-RU" sz="2800" dirty="0">
                <a:latin typeface="Cambria" panose="02040503050406030204" pitchFamily="18" charset="0"/>
                <a:ea typeface="Cambria" panose="02040503050406030204" pitchFamily="18" charset="0"/>
              </a:rPr>
              <a:t> результаты именно потому, что предотвращают досрочный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Лучше всего избегать любых операторов, способных вызвать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обработчика завершения. А в идеале – удалить все операторы </a:t>
            </a:r>
            <a:r>
              <a:rPr lang="ru-RU" sz="2800" b="1"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(и им подобные) как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так и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Тогда компилятор сгенерирует код и более компактный (перехватывать преждевременные выходы из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 понадобится), и более быстрый (на локальную раскрутку потребуется меньше машинных команд)</a:t>
            </a:r>
            <a:r>
              <a:rPr lang="ru-RU"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Да и читать Ваш код будет гораздо легче</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74146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3454951677"/>
              </p:ext>
            </p:extLst>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154984"/>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Теперь поговорим о том, как обработчики завершения упрощают более сложные задачи программирования. Взгляните на функцию, в которой не используются преимущества обработки завершения</a:t>
            </a:r>
          </a:p>
          <a:p>
            <a:r>
              <a:rPr lang="ru-RU" sz="2400" dirty="0">
                <a:latin typeface="Cambria" panose="02040503050406030204" pitchFamily="18" charset="0"/>
                <a:ea typeface="Cambria" panose="02040503050406030204" pitchFamily="18" charset="0"/>
              </a:rPr>
              <a:t>Проверки ошибок в функции Funcarama1 затрудняют чтение ее текста, что усложняет ее понимание, сопровождение и модификацию</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1701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3785652"/>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Конечно, можно переписать Funcarama1 так, чтобы она стала яснее</a:t>
            </a:r>
          </a:p>
          <a:p>
            <a:r>
              <a:rPr lang="ru-RU" sz="2000" dirty="0">
                <a:latin typeface="Cambria" panose="02040503050406030204" pitchFamily="18" charset="0"/>
                <a:ea typeface="Cambria" panose="02040503050406030204" pitchFamily="18" charset="0"/>
              </a:rPr>
              <a:t>Funcarama2 легче для понимания, но по-прежнему трудна для модификации и сопровождения</a:t>
            </a:r>
          </a:p>
          <a:p>
            <a:r>
              <a:rPr lang="ru-RU" sz="2000" dirty="0">
                <a:latin typeface="Cambria" panose="02040503050406030204" pitchFamily="18" charset="0"/>
                <a:ea typeface="Cambria" panose="02040503050406030204" pitchFamily="18" charset="0"/>
              </a:rPr>
              <a:t>Кроме того, приходится делать слишком много отступов по мере добавления новых условных операторов; после такой переделки Вы того и гляди начнете писать код на правом краю экрана и переносить операторы на другую строку</a:t>
            </a:r>
          </a:p>
          <a:p>
            <a:r>
              <a:rPr lang="ru-RU" sz="2000" dirty="0">
                <a:latin typeface="Cambria" panose="02040503050406030204" pitchFamily="18" charset="0"/>
                <a:ea typeface="Cambria" panose="02040503050406030204" pitchFamily="18" charset="0"/>
              </a:rPr>
              <a:t>через каждые пять символов!</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218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093428"/>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Перепишем-ка еще раз первый вариант (Funcarama1), задействовав преимущества</a:t>
            </a:r>
          </a:p>
          <a:p>
            <a:r>
              <a:rPr lang="ru-RU" sz="2000" dirty="0">
                <a:latin typeface="Cambria" panose="02040503050406030204" pitchFamily="18" charset="0"/>
                <a:ea typeface="Cambria" panose="02040503050406030204" pitchFamily="18" charset="0"/>
              </a:rPr>
              <a:t>обработки завершения</a:t>
            </a:r>
          </a:p>
          <a:p>
            <a:r>
              <a:rPr lang="ru-RU" sz="2000" dirty="0">
                <a:latin typeface="Cambria" panose="02040503050406030204" pitchFamily="18" charset="0"/>
                <a:ea typeface="Cambria" panose="02040503050406030204" pitchFamily="18" charset="0"/>
              </a:rPr>
              <a:t>Главное достоинство Funcarama3 в том, что весь код, отвечающий за очистку, собран в одном месте – в блоке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Если понадобится включить что-то в эту функцию, то для очистки мы просто добавим одну-единственную строку в блок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finally</a:t>
            </a:r>
            <a:r>
              <a:rPr lang="ru-RU" sz="2000" b="1" dirty="0">
                <a:latin typeface="Cambria" panose="02040503050406030204" pitchFamily="18" charset="0"/>
                <a:ea typeface="Cambria" panose="02040503050406030204" pitchFamily="18" charset="0"/>
              </a:rPr>
              <a:t> </a:t>
            </a:r>
            <a:r>
              <a:rPr lang="ru-RU" sz="2000" dirty="0">
                <a:latin typeface="Cambria" panose="02040503050406030204" pitchFamily="18" charset="0"/>
                <a:ea typeface="Cambria" panose="02040503050406030204" pitchFamily="18" charset="0"/>
              </a:rPr>
              <a:t>– возвращаться к каждому месту возможного возникновения ошибки и вставлять в него строку для очистки не нужно</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77439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2862322"/>
          </a:xfrm>
          <a:prstGeom prst="rect">
            <a:avLst/>
          </a:prstGeom>
          <a:noFill/>
        </p:spPr>
        <p:txBody>
          <a:bodyPr wrap="square">
            <a:spAutoFit/>
          </a:bodyPr>
          <a:lstStyle/>
          <a:p>
            <a:r>
              <a:rPr lang="ru-RU" sz="2000" dirty="0">
                <a:latin typeface="Cambria" panose="02040503050406030204" pitchFamily="18" charset="0"/>
                <a:ea typeface="Cambria" panose="02040503050406030204" pitchFamily="18" charset="0"/>
              </a:rPr>
              <a:t>Настоящая проблема в Funcarama3 – расплата за изящество. Уже говорилось: избегайте по возможности операторов </a:t>
            </a:r>
            <a:r>
              <a:rPr lang="ru-RU" sz="2000" b="1"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внутри блока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try</a:t>
            </a:r>
            <a:endParaRPr lang="ru-RU" sz="2000" b="1" dirty="0">
              <a:latin typeface="Cambria" panose="02040503050406030204" pitchFamily="18" charset="0"/>
              <a:ea typeface="Cambria" panose="02040503050406030204" pitchFamily="18" charset="0"/>
            </a:endParaRPr>
          </a:p>
          <a:p>
            <a:r>
              <a:rPr lang="ru-RU" sz="2000" dirty="0">
                <a:latin typeface="Cambria" panose="02040503050406030204" pitchFamily="18" charset="0"/>
                <a:ea typeface="Cambria" panose="02040503050406030204" pitchFamily="18" charset="0"/>
              </a:rPr>
              <a:t>Чтобы облегчить последнюю задачу, Microsoft ввела еще одно ключевое слово в</a:t>
            </a:r>
          </a:p>
          <a:p>
            <a:r>
              <a:rPr lang="ru-RU" sz="2000" dirty="0">
                <a:latin typeface="Cambria" panose="02040503050406030204" pitchFamily="18" charset="0"/>
                <a:ea typeface="Cambria" panose="02040503050406030204" pitchFamily="18" charset="0"/>
              </a:rPr>
              <a:t>свой компилятор C: </a:t>
            </a:r>
            <a:r>
              <a:rPr lang="ru-RU" sz="2000" b="1" dirty="0">
                <a:latin typeface="Cambria" panose="02040503050406030204" pitchFamily="18" charset="0"/>
                <a:ea typeface="Cambria" panose="02040503050406030204" pitchFamily="18" charset="0"/>
              </a:rPr>
              <a:t>__</a:t>
            </a:r>
            <a:r>
              <a:rPr lang="ru-RU" sz="2000" b="1" dirty="0" err="1">
                <a:latin typeface="Cambria" panose="02040503050406030204" pitchFamily="18" charset="0"/>
                <a:ea typeface="Cambria" panose="02040503050406030204" pitchFamily="18" charset="0"/>
              </a:rPr>
              <a:t>leave</a:t>
            </a:r>
            <a:r>
              <a:rPr lang="ru-RU" sz="2000" dirty="0">
                <a:latin typeface="Cambria" panose="02040503050406030204" pitchFamily="18" charset="0"/>
                <a:ea typeface="Cambria" panose="02040503050406030204" pitchFamily="18" charset="0"/>
              </a:rPr>
              <a:t>. Вот новая версия (Funcarama4), построенная на применении нового ключевого слова</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0482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Ключевое слово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leave</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вызывает переход в конец этого блока. Можно рассматривать это как переход на закрывающую фигурную скобку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И никаких неприятностей это не влечёт, потому что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 вход в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происходит </a:t>
            </a:r>
            <a:r>
              <a:rPr lang="ru-RU" sz="2800" b="1" dirty="0">
                <a:latin typeface="Cambria" panose="02040503050406030204" pitchFamily="18" charset="0"/>
                <a:ea typeface="Cambria" panose="02040503050406030204" pitchFamily="18" charset="0"/>
              </a:rPr>
              <a:t>естественным</a:t>
            </a:r>
            <a:r>
              <a:rPr lang="ru-RU"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образом</a:t>
            </a:r>
            <a:endParaRPr lang="ru-RU"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Правда, нужно ввести дополнительную булеву переменную </a:t>
            </a:r>
            <a:r>
              <a:rPr lang="ru-RU" sz="2800" dirty="0" err="1">
                <a:latin typeface="Cambria" panose="02040503050406030204" pitchFamily="18" charset="0"/>
                <a:ea typeface="Cambria" panose="02040503050406030204" pitchFamily="18" charset="0"/>
              </a:rPr>
              <a:t>fFunctionOk</a:t>
            </a:r>
            <a:r>
              <a:rPr lang="ru-RU" sz="2800" dirty="0">
                <a:latin typeface="Cambria" panose="02040503050406030204" pitchFamily="18" charset="0"/>
                <a:ea typeface="Cambria" panose="02040503050406030204" pitchFamily="18" charset="0"/>
              </a:rPr>
              <a:t>, сообщающую о завершении функции: удачно оно или нет. Но это дает минимальные издержки</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3642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Разрабатывая функции, использующие обработчики завершения делайте именно так, инициализируйте все описатели ресурсов недопустимыми значениями перед входом в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Тогда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Вы проверите, какие ресурсы выделены успешно, и узнаете тем самым, какие из них следует потом освободить</a:t>
            </a:r>
          </a:p>
          <a:p>
            <a:pPr marL="0" indent="0">
              <a:buNone/>
            </a:pPr>
            <a:r>
              <a:rPr lang="ru-RU" sz="2800" dirty="0">
                <a:latin typeface="Cambria" panose="02040503050406030204" pitchFamily="18" charset="0"/>
                <a:ea typeface="Cambria" panose="02040503050406030204" pitchFamily="18" charset="0"/>
              </a:rPr>
              <a:t>Другой распространенный метод отслеживания ресурсов, подлежащих освобождению, – установка флага при успешном выделении ресурса. Код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проверяет состояние флага и таким образом определяет, надо ли освобождать ресурс</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44634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Итак, </a:t>
            </a:r>
            <a:r>
              <a:rPr lang="ru-RU" dirty="0">
                <a:latin typeface="Cambria" panose="02040503050406030204" pitchFamily="18" charset="0"/>
                <a:ea typeface="Cambria" panose="02040503050406030204" pitchFamily="18" charset="0"/>
              </a:rPr>
              <a:t>п</a:t>
            </a:r>
            <a:r>
              <a:rPr lang="ru-RU" sz="2800" dirty="0">
                <a:latin typeface="Cambria" panose="02040503050406030204" pitchFamily="18" charset="0"/>
                <a:ea typeface="Cambria" panose="02040503050406030204" pitchFamily="18" charset="0"/>
              </a:rPr>
              <a:t>ока нам с Вами удалось четко выделить только два сценария, которые приводят к выполнению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нормальная передача управления от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блоку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sz="2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sz="2800" b="1" dirty="0">
                <a:latin typeface="Cambria" panose="02040503050406030204" pitchFamily="18" charset="0"/>
                <a:ea typeface="Cambria" panose="02040503050406030204" pitchFamily="18" charset="0"/>
              </a:rPr>
              <a:t>локальная раскрутка </a:t>
            </a:r>
            <a:r>
              <a:rPr lang="ru-RU" sz="2800" dirty="0">
                <a:latin typeface="Cambria" panose="02040503050406030204" pitchFamily="18" charset="0"/>
                <a:ea typeface="Cambria" panose="02040503050406030204" pitchFamily="18" charset="0"/>
              </a:rPr>
              <a:t>–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(из-за операторов </a:t>
            </a:r>
            <a:r>
              <a:rPr lang="ru-RU" sz="2800"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a:t>
            </a:r>
            <a:r>
              <a:rPr lang="ru-RU" sz="2800"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и т. д.), вызывающий принудительную передачу управления блоку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endParaRPr lang="ru-RU"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Третий сценарий – </a:t>
            </a:r>
            <a:r>
              <a:rPr lang="ru-RU" sz="2800" b="1" dirty="0">
                <a:latin typeface="Cambria" panose="02040503050406030204" pitchFamily="18" charset="0"/>
                <a:ea typeface="Cambria" panose="02040503050406030204" pitchFamily="18" charset="0"/>
              </a:rPr>
              <a:t>глобальная раскрутка </a:t>
            </a:r>
            <a:r>
              <a:rPr lang="ru-RU" sz="2800" dirty="0">
                <a:latin typeface="Cambria" panose="02040503050406030204" pitchFamily="18" charset="0"/>
                <a:ea typeface="Cambria" panose="02040503050406030204" pitchFamily="18" charset="0"/>
              </a:rPr>
              <a:t>(</a:t>
            </a:r>
            <a:r>
              <a:rPr lang="ru-RU" sz="2800" b="1" dirty="0" err="1">
                <a:latin typeface="Cambria" panose="02040503050406030204" pitchFamily="18" charset="0"/>
                <a:ea typeface="Cambria" panose="02040503050406030204" pitchFamily="18" charset="0"/>
              </a:rPr>
              <a:t>global</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unwind</a:t>
            </a:r>
            <a:r>
              <a:rPr lang="ru-RU" sz="2800" dirty="0">
                <a:latin typeface="Cambria" panose="02040503050406030204" pitchFamily="18" charset="0"/>
                <a:ea typeface="Cambria" panose="02040503050406030204" pitchFamily="18" charset="0"/>
              </a:rPr>
              <a:t>) – протекает не столь выраженно. Вспомним Funcfurter1. Ее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содержал вызов функции </a:t>
            </a:r>
            <a:r>
              <a:rPr lang="ru-RU" sz="2800" dirty="0" err="1">
                <a:latin typeface="Cambria" panose="02040503050406030204" pitchFamily="18" charset="0"/>
                <a:ea typeface="Cambria" panose="02040503050406030204" pitchFamily="18" charset="0"/>
              </a:rPr>
              <a:t>Funcinator</a:t>
            </a:r>
            <a:r>
              <a:rPr lang="ru-RU" sz="2800" dirty="0">
                <a:latin typeface="Cambria" panose="02040503050406030204" pitchFamily="18" charset="0"/>
                <a:ea typeface="Cambria" panose="02040503050406030204" pitchFamily="18" charset="0"/>
              </a:rPr>
              <a:t>. При неверном доступе к памяти в </a:t>
            </a:r>
            <a:r>
              <a:rPr lang="ru-RU" sz="2800" dirty="0" err="1">
                <a:latin typeface="Cambria" panose="02040503050406030204" pitchFamily="18" charset="0"/>
                <a:ea typeface="Cambria" panose="02040503050406030204" pitchFamily="18" charset="0"/>
              </a:rPr>
              <a:t>Funcinator</a:t>
            </a:r>
            <a:r>
              <a:rPr lang="ru-RU" sz="2800" dirty="0">
                <a:latin typeface="Cambria" panose="02040503050406030204" pitchFamily="18" charset="0"/>
                <a:ea typeface="Cambria" panose="02040503050406030204" pitchFamily="18" charset="0"/>
              </a:rPr>
              <a:t> глобальная раскрутка приводила к выполнению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Funcfurter1</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47948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lnSpcReduction="10000"/>
          </a:bodyPr>
          <a:lstStyle/>
          <a:p>
            <a:pPr marL="0" indent="0">
              <a:buNone/>
            </a:pPr>
            <a:r>
              <a:rPr lang="ru-RU" sz="2800" dirty="0">
                <a:latin typeface="Cambria" panose="02040503050406030204" pitchFamily="18" charset="0"/>
                <a:ea typeface="Cambria" panose="02040503050406030204" pitchFamily="18" charset="0"/>
              </a:rPr>
              <a:t>Выполнение кода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всегда начинается в результате возникновения одной из этих трех ситуаций. Чтобы определить, какая из них вызвала выполнение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вызовите встраиваемую функцию </a:t>
            </a:r>
            <a:r>
              <a:rPr lang="ru-RU" sz="2800"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Её</a:t>
            </a:r>
            <a:r>
              <a:rPr lang="ru-RU" sz="2800" dirty="0">
                <a:latin typeface="Cambria" panose="02040503050406030204" pitchFamily="18" charset="0"/>
                <a:ea typeface="Cambria" panose="02040503050406030204" pitchFamily="18" charset="0"/>
              </a:rPr>
              <a:t> можно вызвать только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она возвращает булево значение, которое сообщает, был ли преждевременный выход из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связанного с данным блоком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Иначе говоря, если управление естественным образом передано из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 возвращает FALSE. А если выход был преждевременным – то вызов </a:t>
            </a:r>
            <a:r>
              <a:rPr lang="ru-RU" sz="2800" b="1" dirty="0" err="1">
                <a:latin typeface="Cambria" panose="02040503050406030204" pitchFamily="18" charset="0"/>
                <a:ea typeface="Cambria" panose="02040503050406030204" pitchFamily="18" charset="0"/>
              </a:rPr>
              <a:t>AbnormalTermination</a:t>
            </a:r>
            <a:r>
              <a:rPr lang="ru-RU" sz="2800" dirty="0">
                <a:latin typeface="Cambria" panose="02040503050406030204" pitchFamily="18" charset="0"/>
                <a:ea typeface="Cambria" panose="02040503050406030204" pitchFamily="18" charset="0"/>
              </a:rPr>
              <a:t> дает TRUE</a:t>
            </a:r>
            <a:endParaRPr lang="en-US" sz="28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FE512602-F682-B200-DE2D-8F3F96C81D2D}"/>
              </a:ext>
            </a:extLst>
          </p:cNvPr>
          <p:cNvPicPr>
            <a:picLocks noChangeAspect="1"/>
          </p:cNvPicPr>
          <p:nvPr/>
        </p:nvPicPr>
        <p:blipFill>
          <a:blip r:embed="rId2"/>
          <a:stretch>
            <a:fillRect/>
          </a:stretch>
        </p:blipFill>
        <p:spPr>
          <a:xfrm>
            <a:off x="3665063" y="3206783"/>
            <a:ext cx="4876800" cy="5905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7907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Закроем глаза и помечтаем, какие бы программы мы писали, если бы сбои в них были невозможны!</a:t>
            </a:r>
          </a:p>
          <a:p>
            <a:pPr marL="0" indent="0">
              <a:buNone/>
            </a:pPr>
            <a:r>
              <a:rPr lang="ru-RU" i="0" dirty="0">
                <a:effectLst/>
                <a:latin typeface="Cambria" panose="02040503050406030204" pitchFamily="18" charset="0"/>
                <a:ea typeface="Cambria" panose="02040503050406030204" pitchFamily="18" charset="0"/>
              </a:rPr>
              <a:t>Представляете: памяти навалом, неверных указателей никто не передает, нужные файлы всегда на месте</a:t>
            </a:r>
          </a:p>
          <a:p>
            <a:pPr marL="0" indent="0">
              <a:buNone/>
            </a:pPr>
            <a:r>
              <a:rPr lang="ru-RU" i="0" dirty="0">
                <a:effectLst/>
                <a:latin typeface="Cambria" panose="02040503050406030204" pitchFamily="18" charset="0"/>
                <a:ea typeface="Cambria" panose="02040503050406030204" pitchFamily="18" charset="0"/>
              </a:rPr>
              <a:t>Не программирование, а праздник, да? А код программ? Насколько он стал бы проще и понятнее! Без всех этих </a:t>
            </a:r>
            <a:r>
              <a:rPr lang="ru-RU" i="0" dirty="0" err="1">
                <a:effectLst/>
                <a:latin typeface="Cambria" panose="02040503050406030204" pitchFamily="18" charset="0"/>
                <a:ea typeface="Cambria" panose="02040503050406030204" pitchFamily="18" charset="0"/>
              </a:rPr>
              <a:t>if</a:t>
            </a:r>
            <a:r>
              <a:rPr lang="ru-RU" i="0" dirty="0">
                <a:effectLst/>
                <a:latin typeface="Cambria" panose="02040503050406030204" pitchFamily="18" charset="0"/>
                <a:ea typeface="Cambria" panose="02040503050406030204" pitchFamily="18" charset="0"/>
              </a:rPr>
              <a:t> и </a:t>
            </a:r>
            <a:r>
              <a:rPr lang="ru-RU" i="0" dirty="0" err="1">
                <a:effectLst/>
                <a:latin typeface="Cambria" panose="02040503050406030204" pitchFamily="18" charset="0"/>
                <a:ea typeface="Cambria" panose="02040503050406030204" pitchFamily="18" charset="0"/>
              </a:rPr>
              <a:t>goto</a:t>
            </a:r>
            <a:endParaRPr lang="ru-RU" i="0" dirty="0">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 если Вы давно мечтали о такой среде программирования, Вы сразу же оцените </a:t>
            </a:r>
            <a:r>
              <a:rPr lang="ru-RU" b="1" dirty="0">
                <a:latin typeface="Cambria" panose="02040503050406030204" pitchFamily="18" charset="0"/>
                <a:ea typeface="Cambria" panose="02040503050406030204" pitchFamily="18" charset="0"/>
              </a:rPr>
              <a:t>структурную обработку исключений </a:t>
            </a:r>
          </a:p>
          <a:p>
            <a:pPr marL="0" indent="0">
              <a:buNone/>
            </a:pPr>
            <a:r>
              <a:rPr lang="ru-RU" dirty="0">
                <a:latin typeface="Cambria" panose="02040503050406030204" pitchFamily="18" charset="0"/>
                <a:ea typeface="Cambria" panose="02040503050406030204" pitchFamily="18" charset="0"/>
              </a:rPr>
              <a:t>Преимущество SEH в том, что при написании кода можно сосредоточиться на решении своей задачи. Если при выполнении программы возникнут неприятности, система сама обнаружит их и сообщит пользователю</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590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1107996"/>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Следующий фрагмент демонстрирует использование встраиваемой функции </a:t>
            </a:r>
            <a:r>
              <a:rPr lang="ru-RU" sz="2200" b="1" dirty="0" err="1">
                <a:latin typeface="Cambria" panose="02040503050406030204" pitchFamily="18" charset="0"/>
                <a:ea typeface="Cambria" panose="02040503050406030204" pitchFamily="18" charset="0"/>
              </a:rPr>
              <a:t>AbnormalTermination</a:t>
            </a:r>
            <a:endParaRPr lang="en-US"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56682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Теперь Вы знаете, как создавать обработчики завершения. Давайте суммируем причины, по которым следует применять обработчики завершения.</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Упрощается обработка ошибок – очистка гарантируется и проводится в одном месте</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Улучшается восприятие текста программ</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Облегчается сопровождение кода</a:t>
            </a:r>
          </a:p>
          <a:p>
            <a:pPr>
              <a:buFont typeface="Wingdings" panose="05000000000000000000" pitchFamily="2" charset="2"/>
              <a:buChar char="Ø"/>
            </a:pPr>
            <a:r>
              <a:rPr lang="ru-RU" sz="2800" dirty="0">
                <a:latin typeface="Cambria" panose="02040503050406030204" pitchFamily="18" charset="0"/>
                <a:ea typeface="Cambria" panose="02040503050406030204" pitchFamily="18" charset="0"/>
              </a:rPr>
              <a:t>Удается добиться минимальных издержек по скорости и размеру кода — при условии правильного применения обработчиков</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98604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Исключение </a:t>
            </a:r>
            <a:r>
              <a:rPr lang="ru-RU"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это событие, которого Вы не ожидали</a:t>
            </a:r>
          </a:p>
          <a:p>
            <a:pPr marL="0" indent="0">
              <a:buNone/>
            </a:pPr>
            <a:r>
              <a:rPr lang="ru-RU" sz="2800" dirty="0">
                <a:latin typeface="Cambria" panose="02040503050406030204" pitchFamily="18" charset="0"/>
                <a:ea typeface="Cambria" panose="02040503050406030204" pitchFamily="18" charset="0"/>
              </a:rPr>
              <a:t>В хорошо написанной программе не предполагается попыток обращения по неверному адресу или деления на нуль. И все же такие ошибки случаются. За перехват попыток обращения по неверному адресу и деления на нуль отвечает центральный процессор, возбуждающий исключения в ответ на эти ошибки</a:t>
            </a:r>
          </a:p>
          <a:p>
            <a:pPr marL="0" indent="0">
              <a:buNone/>
            </a:pPr>
            <a:r>
              <a:rPr lang="ru-RU" sz="2800" dirty="0">
                <a:latin typeface="Cambria" panose="02040503050406030204" pitchFamily="18" charset="0"/>
                <a:ea typeface="Cambria" panose="02040503050406030204" pitchFamily="18" charset="0"/>
              </a:rPr>
              <a:t>Исключение, возбужденное процессором, называется </a:t>
            </a:r>
            <a:r>
              <a:rPr lang="ru-RU" sz="2800" b="1" dirty="0">
                <a:latin typeface="Cambria" panose="02040503050406030204" pitchFamily="18" charset="0"/>
                <a:ea typeface="Cambria" panose="02040503050406030204" pitchFamily="18" charset="0"/>
              </a:rPr>
              <a:t>аппаратным</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hardware</a:t>
            </a:r>
            <a:r>
              <a:rPr lang="ru-RU" sz="2800" b="1" dirty="0">
                <a:latin typeface="Cambria" panose="02040503050406030204" pitchFamily="18" charset="0"/>
                <a:ea typeface="Cambria" panose="02040503050406030204" pitchFamily="18" charset="0"/>
              </a:rPr>
              <a:t> exception</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Также операционная система и прикладные программы способны возбуждать собственные исключения – </a:t>
            </a:r>
            <a:r>
              <a:rPr lang="ru-RU" sz="2800" b="1" dirty="0">
                <a:latin typeface="Cambria" panose="02040503050406030204" pitchFamily="18" charset="0"/>
                <a:ea typeface="Cambria" panose="02040503050406030204" pitchFamily="18" charset="0"/>
              </a:rPr>
              <a:t>программные</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software</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exceptions</a:t>
            </a:r>
            <a:r>
              <a:rPr lang="ru-RU" sz="2800" dirty="0">
                <a:latin typeface="Cambria" panose="02040503050406030204" pitchFamily="18" charset="0"/>
                <a:ea typeface="Cambria" panose="02040503050406030204" pitchFamily="18" charset="0"/>
              </a:rPr>
              <a:t>)</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4237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При возникновении аппаратного или программного исключения операционная система дает Вашему приложению шанс определить его тип и самостоятельно обработать Синтаксис </a:t>
            </a:r>
            <a:r>
              <a:rPr lang="ru-RU" sz="2800" b="1" dirty="0">
                <a:latin typeface="Cambria" panose="02040503050406030204" pitchFamily="18" charset="0"/>
                <a:ea typeface="Cambria" panose="02040503050406030204" pitchFamily="18" charset="0"/>
              </a:rPr>
              <a:t>обработчика исключений </a:t>
            </a:r>
            <a:r>
              <a:rPr lang="ru-RU" sz="2800" dirty="0">
                <a:latin typeface="Cambria" panose="02040503050406030204" pitchFamily="18" charset="0"/>
                <a:ea typeface="Cambria" panose="02040503050406030204" pitchFamily="18" charset="0"/>
              </a:rPr>
              <a:t>таков:</a:t>
            </a:r>
            <a:endParaRPr lang="en-US" sz="28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838673E-5991-7A90-C4B5-2DE895C6908F}"/>
              </a:ext>
            </a:extLst>
          </p:cNvPr>
          <p:cNvPicPr>
            <a:picLocks noChangeAspect="1"/>
          </p:cNvPicPr>
          <p:nvPr/>
        </p:nvPicPr>
        <p:blipFill>
          <a:blip r:embed="rId2"/>
          <a:stretch>
            <a:fillRect/>
          </a:stretch>
        </p:blipFill>
        <p:spPr>
          <a:xfrm>
            <a:off x="4400550" y="3429000"/>
            <a:ext cx="3390900" cy="2200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5706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Обратите внимание на ключевое слово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За блоком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всегда должен следовать либо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либо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endParaRPr lang="ru-RU"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Для данного блока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нельзя указать одновременно и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dirty="0">
                <a:latin typeface="Cambria" panose="02040503050406030204" pitchFamily="18" charset="0"/>
                <a:ea typeface="Cambria" panose="02040503050406030204" pitchFamily="18" charset="0"/>
              </a:rPr>
              <a:t>, и блок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к тому же за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не может следовать несколько блоков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finally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или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endParaRPr lang="ru-RU"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Однако </a:t>
            </a:r>
            <a:r>
              <a:rPr lang="ru-RU" sz="2800" b="1" dirty="0" err="1">
                <a:latin typeface="Cambria" panose="02040503050406030204" pitchFamily="18" charset="0"/>
                <a:ea typeface="Cambria" panose="02040503050406030204" pitchFamily="18" charset="0"/>
              </a:rPr>
              <a:t>try-finally</a:t>
            </a:r>
            <a:r>
              <a:rPr lang="ru-RU" sz="2800" dirty="0">
                <a:latin typeface="Cambria" panose="02040503050406030204" pitchFamily="18" charset="0"/>
                <a:ea typeface="Cambria" panose="02040503050406030204" pitchFamily="18" charset="0"/>
              </a:rPr>
              <a:t> можно вложить в</a:t>
            </a:r>
            <a:r>
              <a:rPr lang="ru-RU" sz="2800" b="1"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try-except</a:t>
            </a:r>
            <a:r>
              <a:rPr lang="ru-RU" sz="2800" dirty="0">
                <a:latin typeface="Cambria" panose="02040503050406030204" pitchFamily="18" charset="0"/>
                <a:ea typeface="Cambria" panose="02040503050406030204" pitchFamily="18" charset="0"/>
              </a:rPr>
              <a:t>, и наоборот</a:t>
            </a:r>
          </a:p>
          <a:p>
            <a:pPr marL="0" indent="0">
              <a:buNone/>
            </a:pPr>
            <a:r>
              <a:rPr lang="ru-RU" sz="2800" dirty="0">
                <a:latin typeface="Cambria" panose="02040503050406030204" pitchFamily="18" charset="0"/>
                <a:ea typeface="Cambria" panose="02040503050406030204" pitchFamily="18" charset="0"/>
              </a:rPr>
              <a:t>В отличие от </a:t>
            </a:r>
            <a:r>
              <a:rPr lang="ru-RU" sz="2800">
                <a:latin typeface="Cambria" panose="02040503050406030204" pitchFamily="18" charset="0"/>
                <a:ea typeface="Cambria" panose="02040503050406030204" pitchFamily="18" charset="0"/>
              </a:rPr>
              <a:t>обработчиков завершения, </a:t>
            </a:r>
            <a:r>
              <a:rPr lang="ru-RU" sz="2800" b="1" dirty="0">
                <a:latin typeface="Cambria" panose="02040503050406030204" pitchFamily="18" charset="0"/>
                <a:ea typeface="Cambria" panose="02040503050406030204" pitchFamily="18" charset="0"/>
              </a:rPr>
              <a:t>фильтры</a:t>
            </a:r>
            <a:r>
              <a:rPr lang="ru-RU" sz="2800" dirty="0">
                <a:latin typeface="Cambria" panose="02040503050406030204" pitchFamily="18" charset="0"/>
                <a:ea typeface="Cambria" panose="02040503050406030204" pitchFamily="18" charset="0"/>
              </a:rPr>
              <a:t> и </a:t>
            </a:r>
            <a:r>
              <a:rPr lang="ru-RU" sz="2800" b="1" dirty="0">
                <a:latin typeface="Cambria" panose="02040503050406030204" pitchFamily="18" charset="0"/>
                <a:ea typeface="Cambria" panose="02040503050406030204" pitchFamily="18" charset="0"/>
              </a:rPr>
              <a:t>обработчики исключений </a:t>
            </a:r>
            <a:r>
              <a:rPr lang="ru-RU" sz="2800" dirty="0">
                <a:latin typeface="Cambria" panose="02040503050406030204" pitchFamily="18" charset="0"/>
                <a:ea typeface="Cambria" panose="02040503050406030204" pitchFamily="18" charset="0"/>
              </a:rPr>
              <a:t>выполняются непосредственно операционной системой </a:t>
            </a:r>
            <a:r>
              <a:rPr lang="ru-RU"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нагрузка на компилятор при этом минимальна</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0591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154984"/>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Funcmeister1 мы просто присваиваем 0 переменной </a:t>
            </a:r>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a:t>
            </a:r>
          </a:p>
          <a:p>
            <a:r>
              <a:rPr lang="ru-RU" sz="2200" dirty="0">
                <a:latin typeface="Cambria" panose="02040503050406030204" pitchFamily="18" charset="0"/>
                <a:ea typeface="Cambria" panose="02040503050406030204" pitchFamily="18" charset="0"/>
              </a:rPr>
              <a:t>Такая операция не приведет к исключению, и поэтому код 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никогда не выполняется</a:t>
            </a:r>
          </a:p>
          <a:p>
            <a:r>
              <a:rPr lang="ru-RU" sz="2200" dirty="0">
                <a:latin typeface="Cambria" panose="02040503050406030204" pitchFamily="18" charset="0"/>
                <a:ea typeface="Cambria" panose="02040503050406030204" pitchFamily="18" charset="0"/>
              </a:rPr>
              <a:t>Обратите внимание на такую особенность: конструкция </a:t>
            </a:r>
            <a:r>
              <a:rPr lang="ru-RU" sz="2200" b="1" dirty="0" err="1">
                <a:latin typeface="Cambria" panose="02040503050406030204" pitchFamily="18" charset="0"/>
                <a:ea typeface="Cambria" panose="02040503050406030204" pitchFamily="18" charset="0"/>
              </a:rPr>
              <a:t>try-finally</a:t>
            </a:r>
            <a:r>
              <a:rPr lang="ru-RU" sz="2200" dirty="0">
                <a:latin typeface="Cambria" panose="02040503050406030204" pitchFamily="18" charset="0"/>
                <a:ea typeface="Cambria" panose="02040503050406030204" pitchFamily="18" charset="0"/>
              </a:rPr>
              <a:t> ведет себя иначе. После того как переменной </a:t>
            </a:r>
            <a:r>
              <a:rPr lang="ru-RU" sz="2200" b="1" i="1" dirty="0" err="1">
                <a:latin typeface="Cambria" panose="02040503050406030204" pitchFamily="18" charset="0"/>
                <a:ea typeface="Cambria" panose="02040503050406030204" pitchFamily="18" charset="0"/>
              </a:rPr>
              <a:t>dwTemp</a:t>
            </a:r>
            <a:r>
              <a:rPr lang="ru-RU" sz="2200" dirty="0">
                <a:latin typeface="Cambria" panose="02040503050406030204" pitchFamily="18" charset="0"/>
                <a:ea typeface="Cambria" panose="02040503050406030204" pitchFamily="18" charset="0"/>
              </a:rPr>
              <a:t> присваивается 0, следующим исполняемым оператором оказывается </a:t>
            </a:r>
            <a:r>
              <a:rPr lang="ru-RU" sz="2200" b="1" dirty="0" err="1">
                <a:latin typeface="Cambria" panose="02040503050406030204" pitchFamily="18" charset="0"/>
                <a:ea typeface="Cambria" panose="02040503050406030204" pitchFamily="18" charset="0"/>
              </a:rPr>
              <a:t>return</a:t>
            </a:r>
            <a:endParaRPr lang="en-US"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2720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Хотя ставить операторы </a:t>
            </a:r>
            <a:r>
              <a:rPr lang="ru-RU" sz="2800" b="1" dirty="0" err="1">
                <a:latin typeface="Cambria" panose="02040503050406030204" pitchFamily="18" charset="0"/>
                <a:ea typeface="Cambria" panose="02040503050406030204" pitchFamily="18" charset="0"/>
              </a:rPr>
              <a:t>return</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goto</a:t>
            </a:r>
            <a:r>
              <a:rPr lang="ru-RU" sz="2800" dirty="0">
                <a:latin typeface="Cambria" panose="02040503050406030204" pitchFamily="18" charset="0"/>
                <a:ea typeface="Cambria" panose="02040503050406030204" pitchFamily="18" charset="0"/>
              </a:rPr>
              <a:t>, </a:t>
            </a:r>
            <a:r>
              <a:rPr lang="ru-RU" sz="2800" b="1" dirty="0" err="1">
                <a:latin typeface="Cambria" panose="02040503050406030204" pitchFamily="18" charset="0"/>
                <a:ea typeface="Cambria" panose="02040503050406030204" pitchFamily="18" charset="0"/>
              </a:rPr>
              <a:t>continue</a:t>
            </a:r>
            <a:r>
              <a:rPr lang="ru-RU" sz="2800" dirty="0">
                <a:latin typeface="Cambria" panose="02040503050406030204" pitchFamily="18" charset="0"/>
                <a:ea typeface="Cambria" panose="02040503050406030204" pitchFamily="18" charset="0"/>
              </a:rPr>
              <a:t> и </a:t>
            </a:r>
            <a:r>
              <a:rPr lang="ru-RU" sz="2800" b="1" dirty="0" err="1">
                <a:latin typeface="Cambria" panose="02040503050406030204" pitchFamily="18" charset="0"/>
                <a:ea typeface="Cambria" panose="02040503050406030204" pitchFamily="18" charset="0"/>
              </a:rPr>
              <a:t>break</a:t>
            </a:r>
            <a:r>
              <a:rPr lang="ru-RU" sz="2800" dirty="0">
                <a:latin typeface="Cambria" panose="02040503050406030204" pitchFamily="18" charset="0"/>
                <a:ea typeface="Cambria" panose="02040503050406030204" pitchFamily="18" charset="0"/>
              </a:rPr>
              <a:t>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b="1"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обработчика завершения настоятельно не рекомендуется, их применение в этом блоке не приводит к снижению быстродействия кода или к увеличению его размера</a:t>
            </a:r>
          </a:p>
          <a:p>
            <a:pPr marL="0" indent="0">
              <a:buNone/>
            </a:pPr>
            <a:r>
              <a:rPr lang="ru-RU" sz="2800" dirty="0">
                <a:latin typeface="Cambria" panose="02040503050406030204" pitchFamily="18" charset="0"/>
                <a:ea typeface="Cambria" panose="02040503050406030204" pitchFamily="18" charset="0"/>
              </a:rPr>
              <a:t>Использование этих операторов в блоке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try</a:t>
            </a:r>
            <a:r>
              <a:rPr lang="ru-RU" sz="2800" dirty="0">
                <a:latin typeface="Cambria" panose="02040503050406030204" pitchFamily="18" charset="0"/>
                <a:ea typeface="Cambria" panose="02040503050406030204" pitchFamily="18" charset="0"/>
              </a:rPr>
              <a:t>, связанном с блоком 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не вызовет таких неприятностей, как локальная раскрутка</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8672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3816429"/>
          </a:xfrm>
          <a:prstGeom prst="rect">
            <a:avLst/>
          </a:prstGeom>
          <a:noFill/>
        </p:spPr>
        <p:txBody>
          <a:bodyPr wrap="square">
            <a:spAutoFit/>
          </a:bodyPr>
          <a:lstStyle/>
          <a:p>
            <a:r>
              <a:rPr lang="ru-RU" sz="2200" dirty="0">
                <a:latin typeface="Cambria" panose="02040503050406030204" pitchFamily="18" charset="0"/>
                <a:ea typeface="Cambria" panose="02040503050406030204" pitchFamily="18" charset="0"/>
              </a:rPr>
              <a:t>Инструкция внутри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try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a:t>
            </a:r>
            <a:r>
              <a:rPr lang="ru-RU" sz="2200" b="1" dirty="0">
                <a:latin typeface="Cambria" panose="02040503050406030204" pitchFamily="18" charset="0"/>
                <a:ea typeface="Cambria" panose="02040503050406030204" pitchFamily="18" charset="0"/>
              </a:rPr>
              <a:t>Funcmeister2</a:t>
            </a:r>
            <a:r>
              <a:rPr lang="ru-RU" sz="2200" dirty="0">
                <a:latin typeface="Cambria" panose="02040503050406030204" pitchFamily="18" charset="0"/>
                <a:ea typeface="Cambria" panose="02040503050406030204" pitchFamily="18" charset="0"/>
              </a:rPr>
              <a:t> пытается поделить 5 на 0.</a:t>
            </a:r>
          </a:p>
          <a:p>
            <a:r>
              <a:rPr lang="ru-RU" sz="2200" dirty="0">
                <a:latin typeface="Cambria" panose="02040503050406030204" pitchFamily="18" charset="0"/>
                <a:ea typeface="Cambria" panose="02040503050406030204" pitchFamily="18" charset="0"/>
              </a:rPr>
              <a:t>Перехватив это событие, процессор возбуждает аппаратное исключение. Тогда операционная система ищет начало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и проверяет выражение, указанное в качестве фильтра исключений; оно должно дать один из </a:t>
            </a:r>
            <a:r>
              <a:rPr lang="ru-RU" sz="2200" b="1" dirty="0">
                <a:latin typeface="Cambria" panose="02040503050406030204" pitchFamily="18" charset="0"/>
                <a:ea typeface="Cambria" panose="02040503050406030204" pitchFamily="18" charset="0"/>
              </a:rPr>
              <a:t>трех идентификаторов</a:t>
            </a:r>
            <a:r>
              <a:rPr lang="ru-RU" sz="2200" dirty="0">
                <a:latin typeface="Cambria" panose="02040503050406030204" pitchFamily="18" charset="0"/>
                <a:ea typeface="Cambria" panose="02040503050406030204" pitchFamily="18" charset="0"/>
              </a:rPr>
              <a:t>, определенных в заголовочном Windows-файле </a:t>
            </a:r>
            <a:r>
              <a:rPr lang="ru-RU" sz="2200" dirty="0" err="1">
                <a:latin typeface="Cambria" panose="02040503050406030204" pitchFamily="18" charset="0"/>
                <a:ea typeface="Cambria" panose="02040503050406030204" pitchFamily="18" charset="0"/>
              </a:rPr>
              <a:t>Excpt.h</a:t>
            </a: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112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Фильтры исключений</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EXCEPTION_EXECUTE_HANDLER</a:t>
            </a:r>
            <a:endParaRPr lang="ru-RU" i="0" u="none" strike="noStrike" kern="1200" dirty="0">
              <a:solidFill>
                <a:srgbClr val="000000"/>
              </a:solidFill>
              <a:effectLst/>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EXCEPTION_CONTINUE_SEARCH </a:t>
            </a:r>
            <a:endParaRPr lang="ru-RU" dirty="0">
              <a:latin typeface="Cambria" panose="02040503050406030204" pitchFamily="18" charset="0"/>
              <a:ea typeface="Cambria" panose="02040503050406030204" pitchFamily="18" charset="0"/>
            </a:endParaRPr>
          </a:p>
          <a:p>
            <a:pPr rtl="0" eaLnBrk="1" fontAlgn="t" latinLnBrk="0" hangingPunct="1">
              <a:spcBef>
                <a:spcPts val="0"/>
              </a:spcBef>
              <a:spcAft>
                <a:spcPts val="0"/>
              </a:spcAft>
              <a:buFont typeface="Wingdings" panose="05000000000000000000" pitchFamily="2" charset="2"/>
              <a:buChar char="Ø"/>
            </a:pPr>
            <a:r>
              <a:rPr lang="en-US" i="0" u="none" strike="noStrike" kern="1200" dirty="0">
                <a:solidFill>
                  <a:srgbClr val="000000"/>
                </a:solidFill>
                <a:effectLst/>
                <a:latin typeface="Cambria" panose="02040503050406030204" pitchFamily="18" charset="0"/>
                <a:ea typeface="Cambria" panose="02040503050406030204" pitchFamily="18" charset="0"/>
              </a:rPr>
              <a:t>EXCEPTION_CONTINUE_EXECUTION </a:t>
            </a:r>
            <a:endParaRPr lang="en-US" dirty="0">
              <a:latin typeface="Cambria" panose="02040503050406030204" pitchFamily="18" charset="0"/>
              <a:ea typeface="Cambria" panose="02040503050406030204" pitchFamily="18" charset="0"/>
            </a:endParaRPr>
          </a:p>
          <a:p>
            <a:pPr marL="0" indent="0">
              <a:buNone/>
            </a:pPr>
            <a:r>
              <a:rPr lang="en-US" b="1" i="0" u="none" strike="noStrike" kern="1200" dirty="0">
                <a:solidFill>
                  <a:srgbClr val="000000"/>
                </a:solidFill>
                <a:effectLst/>
                <a:latin typeface="Cambria" panose="02040503050406030204" pitchFamily="18" charset="0"/>
                <a:ea typeface="Cambria" panose="02040503050406030204" pitchFamily="18" charset="0"/>
              </a:rPr>
              <a:t>EXCEPTION_EXECUTE_HANDLER</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 это значение сообщает системе в основном вот что: «Я вижу это исключение; так и знал, что оно где-нибудь произойдет; у меня есть код для его обработки, и я хочу его сейчас выполнить.»</a:t>
            </a:r>
          </a:p>
          <a:p>
            <a:pPr marL="0" indent="0">
              <a:buNone/>
            </a:pPr>
            <a:r>
              <a:rPr lang="ru-RU" i="0" u="none" strike="noStrike" kern="1200" dirty="0">
                <a:solidFill>
                  <a:srgbClr val="000000"/>
                </a:solidFill>
                <a:effectLst/>
                <a:latin typeface="Cambria" panose="02040503050406030204" pitchFamily="18" charset="0"/>
                <a:ea typeface="Cambria" panose="02040503050406030204" pitchFamily="18" charset="0"/>
              </a:rPr>
              <a:t>В этот момент система проводит глобальную раскрутку, а затем управление передается коду внутри блока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except</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(коду обработчика исключений). После его выполнения система считает исключение обработанным и разрешает программе продолжить работу</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28924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Но вот откуда возобновится выполнение?</a:t>
            </a:r>
          </a:p>
          <a:p>
            <a:pPr marL="0" indent="0">
              <a:buNone/>
            </a:pPr>
            <a:r>
              <a:rPr lang="ru-RU" dirty="0">
                <a:latin typeface="Cambria" panose="02040503050406030204" pitchFamily="18" charset="0"/>
                <a:ea typeface="Cambria" panose="02040503050406030204" pitchFamily="18" charset="0"/>
              </a:rPr>
              <a:t>Приложение возобновляет выполнение с инструкции, следующей за блоком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dirty="0">
                <a:latin typeface="Cambria" panose="02040503050406030204" pitchFamily="18" charset="0"/>
                <a:ea typeface="Cambria" panose="02040503050406030204" pitchFamily="18" charset="0"/>
              </a:rPr>
              <a:t>. По окончании выполнения кода в блоке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управление передается на первую строку за этим блоком</a:t>
            </a:r>
          </a:p>
          <a:p>
            <a:pPr marL="0" indent="0">
              <a:buNone/>
            </a:pPr>
            <a:r>
              <a:rPr lang="ru-RU" dirty="0">
                <a:latin typeface="Cambria" panose="02040503050406030204" pitchFamily="18" charset="0"/>
                <a:ea typeface="Cambria" panose="02040503050406030204" pitchFamily="18" charset="0"/>
              </a:rPr>
              <a:t>Когда фильтр исключений возвращает </a:t>
            </a:r>
            <a:r>
              <a:rPr lang="ru-RU" b="1" dirty="0">
                <a:latin typeface="Cambria" panose="02040503050406030204" pitchFamily="18" charset="0"/>
                <a:ea typeface="Cambria" panose="02040503050406030204" pitchFamily="18" charset="0"/>
              </a:rPr>
              <a:t>EXCEPTION_EXECUTE_HANDLER</a:t>
            </a:r>
            <a:r>
              <a:rPr lang="ru-RU" dirty="0">
                <a:latin typeface="Cambria" panose="02040503050406030204" pitchFamily="18" charset="0"/>
                <a:ea typeface="Cambria" panose="02040503050406030204" pitchFamily="18" charset="0"/>
              </a:rPr>
              <a:t>, системе приходится проводить </a:t>
            </a:r>
            <a:r>
              <a:rPr lang="ru-RU" b="1" dirty="0">
                <a:latin typeface="Cambria" panose="02040503050406030204" pitchFamily="18" charset="0"/>
                <a:ea typeface="Cambria" panose="02040503050406030204" pitchFamily="18" charset="0"/>
              </a:rPr>
              <a:t>глобальную раскрутку</a:t>
            </a:r>
            <a:r>
              <a:rPr lang="ru-RU" dirty="0">
                <a:latin typeface="Cambria" panose="02040503050406030204" pitchFamily="18" charset="0"/>
                <a:ea typeface="Cambria" panose="02040503050406030204" pitchFamily="18" charset="0"/>
              </a:rPr>
              <a:t>. Она приводит к продолжению обработки всех незавершенных блоков </a:t>
            </a:r>
            <a:r>
              <a:rPr lang="ru-RU" b="1" dirty="0" err="1">
                <a:latin typeface="Cambria" panose="02040503050406030204" pitchFamily="18" charset="0"/>
                <a:ea typeface="Cambria" panose="02040503050406030204" pitchFamily="18" charset="0"/>
              </a:rPr>
              <a:t>try-finally</a:t>
            </a:r>
            <a:r>
              <a:rPr lang="ru-RU" dirty="0">
                <a:latin typeface="Cambria" panose="02040503050406030204" pitchFamily="18" charset="0"/>
                <a:ea typeface="Cambria" panose="02040503050406030204" pitchFamily="18" charset="0"/>
              </a:rPr>
              <a:t>, выполнение которых началось вслед за блоком </a:t>
            </a:r>
            <a:r>
              <a:rPr lang="ru-RU" b="1" dirty="0" err="1">
                <a:latin typeface="Cambria" panose="02040503050406030204" pitchFamily="18" charset="0"/>
                <a:ea typeface="Cambria" panose="02040503050406030204" pitchFamily="18" charset="0"/>
              </a:rPr>
              <a:t>try-except</a:t>
            </a:r>
            <a:r>
              <a:rPr lang="ru-RU" dirty="0">
                <a:latin typeface="Cambria" panose="02040503050406030204" pitchFamily="18" charset="0"/>
                <a:ea typeface="Cambria" panose="02040503050406030204" pitchFamily="18" charset="0"/>
              </a:rPr>
              <a:t>, обрабатывающим данное исключение</a:t>
            </a:r>
          </a:p>
        </p:txBody>
      </p:sp>
    </p:spTree>
    <p:extLst>
      <p:ext uri="{BB962C8B-B14F-4D97-AF65-F5344CB8AC3E}">
        <p14:creationId xmlns:p14="http://schemas.microsoft.com/office/powerpoint/2010/main" val="37521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b="1" i="0" dirty="0">
                <a:effectLst/>
                <a:latin typeface="Cambria" panose="02040503050406030204" pitchFamily="18" charset="0"/>
                <a:ea typeface="Cambria" panose="02040503050406030204" pitchFamily="18" charset="0"/>
              </a:rPr>
              <a:t>Но что за неприятности такие? Это – исключения!</a:t>
            </a:r>
          </a:p>
          <a:p>
            <a:pPr marL="0" indent="0">
              <a:buNone/>
            </a:pPr>
            <a:r>
              <a:rPr lang="ru-RU" b="1" i="0" dirty="0">
                <a:effectLst/>
                <a:latin typeface="Cambria" panose="02040503050406030204" pitchFamily="18" charset="0"/>
                <a:ea typeface="Cambria" panose="02040503050406030204" pitchFamily="18" charset="0"/>
              </a:rPr>
              <a:t>Исключение</a:t>
            </a:r>
            <a:r>
              <a:rPr lang="ru-RU" i="0" dirty="0">
                <a:effectLst/>
                <a:latin typeface="Cambria" panose="02040503050406030204" pitchFamily="18" charset="0"/>
                <a:ea typeface="Cambria" panose="02040503050406030204" pitchFamily="18" charset="0"/>
              </a:rPr>
              <a:t> – это событие, возникающее из-за выполнения определенной команды, которая вызвала ошибку процессора</a:t>
            </a:r>
          </a:p>
          <a:p>
            <a:pPr marL="0" indent="0">
              <a:buNone/>
            </a:pPr>
            <a:r>
              <a:rPr lang="ru-RU" dirty="0">
                <a:latin typeface="Cambria" panose="02040503050406030204" pitchFamily="18" charset="0"/>
                <a:ea typeface="Cambria" panose="02040503050406030204" pitchFamily="18" charset="0"/>
              </a:rPr>
              <a:t>Скорее всего </a:t>
            </a:r>
            <a:r>
              <a:rPr lang="ru-RU" i="0" dirty="0">
                <a:effectLst/>
                <a:latin typeface="Cambria" panose="02040503050406030204" pitchFamily="18" charset="0"/>
                <a:ea typeface="Cambria" panose="02040503050406030204" pitchFamily="18" charset="0"/>
              </a:rPr>
              <a:t>в результате такого события нормальное выполнение программы становится </a:t>
            </a:r>
            <a:r>
              <a:rPr lang="ru-RU" b="1" i="0" dirty="0">
                <a:effectLst/>
                <a:latin typeface="Cambria" panose="02040503050406030204" pitchFamily="18" charset="0"/>
                <a:ea typeface="Cambria" panose="02040503050406030204" pitchFamily="18" charset="0"/>
              </a:rPr>
              <a:t>не возможным</a:t>
            </a:r>
            <a:r>
              <a:rPr lang="ru-RU" i="0" dirty="0">
                <a:effectLst/>
                <a:latin typeface="Cambria" panose="02040503050406030204" pitchFamily="18" charset="0"/>
                <a:ea typeface="Cambria" panose="02040503050406030204" pitchFamily="18" charset="0"/>
              </a:rPr>
              <a:t>!</a:t>
            </a:r>
          </a:p>
          <a:p>
            <a:pPr marL="0" indent="0">
              <a:buNone/>
            </a:pPr>
            <a:r>
              <a:rPr lang="ru-RU" i="0" dirty="0">
                <a:effectLst/>
                <a:latin typeface="Cambria" panose="02040503050406030204" pitchFamily="18" charset="0"/>
                <a:ea typeface="Cambria" panose="02040503050406030204" pitchFamily="18" charset="0"/>
              </a:rPr>
              <a:t>Исключения в некотором роде похожи на прерывания, основное отличие заключается в том, что исключение является </a:t>
            </a:r>
            <a:r>
              <a:rPr lang="ru-RU" b="1" i="0" dirty="0">
                <a:effectLst/>
                <a:latin typeface="Cambria" panose="02040503050406030204" pitchFamily="18" charset="0"/>
                <a:ea typeface="Cambria" panose="02040503050406030204" pitchFamily="18" charset="0"/>
              </a:rPr>
              <a:t>синхронным</a:t>
            </a:r>
            <a:r>
              <a:rPr lang="ru-RU" i="0" dirty="0">
                <a:effectLst/>
                <a:latin typeface="Cambria" panose="02040503050406030204" pitchFamily="18" charset="0"/>
                <a:ea typeface="Cambria" panose="02040503050406030204" pitchFamily="18" charset="0"/>
              </a:rPr>
              <a:t> и </a:t>
            </a:r>
            <a:r>
              <a:rPr lang="ru-RU" b="1" i="0" dirty="0">
                <a:effectLst/>
                <a:latin typeface="Cambria" panose="02040503050406030204" pitchFamily="18" charset="0"/>
                <a:ea typeface="Cambria" panose="02040503050406030204" pitchFamily="18" charset="0"/>
              </a:rPr>
              <a:t>технически воспроизводимым </a:t>
            </a:r>
            <a:r>
              <a:rPr lang="ru-RU" i="0" dirty="0">
                <a:effectLst/>
                <a:latin typeface="Cambria" panose="02040503050406030204" pitchFamily="18" charset="0"/>
                <a:ea typeface="Cambria" panose="02040503050406030204" pitchFamily="18" charset="0"/>
              </a:rPr>
              <a:t>при тех же условиях, в то время как прерывание является асинхронным и может произойти в любой момент</a:t>
            </a:r>
          </a:p>
          <a:p>
            <a:pPr marL="0" indent="0">
              <a:buNone/>
            </a:pPr>
            <a:r>
              <a:rPr lang="ru-RU" i="0" dirty="0">
                <a:effectLst/>
                <a:latin typeface="Cambria" panose="02040503050406030204" pitchFamily="18" charset="0"/>
                <a:ea typeface="Cambria" panose="02040503050406030204" pitchFamily="18" charset="0"/>
              </a:rPr>
              <a:t>Примеры исключений: деление на ноль, точка останова, ошибка страницы, переполнение стека и недопустимая инструкция</a:t>
            </a:r>
          </a:p>
        </p:txBody>
      </p:sp>
    </p:spTree>
    <p:extLst>
      <p:ext uri="{BB962C8B-B14F-4D97-AF65-F5344CB8AC3E}">
        <p14:creationId xmlns:p14="http://schemas.microsoft.com/office/powerpoint/2010/main" val="20225782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10" name="Picture 9">
            <a:extLst>
              <a:ext uri="{FF2B5EF4-FFF2-40B4-BE49-F238E27FC236}">
                <a16:creationId xmlns:a16="http://schemas.microsoft.com/office/drawing/2014/main" id="{0CEF99FE-603B-3909-55A5-C5C780D12E9A}"/>
              </a:ext>
            </a:extLst>
          </p:cNvPr>
          <p:cNvPicPr>
            <a:picLocks noChangeAspect="1"/>
          </p:cNvPicPr>
          <p:nvPr/>
        </p:nvPicPr>
        <p:blipFill>
          <a:blip r:embed="rId2"/>
          <a:srcRect r="4451"/>
          <a:stretch/>
        </p:blipFill>
        <p:spPr>
          <a:xfrm>
            <a:off x="1" y="1921237"/>
            <a:ext cx="6043816" cy="4410691"/>
          </a:xfrm>
          <a:prstGeom prst="rect">
            <a:avLst/>
          </a:prstGeom>
        </p:spPr>
      </p:pic>
      <p:pic>
        <p:nvPicPr>
          <p:cNvPr id="12" name="Picture 11">
            <a:extLst>
              <a:ext uri="{FF2B5EF4-FFF2-40B4-BE49-F238E27FC236}">
                <a16:creationId xmlns:a16="http://schemas.microsoft.com/office/drawing/2014/main" id="{05F5E13E-A7FB-22AD-D219-E3079BA296CF}"/>
              </a:ext>
            </a:extLst>
          </p:cNvPr>
          <p:cNvPicPr>
            <a:picLocks noChangeAspect="1"/>
          </p:cNvPicPr>
          <p:nvPr/>
        </p:nvPicPr>
        <p:blipFill>
          <a:blip r:embed="rId3"/>
          <a:stretch>
            <a:fillRect/>
          </a:stretch>
        </p:blipFill>
        <p:spPr>
          <a:xfrm>
            <a:off x="6096000" y="1623750"/>
            <a:ext cx="6043816" cy="5005664"/>
          </a:xfrm>
          <a:prstGeom prst="rect">
            <a:avLst/>
          </a:prstGeom>
        </p:spPr>
      </p:pic>
    </p:spTree>
    <p:extLst>
      <p:ext uri="{BB962C8B-B14F-4D97-AF65-F5344CB8AC3E}">
        <p14:creationId xmlns:p14="http://schemas.microsoft.com/office/powerpoint/2010/main" val="36352697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208177" y="252004"/>
          <a:ext cx="5485613" cy="1920240"/>
        </p:xfrm>
        <a:graphic>
          <a:graphicData uri="http://schemas.openxmlformats.org/drawingml/2006/table">
            <a:tbl>
              <a:tblPr/>
              <a:tblGrid>
                <a:gridCol w="5485613">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9DD3A5AB-718F-03E9-FDB6-1410CF897FF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775910" y="160259"/>
            <a:ext cx="6207913" cy="6447136"/>
          </a:xfrm>
        </p:spPr>
      </p:pic>
      <p:sp>
        <p:nvSpPr>
          <p:cNvPr id="7" name="TextBox 6">
            <a:extLst>
              <a:ext uri="{FF2B5EF4-FFF2-40B4-BE49-F238E27FC236}">
                <a16:creationId xmlns:a16="http://schemas.microsoft.com/office/drawing/2014/main" id="{2CA7153B-CBB2-60FE-68C0-7372AB977963}"/>
              </a:ext>
            </a:extLst>
          </p:cNvPr>
          <p:cNvSpPr txBox="1"/>
          <p:nvPr/>
        </p:nvSpPr>
        <p:spPr>
          <a:xfrm>
            <a:off x="208177" y="2298876"/>
            <a:ext cx="5400771" cy="4154984"/>
          </a:xfrm>
          <a:prstGeom prst="rect">
            <a:avLst/>
          </a:prstGeom>
          <a:noFill/>
        </p:spPr>
        <p:txBody>
          <a:bodyPr wrap="square">
            <a:spAutoFit/>
          </a:bodyPr>
          <a:lstStyle/>
          <a:p>
            <a:pPr marL="0" indent="0">
              <a:buNone/>
            </a:pPr>
            <a:r>
              <a:rPr lang="ru-RU" sz="2200" dirty="0">
                <a:latin typeface="Cambria" panose="02040503050406030204" pitchFamily="18" charset="0"/>
                <a:ea typeface="Cambria" panose="02040503050406030204" pitchFamily="18" charset="0"/>
              </a:rPr>
              <a:t>Глобальную раскрутку, осуществляемую системой, можно остановить, если в блок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finally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включить оператор </a:t>
            </a:r>
            <a:r>
              <a:rPr lang="ru-RU" sz="2200" b="1" dirty="0" err="1">
                <a:latin typeface="Cambria" panose="02040503050406030204" pitchFamily="18" charset="0"/>
                <a:ea typeface="Cambria" panose="02040503050406030204" pitchFamily="18" charset="0"/>
              </a:rPr>
              <a:t>return</a:t>
            </a:r>
            <a:endParaRPr lang="ru-RU" sz="2200" b="1" dirty="0">
              <a:latin typeface="Cambria" panose="02040503050406030204" pitchFamily="18" charset="0"/>
              <a:ea typeface="Cambria" panose="02040503050406030204" pitchFamily="18" charset="0"/>
            </a:endParaRPr>
          </a:p>
          <a:p>
            <a:pPr marL="0" indent="0">
              <a:buNone/>
            </a:pPr>
            <a:r>
              <a:rPr lang="ru-RU" sz="2200" dirty="0">
                <a:latin typeface="Cambria" panose="02040503050406030204" pitchFamily="18" charset="0"/>
                <a:ea typeface="Cambria" panose="02040503050406030204" pitchFamily="18" charset="0"/>
              </a:rPr>
              <a:t>Заметьте: код блока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except</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в </a:t>
            </a:r>
            <a:r>
              <a:rPr lang="ru-RU" sz="2200" b="1" dirty="0" err="1">
                <a:latin typeface="Cambria" panose="02040503050406030204" pitchFamily="18" charset="0"/>
                <a:ea typeface="Cambria" panose="02040503050406030204" pitchFamily="18" charset="0"/>
              </a:rPr>
              <a:t>FuncMonkey</a:t>
            </a:r>
            <a:r>
              <a:rPr lang="ru-RU" sz="2200" dirty="0">
                <a:latin typeface="Cambria" panose="02040503050406030204" pitchFamily="18" charset="0"/>
                <a:ea typeface="Cambria" panose="02040503050406030204" pitchFamily="18" charset="0"/>
              </a:rPr>
              <a:t> никогда не вызовет </a:t>
            </a:r>
            <a:r>
              <a:rPr lang="ru-RU" sz="2200" b="1" dirty="0" err="1">
                <a:latin typeface="Cambria" panose="02040503050406030204" pitchFamily="18" charset="0"/>
                <a:ea typeface="Cambria" panose="02040503050406030204" pitchFamily="18" charset="0"/>
              </a:rPr>
              <a:t>MessageBeep</a:t>
            </a:r>
            <a:r>
              <a:rPr lang="ru-RU" sz="2200" dirty="0">
                <a:latin typeface="Cambria" panose="02040503050406030204" pitchFamily="18" charset="0"/>
                <a:ea typeface="Cambria" panose="02040503050406030204" pitchFamily="18" charset="0"/>
              </a:rPr>
              <a:t>. </a:t>
            </a:r>
          </a:p>
          <a:p>
            <a:pPr marL="0" indent="0">
              <a:buNone/>
            </a:pPr>
            <a:r>
              <a:rPr lang="ru-RU" sz="2200" dirty="0">
                <a:latin typeface="Cambria" panose="02040503050406030204" pitchFamily="18" charset="0"/>
                <a:ea typeface="Cambria" panose="02040503050406030204" pitchFamily="18" charset="0"/>
              </a:rPr>
              <a:t>Оператор </a:t>
            </a:r>
            <a:r>
              <a:rPr lang="ru-RU" sz="2200" b="1" dirty="0" err="1">
                <a:latin typeface="Cambria" panose="02040503050406030204" pitchFamily="18" charset="0"/>
                <a:ea typeface="Cambria" panose="02040503050406030204" pitchFamily="18" charset="0"/>
              </a:rPr>
              <a:t>return</a:t>
            </a:r>
            <a:r>
              <a:rPr lang="ru-RU" sz="2200" dirty="0">
                <a:latin typeface="Cambria" panose="02040503050406030204" pitchFamily="18" charset="0"/>
                <a:ea typeface="Cambria" panose="02040503050406030204" pitchFamily="18" charset="0"/>
              </a:rPr>
              <a:t> в блоке </a:t>
            </a:r>
            <a:r>
              <a:rPr lang="ru-RU" sz="2200" b="1" dirty="0">
                <a:latin typeface="Cambria" panose="02040503050406030204" pitchFamily="18" charset="0"/>
                <a:ea typeface="Cambria" panose="02040503050406030204" pitchFamily="18" charset="0"/>
              </a:rPr>
              <a:t>__</a:t>
            </a:r>
            <a:r>
              <a:rPr lang="ru-RU" sz="2200" b="1" dirty="0" err="1">
                <a:latin typeface="Cambria" panose="02040503050406030204" pitchFamily="18" charset="0"/>
                <a:ea typeface="Cambria" panose="02040503050406030204" pitchFamily="18" charset="0"/>
              </a:rPr>
              <a:t>finally</a:t>
            </a:r>
            <a:r>
              <a:rPr lang="ru-RU" sz="2200" b="1" dirty="0">
                <a:latin typeface="Cambria" panose="02040503050406030204" pitchFamily="18" charset="0"/>
                <a:ea typeface="Cambria" panose="02040503050406030204" pitchFamily="18" charset="0"/>
              </a:rPr>
              <a:t> </a:t>
            </a:r>
            <a:r>
              <a:rPr lang="ru-RU" sz="2200" dirty="0">
                <a:latin typeface="Cambria" panose="02040503050406030204" pitchFamily="18" charset="0"/>
                <a:ea typeface="Cambria" panose="02040503050406030204" pitchFamily="18" charset="0"/>
              </a:rPr>
              <a:t>функции </a:t>
            </a:r>
            <a:r>
              <a:rPr lang="ru-RU" sz="2200" b="1" dirty="0" err="1">
                <a:latin typeface="Cambria" panose="02040503050406030204" pitchFamily="18" charset="0"/>
                <a:ea typeface="Cambria" panose="02040503050406030204" pitchFamily="18" charset="0"/>
              </a:rPr>
              <a:t>FuncPheasant</a:t>
            </a:r>
            <a:r>
              <a:rPr lang="ru-RU" sz="2200" dirty="0">
                <a:latin typeface="Cambria" panose="02040503050406030204" pitchFamily="18" charset="0"/>
                <a:ea typeface="Cambria" panose="02040503050406030204" pitchFamily="18" charset="0"/>
              </a:rPr>
              <a:t> заставит систему вообще прекратить раскрутку, и поэтому выполнение продолжится так, будто ничего не произошло</a:t>
            </a:r>
          </a:p>
          <a:p>
            <a:pPr marL="0" indent="0">
              <a:buNone/>
            </a:pPr>
            <a:endParaRPr lang="ru-RU"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6823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en-US" b="1" i="0" u="none" strike="noStrike" kern="1200" dirty="0">
                <a:solidFill>
                  <a:srgbClr val="000000"/>
                </a:solidFill>
                <a:effectLst/>
                <a:latin typeface="Cambria" panose="02040503050406030204" pitchFamily="18" charset="0"/>
                <a:ea typeface="Cambria" panose="02040503050406030204" pitchFamily="18" charset="0"/>
              </a:rPr>
              <a:t>EXCEPTION_CONTINUE_EXECUTION </a:t>
            </a:r>
            <a:r>
              <a:rPr lang="ru-RU" i="0" u="none" strike="noStrike" kern="1200" dirty="0">
                <a:solidFill>
                  <a:srgbClr val="000000"/>
                </a:solidFill>
                <a:effectLst/>
                <a:latin typeface="Cambria" panose="02040503050406030204" pitchFamily="18" charset="0"/>
                <a:ea typeface="Cambria" panose="02040503050406030204" pitchFamily="18" charset="0"/>
              </a:rPr>
              <a:t>– обнаружив такое значение выражения в фильтре, система возвращается к инструкции, вызвавшей исключение, и пытается выполнить ее снова</a:t>
            </a:r>
          </a:p>
          <a:p>
            <a:pPr marL="0" indent="0">
              <a:buNone/>
            </a:pPr>
            <a:r>
              <a:rPr lang="en-US" b="1" dirty="0">
                <a:latin typeface="Cambria" panose="02040503050406030204" pitchFamily="18" charset="0"/>
                <a:ea typeface="Cambria" panose="02040503050406030204" pitchFamily="18" charset="0"/>
              </a:rPr>
              <a:t>EXCEPTION_CONTINUE_SEARCH</a:t>
            </a:r>
            <a:r>
              <a:rPr lang="ru-RU" b="1" i="0" u="none" strike="noStrike" kern="1200" dirty="0">
                <a:solidFill>
                  <a:srgbClr val="000000"/>
                </a:solidFill>
                <a:effectLst/>
                <a:latin typeface="Cambria" panose="02040503050406030204" pitchFamily="18" charset="0"/>
                <a:ea typeface="Cambria" panose="02040503050406030204" pitchFamily="18" charset="0"/>
              </a:rPr>
              <a:t> </a:t>
            </a:r>
            <a:r>
              <a:rPr lang="ru-RU" i="0" u="none" strike="noStrike" kern="1200" dirty="0">
                <a:solidFill>
                  <a:srgbClr val="000000"/>
                </a:solidFill>
                <a:effectLst/>
                <a:latin typeface="Cambria" panose="02040503050406030204" pitchFamily="18" charset="0"/>
                <a:ea typeface="Cambria" panose="02040503050406030204" pitchFamily="18" charset="0"/>
              </a:rPr>
              <a:t>– данный идентификатор указывает системе перейти к предыдущему блоку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try</a:t>
            </a:r>
            <a:r>
              <a:rPr lang="ru-RU" i="0" u="none" strike="noStrike" kern="1200" dirty="0">
                <a:solidFill>
                  <a:srgbClr val="000000"/>
                </a:solidFill>
                <a:effectLst/>
                <a:latin typeface="Cambria" panose="02040503050406030204" pitchFamily="18" charset="0"/>
                <a:ea typeface="Cambria" panose="02040503050406030204" pitchFamily="18" charset="0"/>
              </a:rPr>
              <a:t>, которому соответствует блок </a:t>
            </a:r>
            <a:r>
              <a:rPr lang="ru-RU" b="1" i="0" u="none" strike="noStrike" kern="1200" dirty="0">
                <a:solidFill>
                  <a:srgbClr val="000000"/>
                </a:solidFill>
                <a:effectLst/>
                <a:latin typeface="Cambria" panose="02040503050406030204" pitchFamily="18" charset="0"/>
                <a:ea typeface="Cambria" panose="02040503050406030204" pitchFamily="18" charset="0"/>
              </a:rPr>
              <a:t>__</a:t>
            </a:r>
            <a:r>
              <a:rPr lang="ru-RU" b="1" i="0" u="none" strike="noStrike" kern="1200" dirty="0" err="1">
                <a:solidFill>
                  <a:srgbClr val="000000"/>
                </a:solidFill>
                <a:effectLst/>
                <a:latin typeface="Cambria" panose="02040503050406030204" pitchFamily="18" charset="0"/>
                <a:ea typeface="Cambria" panose="02040503050406030204" pitchFamily="18" charset="0"/>
              </a:rPr>
              <a:t>except</a:t>
            </a:r>
            <a:r>
              <a:rPr lang="ru-RU" i="0" u="none" strike="noStrike" kern="1200" dirty="0">
                <a:solidFill>
                  <a:srgbClr val="000000"/>
                </a:solidFill>
                <a:effectLst/>
                <a:latin typeface="Cambria" panose="02040503050406030204" pitchFamily="18" charset="0"/>
                <a:ea typeface="Cambria" panose="02040503050406030204" pitchFamily="18" charset="0"/>
              </a:rPr>
              <a:t>, и обработать его фильтр</a:t>
            </a:r>
          </a:p>
          <a:p>
            <a:pPr marL="0" indent="0">
              <a:buNone/>
            </a:pPr>
            <a:r>
              <a:rPr lang="ru-RU" dirty="0">
                <a:latin typeface="Cambria" panose="02040503050406030204" pitchFamily="18" charset="0"/>
                <a:ea typeface="Cambria" panose="02040503050406030204" pitchFamily="18" charset="0"/>
              </a:rPr>
              <a:t>Это значит, что система пропускает при просмотре цепочки блоков любые блоки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которым соответствуют блоки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(а не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r>
              <a:rPr lang="ru-RU" dirty="0">
                <a:latin typeface="Cambria" panose="02040503050406030204" pitchFamily="18" charset="0"/>
                <a:ea typeface="Cambria" panose="02040503050406030204" pitchFamily="18" charset="0"/>
              </a:rPr>
              <a:t>). Причина этого очевидна: в блоках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нет фильтров исключений, а потому и проверять в них нечего </a:t>
            </a:r>
          </a:p>
        </p:txBody>
      </p:sp>
    </p:spTree>
    <p:extLst>
      <p:ext uri="{BB962C8B-B14F-4D97-AF65-F5344CB8AC3E}">
        <p14:creationId xmlns:p14="http://schemas.microsoft.com/office/powerpoint/2010/main" val="32850190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Часто фильтр исключений должен проанализировать ситуацию, прежде чем определить, какое значение ему вернуть. Например, Ваш обработчик может знать, что делать при делении на нуль, но не знать, как обработать нарушение доступа к памяти. Именно поэтому фильтр отвечает за анализ ситуации и возврат соответствующего значения</a:t>
            </a:r>
            <a:endParaRPr lang="en-US" sz="2800"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26A02CC8-1294-9D25-8B93-E75D893A8FC8}"/>
              </a:ext>
            </a:extLst>
          </p:cNvPr>
          <p:cNvPicPr>
            <a:picLocks noChangeAspect="1"/>
          </p:cNvPicPr>
          <p:nvPr/>
        </p:nvPicPr>
        <p:blipFill>
          <a:blip r:embed="rId2"/>
          <a:stretch>
            <a:fillRect/>
          </a:stretch>
        </p:blipFill>
        <p:spPr>
          <a:xfrm>
            <a:off x="2414073" y="4192143"/>
            <a:ext cx="7363853" cy="2086266"/>
          </a:xfrm>
          <a:prstGeom prst="rect">
            <a:avLst/>
          </a:prstGeom>
        </p:spPr>
      </p:pic>
    </p:spTree>
    <p:extLst>
      <p:ext uri="{BB962C8B-B14F-4D97-AF65-F5344CB8AC3E}">
        <p14:creationId xmlns:p14="http://schemas.microsoft.com/office/powerpoint/2010/main" val="3999968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Встраиваемая функция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возвращает идентификатор типа исключения (некоторые из кодов описаны </a:t>
            </a:r>
            <a:r>
              <a:rPr lang="ru-RU" sz="2800" b="1" dirty="0">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здесь</a:t>
            </a:r>
            <a:r>
              <a:rPr lang="ru-RU" sz="2800" dirty="0">
                <a:latin typeface="Cambria" panose="02040503050406030204" pitchFamily="18" charset="0"/>
                <a:ea typeface="Cambria" panose="02040503050406030204" pitchFamily="18" charset="0"/>
              </a:rPr>
              <a:t>)</a:t>
            </a:r>
          </a:p>
          <a:p>
            <a:pPr marL="0" indent="0">
              <a:buNone/>
            </a:pPr>
            <a:r>
              <a:rPr lang="ru-RU" sz="2800" dirty="0">
                <a:latin typeface="Cambria" panose="02040503050406030204" pitchFamily="18" charset="0"/>
                <a:ea typeface="Cambria" panose="02040503050406030204" pitchFamily="18" charset="0"/>
              </a:rPr>
              <a:t>Встраиваемую функцию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можно вызвать только из фильтра исключений (между скобками, которые следуют за </a:t>
            </a:r>
            <a:r>
              <a:rPr lang="ru-RU" sz="2800" b="1" dirty="0">
                <a:latin typeface="Cambria" panose="02040503050406030204" pitchFamily="18" charset="0"/>
                <a:ea typeface="Cambria" panose="02040503050406030204" pitchFamily="18" charset="0"/>
              </a:rPr>
              <a:t>__</a:t>
            </a:r>
            <a:r>
              <a:rPr lang="ru-RU" sz="2800" b="1" dirty="0" err="1">
                <a:latin typeface="Cambria" panose="02040503050406030204" pitchFamily="18" charset="0"/>
                <a:ea typeface="Cambria" panose="02040503050406030204" pitchFamily="18" charset="0"/>
              </a:rPr>
              <a:t>except</a:t>
            </a:r>
            <a:r>
              <a:rPr lang="ru-RU" sz="2800" dirty="0">
                <a:latin typeface="Cambria" panose="02040503050406030204" pitchFamily="18" charset="0"/>
                <a:ea typeface="Cambria" panose="02040503050406030204" pitchFamily="18" charset="0"/>
              </a:rPr>
              <a:t>) или из обработчика исключений</a:t>
            </a:r>
          </a:p>
          <a:p>
            <a:pPr marL="0" indent="0">
              <a:buNone/>
            </a:pPr>
            <a:r>
              <a:rPr lang="ru-RU" sz="2800" dirty="0">
                <a:latin typeface="Cambria" panose="02040503050406030204" pitchFamily="18" charset="0"/>
                <a:ea typeface="Cambria" panose="02040503050406030204" pitchFamily="18" charset="0"/>
              </a:rPr>
              <a:t>Однако </a:t>
            </a:r>
            <a:r>
              <a:rPr lang="ru-RU" sz="2800" b="1" dirty="0" err="1">
                <a:latin typeface="Cambria" panose="02040503050406030204" pitchFamily="18" charset="0"/>
                <a:ea typeface="Cambria" panose="02040503050406030204" pitchFamily="18" charset="0"/>
              </a:rPr>
              <a:t>GetExceptionCode</a:t>
            </a:r>
            <a:r>
              <a:rPr lang="ru-RU" sz="2800" dirty="0">
                <a:latin typeface="Cambria" panose="02040503050406030204" pitchFamily="18" charset="0"/>
                <a:ea typeface="Cambria" panose="02040503050406030204" pitchFamily="18" charset="0"/>
              </a:rPr>
              <a:t> нельзя вызывать из функции фильтра исключений. Компилятор помогает вылавливать такие ошибки и обязательно сообщит о таковой</a:t>
            </a:r>
            <a:endParaRPr lang="en-US"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16399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Коды исключений формируются по тем же правилам, что и коды ошибок, определенные в файле </a:t>
            </a:r>
            <a:r>
              <a:rPr lang="ru-RU" sz="2800" dirty="0" err="1">
                <a:latin typeface="Cambria" panose="02040503050406030204" pitchFamily="18" charset="0"/>
                <a:ea typeface="Cambria" panose="02040503050406030204" pitchFamily="18" charset="0"/>
              </a:rPr>
              <a:t>WinError.h</a:t>
            </a:r>
            <a:r>
              <a:rPr lang="ru-RU" sz="2800" dirty="0">
                <a:latin typeface="Cambria" panose="02040503050406030204" pitchFamily="18" charset="0"/>
                <a:ea typeface="Cambria" panose="02040503050406030204" pitchFamily="18" charset="0"/>
              </a:rPr>
              <a:t>. Каждое значение типа DWORD разбивается на поля</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 сути данная структура исключения соответствует структуре </a:t>
            </a:r>
            <a:r>
              <a:rPr lang="en-US" sz="2800" dirty="0">
                <a:latin typeface="Cambria" panose="02040503050406030204" pitchFamily="18" charset="0"/>
                <a:ea typeface="Cambria" panose="02040503050406030204" pitchFamily="18" charset="0"/>
              </a:rPr>
              <a:t>HRESULT </a:t>
            </a:r>
            <a:r>
              <a:rPr lang="ru-RU" sz="2800" dirty="0">
                <a:latin typeface="Cambria" panose="02040503050406030204" pitchFamily="18" charset="0"/>
                <a:ea typeface="Cambria" panose="02040503050406030204" pitchFamily="18" charset="0"/>
              </a:rPr>
              <a:t>из методологии </a:t>
            </a:r>
            <a:r>
              <a:rPr lang="en-US" sz="2800" dirty="0">
                <a:latin typeface="Cambria" panose="02040503050406030204" pitchFamily="18" charset="0"/>
                <a:ea typeface="Cambria" panose="02040503050406030204" pitchFamily="18" charset="0"/>
              </a:rPr>
              <a:t>COM</a:t>
            </a:r>
          </a:p>
        </p:txBody>
      </p:sp>
      <p:pic>
        <p:nvPicPr>
          <p:cNvPr id="4" name="Picture 3">
            <a:extLst>
              <a:ext uri="{FF2B5EF4-FFF2-40B4-BE49-F238E27FC236}">
                <a16:creationId xmlns:a16="http://schemas.microsoft.com/office/drawing/2014/main" id="{181B1D5A-67A3-317A-1097-770AFDD834D7}"/>
              </a:ext>
            </a:extLst>
          </p:cNvPr>
          <p:cNvPicPr>
            <a:picLocks noChangeAspect="1"/>
          </p:cNvPicPr>
          <p:nvPr/>
        </p:nvPicPr>
        <p:blipFill>
          <a:blip r:embed="rId2"/>
          <a:stretch>
            <a:fillRect/>
          </a:stretch>
        </p:blipFill>
        <p:spPr>
          <a:xfrm>
            <a:off x="1469550" y="3155590"/>
            <a:ext cx="9267825" cy="2057400"/>
          </a:xfrm>
          <a:prstGeom prst="rect">
            <a:avLst/>
          </a:prstGeom>
        </p:spPr>
      </p:pic>
    </p:spTree>
    <p:extLst>
      <p:ext uri="{BB962C8B-B14F-4D97-AF65-F5344CB8AC3E}">
        <p14:creationId xmlns:p14="http://schemas.microsoft.com/office/powerpoint/2010/main" val="15276762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Когда возникает исключение, операционная система заталкивает в стек соответствующего потока структуры EXCEPTION_RECORD, CONTEXT и EXCEPTION_POINTERS</a:t>
            </a:r>
          </a:p>
          <a:p>
            <a:pPr marL="0" indent="0">
              <a:buNone/>
            </a:pPr>
            <a:r>
              <a:rPr lang="ru-RU" dirty="0">
                <a:latin typeface="Cambria" panose="02040503050406030204" pitchFamily="18" charset="0"/>
                <a:ea typeface="Cambria" panose="02040503050406030204" pitchFamily="18" charset="0"/>
              </a:rPr>
              <a:t>EXCEPTION_RECORD содержит информацию об исключении, независимую от типа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процессора, а CONTEXT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машинно-зависимую информацию об этом исключении.</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структуре EXCEPTION_POINTERS всего два элемента </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указатели на помещенные в</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стек структуры EXCEPTION_RECO</a:t>
            </a:r>
            <a:r>
              <a:rPr lang="en-US" dirty="0">
                <a:latin typeface="Cambria" panose="02040503050406030204" pitchFamily="18" charset="0"/>
                <a:ea typeface="Cambria" panose="02040503050406030204" pitchFamily="18" charset="0"/>
              </a:rPr>
              <a:t>R</a:t>
            </a:r>
            <a:r>
              <a:rPr lang="ru-RU" dirty="0">
                <a:latin typeface="Cambria" panose="02040503050406030204" pitchFamily="18" charset="0"/>
                <a:ea typeface="Cambria" panose="02040503050406030204" pitchFamily="18" charset="0"/>
              </a:rPr>
              <a:t>D и CONTEXT</a:t>
            </a:r>
          </a:p>
          <a:p>
            <a:pPr marL="0" indent="0">
              <a:buNone/>
            </a:pPr>
            <a:endParaRPr lang="ru-RU" sz="2800"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A5ABD98-2AAE-E376-511F-FC8E69B58822}"/>
              </a:ext>
            </a:extLst>
          </p:cNvPr>
          <p:cNvPicPr>
            <a:picLocks noChangeAspect="1"/>
          </p:cNvPicPr>
          <p:nvPr/>
        </p:nvPicPr>
        <p:blipFill>
          <a:blip r:embed="rId2"/>
          <a:stretch>
            <a:fillRect/>
          </a:stretch>
        </p:blipFill>
        <p:spPr>
          <a:xfrm>
            <a:off x="6962775" y="5235276"/>
            <a:ext cx="4391025" cy="1314450"/>
          </a:xfrm>
          <a:prstGeom prst="rect">
            <a:avLst/>
          </a:prstGeom>
        </p:spPr>
      </p:pic>
    </p:spTree>
    <p:extLst>
      <p:ext uri="{BB962C8B-B14F-4D97-AF65-F5344CB8AC3E}">
        <p14:creationId xmlns:p14="http://schemas.microsoft.com/office/powerpoint/2010/main" val="3826899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Чтобы получить эту информацию и использовать ее в программе, вызовите </a:t>
            </a:r>
            <a:r>
              <a:rPr lang="ru-RU" sz="2800" b="1" dirty="0" err="1">
                <a:latin typeface="Cambria" panose="02040503050406030204" pitchFamily="18" charset="0"/>
                <a:ea typeface="Cambria" panose="02040503050406030204" pitchFamily="18" charset="0"/>
              </a:rPr>
              <a:t>GetExceptionInformation</a:t>
            </a:r>
            <a:endParaRPr lang="en-US"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Эта встраиваемая функция возвращает указатель на структуру EXCEPTION_POINTERS</a:t>
            </a:r>
            <a:endParaRPr lang="en-US"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Самое важное в </a:t>
            </a:r>
            <a:r>
              <a:rPr lang="ru-RU" sz="2800" b="1" dirty="0" err="1">
                <a:latin typeface="Cambria" panose="02040503050406030204" pitchFamily="18" charset="0"/>
                <a:ea typeface="Cambria" panose="02040503050406030204" pitchFamily="18" charset="0"/>
              </a:rPr>
              <a:t>GetExceptionInformation</a:t>
            </a:r>
            <a:r>
              <a:rPr lang="ru-RU" sz="2800" dirty="0">
                <a:latin typeface="Cambria" panose="02040503050406030204" pitchFamily="18" charset="0"/>
                <a:ea typeface="Cambria" panose="02040503050406030204" pitchFamily="18" charset="0"/>
              </a:rPr>
              <a:t> то, что ее можно вызывать только в фильтре исключений и больше нигде, потому что структуры CONTEXT, EXCEPTION_RECORD и EXCEPTION_POINTERS существуют лишь во время обработки фильтра исключений. Когда управление переходит к обработчику исключений, эти данные в стеке</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разрушаются</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098262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До сих пор мы рассматривали обработку аппаратных исключений, когда процессор</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перехватывает некое событие и возбуждает исключение</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Но Вы можете и сами генерировать исключения. Это еще один способ для функции сообщить о неудаче вызвавшему ее коду </a:t>
            </a:r>
          </a:p>
          <a:p>
            <a:pPr marL="0" indent="0">
              <a:buNone/>
            </a:pPr>
            <a:r>
              <a:rPr lang="ru-RU" sz="2800" dirty="0">
                <a:latin typeface="Cambria" panose="02040503050406030204" pitchFamily="18" charset="0"/>
                <a:ea typeface="Cambria" panose="02040503050406030204" pitchFamily="18" charset="0"/>
              </a:rPr>
              <a:t>Традиционно функции, которые могут закончиться неудачно, возвращают некое особое значение </a:t>
            </a:r>
            <a:r>
              <a:rPr lang="en-US" sz="2800" dirty="0">
                <a:latin typeface="Cambria" panose="02040503050406030204" pitchFamily="18" charset="0"/>
                <a:ea typeface="Cambria" panose="02040503050406030204" pitchFamily="18" charset="0"/>
              </a:rPr>
              <a:t>–</a:t>
            </a:r>
            <a:r>
              <a:rPr lang="ru-RU"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признак ошибки</a:t>
            </a:r>
            <a:endParaRPr lang="en-US" sz="2800"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При этом предполагается, что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код, вызвавший функцию, проверяет, не вернула ли она это особое значение, и, если</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да, выполняет какие-то альтернативные операции</a:t>
            </a:r>
          </a:p>
        </p:txBody>
      </p:sp>
    </p:spTree>
    <p:extLst>
      <p:ext uri="{BB962C8B-B14F-4D97-AF65-F5344CB8AC3E}">
        <p14:creationId xmlns:p14="http://schemas.microsoft.com/office/powerpoint/2010/main" val="13808057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800" dirty="0">
                <a:latin typeface="Cambria" panose="02040503050406030204" pitchFamily="18" charset="0"/>
                <a:ea typeface="Cambria" panose="02040503050406030204" pitchFamily="18" charset="0"/>
              </a:rPr>
              <a:t>Альтернативный подход заключается в том, что при неудачном вызове функции</a:t>
            </a:r>
            <a:r>
              <a:rPr lang="en-US" sz="2800" dirty="0">
                <a:latin typeface="Cambria" panose="02040503050406030204" pitchFamily="18" charset="0"/>
                <a:ea typeface="Cambria" panose="02040503050406030204" pitchFamily="18" charset="0"/>
              </a:rPr>
              <a:t> </a:t>
            </a:r>
            <a:r>
              <a:rPr lang="ru-RU" sz="2800" b="1" dirty="0">
                <a:latin typeface="Cambria" panose="02040503050406030204" pitchFamily="18" charset="0"/>
                <a:ea typeface="Cambria" panose="02040503050406030204" pitchFamily="18" charset="0"/>
              </a:rPr>
              <a:t>возбуждают исключения</a:t>
            </a:r>
            <a:endParaRPr lang="en-US" sz="2800" b="1"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Тогда написание и сопровождение кода становится гораздо</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проще, а программы работают намного быстрее</a:t>
            </a:r>
            <a:endParaRPr lang="en-US" sz="2800" dirty="0">
              <a:latin typeface="Cambria" panose="02040503050406030204" pitchFamily="18" charset="0"/>
              <a:ea typeface="Cambria" panose="02040503050406030204" pitchFamily="18" charset="0"/>
            </a:endParaRPr>
          </a:p>
          <a:p>
            <a:pPr marL="0" indent="0">
              <a:buNone/>
            </a:pPr>
            <a:r>
              <a:rPr lang="ru-RU" sz="2800" dirty="0">
                <a:latin typeface="Cambria" panose="02040503050406030204" pitchFamily="18" charset="0"/>
                <a:ea typeface="Cambria" panose="02040503050406030204" pitchFamily="18" charset="0"/>
              </a:rPr>
              <a:t>Последнее связано с тем, что та часть</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кода, которая отвечает за контроль ошибок, вступает в действие лишь при сбоях, т. е.</a:t>
            </a:r>
            <a:r>
              <a:rPr lang="en-US" sz="2800" dirty="0">
                <a:latin typeface="Cambria" panose="02040503050406030204" pitchFamily="18" charset="0"/>
                <a:ea typeface="Cambria" panose="02040503050406030204" pitchFamily="18" charset="0"/>
              </a:rPr>
              <a:t> </a:t>
            </a:r>
            <a:r>
              <a:rPr lang="ru-RU" sz="2800" dirty="0">
                <a:latin typeface="Cambria" panose="02040503050406030204" pitchFamily="18" charset="0"/>
                <a:ea typeface="Cambria" panose="02040503050406030204" pitchFamily="18" charset="0"/>
              </a:rPr>
              <a:t>в исключительных ситуациях</a:t>
            </a:r>
            <a:endParaRPr lang="en-US" sz="2800"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Возбудить программное исключение несложно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достаточно вызвать функцию</a:t>
            </a:r>
            <a:r>
              <a:rPr lang="en-US"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RaiseException</a:t>
            </a:r>
            <a:endParaRPr lang="ru-RU"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8797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981494945"/>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Если возникает исключение, ядро перехватывает его и позволяет коду обработать исключение, если это возможно</a:t>
            </a:r>
          </a:p>
          <a:p>
            <a:pPr marL="0" indent="0">
              <a:buNone/>
            </a:pPr>
            <a:r>
              <a:rPr lang="ru-RU" dirty="0">
                <a:latin typeface="Cambria" panose="02040503050406030204" pitchFamily="18" charset="0"/>
                <a:ea typeface="Cambria" panose="02040503050406030204" pitchFamily="18" charset="0"/>
              </a:rPr>
              <a:t>Этот механизм и называется </a:t>
            </a:r>
            <a:r>
              <a:rPr lang="ru-RU" b="1" dirty="0" err="1">
                <a:latin typeface="Cambria" panose="02040503050406030204" pitchFamily="18" charset="0"/>
                <a:ea typeface="Cambria" panose="02040503050406030204" pitchFamily="18" charset="0"/>
              </a:rPr>
              <a:t>Structured</a:t>
            </a:r>
            <a:r>
              <a:rPr lang="ru-RU" b="1" dirty="0">
                <a:latin typeface="Cambria" panose="02040503050406030204" pitchFamily="18" charset="0"/>
                <a:ea typeface="Cambria" panose="02040503050406030204" pitchFamily="18" charset="0"/>
              </a:rPr>
              <a:t> Exception Handling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 и доступен как для кода пользовательского режима, так и для кода режима ядра</a:t>
            </a:r>
          </a:p>
          <a:p>
            <a:pPr marL="0" indent="0">
              <a:buNone/>
            </a:pPr>
            <a:r>
              <a:rPr lang="ru-RU" dirty="0">
                <a:latin typeface="Cambria" panose="02040503050406030204" pitchFamily="18" charset="0"/>
                <a:ea typeface="Cambria" panose="02040503050406030204" pitchFamily="18" charset="0"/>
              </a:rPr>
              <a:t>Для справки! </a:t>
            </a:r>
            <a:r>
              <a:rPr lang="en-US" dirty="0">
                <a:latin typeface="Cambria" panose="02040503050406030204" pitchFamily="18" charset="0"/>
                <a:ea typeface="Cambria" panose="02040503050406030204" pitchFamily="18" charset="0"/>
              </a:rPr>
              <a:t>SEH </a:t>
            </a:r>
            <a:r>
              <a:rPr lang="ru-RU" dirty="0">
                <a:latin typeface="Cambria" panose="02040503050406030204" pitchFamily="18" charset="0"/>
                <a:ea typeface="Cambria" panose="02040503050406030204" pitchFamily="18" charset="0"/>
              </a:rPr>
              <a:t>является частью </a:t>
            </a:r>
            <a:r>
              <a:rPr lang="ru-RU" b="1" dirty="0">
                <a:latin typeface="Cambria" panose="02040503050406030204" pitchFamily="18" charset="0"/>
                <a:ea typeface="Cambria" panose="02040503050406030204" pitchFamily="18" charset="0"/>
              </a:rPr>
              <a:t>исключительно</a:t>
            </a:r>
            <a:r>
              <a:rPr lang="ru-RU" dirty="0">
                <a:latin typeface="Cambria" panose="02040503050406030204" pitchFamily="18" charset="0"/>
                <a:ea typeface="Cambria" panose="02040503050406030204" pitchFamily="18" charset="0"/>
              </a:rPr>
              <a:t> операционной системы </a:t>
            </a:r>
            <a:r>
              <a:rPr lang="en-US"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Также стоит отметить, что полная поддержка </a:t>
            </a:r>
            <a:r>
              <a:rPr lang="en-US"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 присутствует только в компиляторе </a:t>
            </a:r>
            <a:r>
              <a:rPr lang="en-US" b="1" dirty="0">
                <a:latin typeface="Cambria" panose="02040503050406030204" pitchFamily="18" charset="0"/>
                <a:ea typeface="Cambria" panose="02040503050406030204" pitchFamily="18" charset="0"/>
              </a:rPr>
              <a:t>MSVC</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281428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6315A354-BF0D-CF90-283D-E2718FA1F552}"/>
              </a:ext>
            </a:extLst>
          </p:cNvPr>
          <p:cNvPicPr>
            <a:picLocks noGrp="1" noChangeAspect="1"/>
          </p:cNvPicPr>
          <p:nvPr>
            <p:ph idx="1"/>
          </p:nvPr>
        </p:nvPicPr>
        <p:blipFill>
          <a:blip r:embed="rId2"/>
          <a:stretch>
            <a:fillRect/>
          </a:stretch>
        </p:blipFill>
        <p:spPr>
          <a:xfrm>
            <a:off x="3810814" y="1567740"/>
            <a:ext cx="4570372" cy="1685901"/>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168190DC-49C4-A1D8-E8F4-612488A928B0}"/>
              </a:ext>
            </a:extLst>
          </p:cNvPr>
          <p:cNvSpPr txBox="1"/>
          <p:nvPr/>
        </p:nvSpPr>
        <p:spPr>
          <a:xfrm>
            <a:off x="990600" y="3397434"/>
            <a:ext cx="10511118" cy="3785652"/>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Ее первый параметр, </a:t>
            </a:r>
            <a:r>
              <a:rPr lang="ru-RU" sz="2400" b="1" i="1" dirty="0" err="1">
                <a:latin typeface="Cambria" panose="02040503050406030204" pitchFamily="18" charset="0"/>
                <a:ea typeface="Cambria" panose="02040503050406030204" pitchFamily="18" charset="0"/>
              </a:rPr>
              <a:t>dwExceptionCode</a:t>
            </a:r>
            <a:r>
              <a:rPr lang="ru-RU" sz="2400" dirty="0">
                <a:latin typeface="Cambria" panose="02040503050406030204" pitchFamily="18" charset="0"/>
                <a:ea typeface="Cambria" panose="02040503050406030204" pitchFamily="18" charset="0"/>
              </a:rPr>
              <a:t>, –  значение, которое идентифицирует генерируемое исключение</a:t>
            </a:r>
            <a:endParaRPr lang="en-US"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Второй параметр функции</a:t>
            </a:r>
            <a:r>
              <a:rPr lang="en-US" sz="2400" dirty="0">
                <a:latin typeface="Cambria" panose="02040503050406030204" pitchFamily="18" charset="0"/>
                <a:ea typeface="Cambria" panose="02040503050406030204" pitchFamily="18" charset="0"/>
              </a:rPr>
              <a:t> – </a:t>
            </a:r>
            <a:r>
              <a:rPr lang="en-US" sz="2400" b="1" i="1" dirty="0" err="1">
                <a:latin typeface="Cambria" panose="02040503050406030204" pitchFamily="18" charset="0"/>
                <a:ea typeface="Cambria" panose="02040503050406030204" pitchFamily="18" charset="0"/>
              </a:rPr>
              <a:t>dwExceptionFlags</a:t>
            </a:r>
            <a:r>
              <a:rPr lang="en-US" sz="2400" dirty="0">
                <a:latin typeface="Cambria" panose="02040503050406030204" pitchFamily="18" charset="0"/>
                <a:ea typeface="Cambria" panose="02040503050406030204" pitchFamily="18" charset="0"/>
              </a:rPr>
              <a:t> – </a:t>
            </a:r>
            <a:r>
              <a:rPr lang="ru-RU" sz="2400" dirty="0">
                <a:latin typeface="Cambria" panose="02040503050406030204" pitchFamily="18" charset="0"/>
                <a:ea typeface="Cambria" panose="02040503050406030204" pitchFamily="18" charset="0"/>
              </a:rPr>
              <a:t>должен быть</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либо 0, либо </a:t>
            </a:r>
            <a:r>
              <a:rPr lang="en-US" sz="2400" dirty="0">
                <a:latin typeface="Cambria" panose="02040503050406030204" pitchFamily="18" charset="0"/>
                <a:ea typeface="Cambria" panose="02040503050406030204" pitchFamily="18" charset="0"/>
              </a:rPr>
              <a:t>EXCEPTION_NONCONTINUABLE. </a:t>
            </a:r>
            <a:r>
              <a:rPr lang="ru-RU" sz="2400" dirty="0">
                <a:latin typeface="Cambria" panose="02040503050406030204" pitchFamily="18" charset="0"/>
                <a:ea typeface="Cambria" panose="02040503050406030204" pitchFamily="18" charset="0"/>
              </a:rPr>
              <a:t>В принципе этот флаг указывает, может</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ли фильтр исключений вернуть</a:t>
            </a:r>
            <a:r>
              <a:rPr lang="en-US" sz="2400" dirty="0">
                <a:latin typeface="Cambria" panose="02040503050406030204" pitchFamily="18" charset="0"/>
                <a:ea typeface="Cambria" panose="02040503050406030204" pitchFamily="18" charset="0"/>
              </a:rPr>
              <a:t>  EXCEPTION_CONTINUE_EXECUTION </a:t>
            </a:r>
            <a:r>
              <a:rPr lang="ru-RU" sz="2400" dirty="0">
                <a:latin typeface="Cambria" panose="02040503050406030204" pitchFamily="18" charset="0"/>
                <a:ea typeface="Cambria" panose="02040503050406030204" pitchFamily="18" charset="0"/>
              </a:rPr>
              <a:t>в ответ на данное исключение</a:t>
            </a:r>
            <a:endParaRPr lang="en-US" sz="2400" dirty="0">
              <a:latin typeface="Cambria" panose="02040503050406030204" pitchFamily="18" charset="0"/>
              <a:ea typeface="Cambria" panose="02040503050406030204" pitchFamily="18" charset="0"/>
            </a:endParaRPr>
          </a:p>
          <a:p>
            <a:r>
              <a:rPr lang="ru-RU" sz="2400" dirty="0">
                <a:latin typeface="Cambria" panose="02040503050406030204" pitchFamily="18" charset="0"/>
                <a:ea typeface="Cambria" panose="02040503050406030204" pitchFamily="18" charset="0"/>
              </a:rPr>
              <a:t>Третий и четвертый параметры (</a:t>
            </a:r>
            <a:r>
              <a:rPr lang="ru-RU" sz="2400" b="1" i="1" dirty="0" err="1">
                <a:latin typeface="Cambria" panose="02040503050406030204" pitchFamily="18" charset="0"/>
                <a:ea typeface="Cambria" panose="02040503050406030204" pitchFamily="18" charset="0"/>
              </a:rPr>
              <a:t>nNumberOfArguments</a:t>
            </a:r>
            <a:r>
              <a:rPr lang="ru-RU" sz="2400" dirty="0">
                <a:latin typeface="Cambria" panose="02040503050406030204" pitchFamily="18" charset="0"/>
                <a:ea typeface="Cambria" panose="02040503050406030204" pitchFamily="18" charset="0"/>
              </a:rPr>
              <a:t> и </a:t>
            </a:r>
            <a:r>
              <a:rPr lang="ru-RU" sz="2400" b="1" i="1" dirty="0" err="1">
                <a:latin typeface="Cambria" panose="02040503050406030204" pitchFamily="18" charset="0"/>
                <a:ea typeface="Cambria" panose="02040503050406030204" pitchFamily="18" charset="0"/>
              </a:rPr>
              <a:t>pArguments</a:t>
            </a:r>
            <a:r>
              <a:rPr lang="ru-RU" sz="2400" dirty="0">
                <a:latin typeface="Cambria" panose="02040503050406030204" pitchFamily="18" charset="0"/>
                <a:ea typeface="Cambria" panose="02040503050406030204" pitchFamily="18" charset="0"/>
              </a:rPr>
              <a:t>) функции </a:t>
            </a:r>
            <a:r>
              <a:rPr lang="ru-RU" sz="2400" b="1" dirty="0" err="1">
                <a:latin typeface="Cambria" panose="02040503050406030204" pitchFamily="18" charset="0"/>
                <a:ea typeface="Cambria" panose="02040503050406030204" pitchFamily="18" charset="0"/>
              </a:rPr>
              <a:t>RaiseException</a:t>
            </a:r>
            <a:r>
              <a:rPr lang="ru-RU" sz="2400" dirty="0">
                <a:latin typeface="Cambria" panose="02040503050406030204" pitchFamily="18" charset="0"/>
                <a:ea typeface="Cambria" panose="02040503050406030204" pitchFamily="18" charset="0"/>
              </a:rPr>
              <a:t> позволяют передать дополнительные данные о генерируемом исключении</a:t>
            </a:r>
            <a:endParaRPr lang="en-US" sz="2400" dirty="0">
              <a:latin typeface="Cambria" panose="02040503050406030204" pitchFamily="18" charset="0"/>
              <a:ea typeface="Cambria" panose="02040503050406030204" pitchFamily="18" charset="0"/>
            </a:endParaRPr>
          </a:p>
          <a:p>
            <a:endParaRPr lang="ru-RU"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251069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sz="2600" dirty="0">
                <a:latin typeface="Cambria" panose="02040503050406030204" pitchFamily="18" charset="0"/>
                <a:ea typeface="Cambria" panose="02040503050406030204" pitchFamily="18" charset="0"/>
              </a:rPr>
              <a:t>Собственные программные исключения генерируют в приложениях по целому</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ряду причин</a:t>
            </a:r>
            <a:endParaRPr lang="en-US" sz="2600" dirty="0">
              <a:latin typeface="Cambria" panose="02040503050406030204" pitchFamily="18" charset="0"/>
              <a:ea typeface="Cambria" panose="02040503050406030204" pitchFamily="18" charset="0"/>
            </a:endParaRPr>
          </a:p>
          <a:p>
            <a:pPr marL="0" indent="0">
              <a:buNone/>
            </a:pPr>
            <a:r>
              <a:rPr lang="ru-RU" sz="2600" dirty="0">
                <a:latin typeface="Cambria" panose="02040503050406030204" pitchFamily="18" charset="0"/>
                <a:ea typeface="Cambria" panose="02040503050406030204" pitchFamily="18" charset="0"/>
              </a:rPr>
              <a:t>Например, чтобы посылать информационные сообщения в системный</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журнал событий. Как только какая-нибудь функция в Вашей программе столкнется с</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той или иной проблемой, Вы можете вызвать </a:t>
            </a:r>
            <a:r>
              <a:rPr lang="ru-RU" sz="2600" b="1" dirty="0" err="1">
                <a:latin typeface="Cambria" panose="02040503050406030204" pitchFamily="18" charset="0"/>
                <a:ea typeface="Cambria" panose="02040503050406030204" pitchFamily="18" charset="0"/>
              </a:rPr>
              <a:t>RaiseException</a:t>
            </a:r>
            <a:r>
              <a:rPr lang="ru-RU" sz="2600" dirty="0">
                <a:latin typeface="Cambria" panose="02040503050406030204" pitchFamily="18" charset="0"/>
                <a:ea typeface="Cambria" panose="02040503050406030204" pitchFamily="18" charset="0"/>
              </a:rPr>
              <a:t>; при этом обработчик</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исключений следует разместить выше по дереву вызовов, тогда </a:t>
            </a:r>
            <a:r>
              <a:rPr lang="en-US" sz="2600" dirty="0">
                <a:latin typeface="Cambria" panose="02040503050406030204" pitchFamily="18" charset="0"/>
                <a:ea typeface="Cambria" panose="02040503050406030204" pitchFamily="18" charset="0"/>
              </a:rPr>
              <a:t>–</a:t>
            </a:r>
            <a:r>
              <a:rPr lang="ru-RU" sz="2600" dirty="0">
                <a:latin typeface="Cambria" panose="02040503050406030204" pitchFamily="18" charset="0"/>
                <a:ea typeface="Cambria" panose="02040503050406030204" pitchFamily="18" charset="0"/>
              </a:rPr>
              <a:t> в</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 зависимости от</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типа исключения </a:t>
            </a:r>
            <a:r>
              <a:rPr lang="en-US" sz="2600" dirty="0">
                <a:latin typeface="Cambria" panose="02040503050406030204" pitchFamily="18" charset="0"/>
                <a:ea typeface="Cambria" panose="02040503050406030204" pitchFamily="18" charset="0"/>
              </a:rPr>
              <a:t>–</a:t>
            </a:r>
            <a:r>
              <a:rPr lang="ru-RU" sz="2600" dirty="0">
                <a:latin typeface="Cambria" panose="02040503050406030204" pitchFamily="18" charset="0"/>
                <a:ea typeface="Cambria" panose="02040503050406030204" pitchFamily="18" charset="0"/>
              </a:rPr>
              <a:t> он будет либо заносить его в журнал событий, либо сообщать о</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нем пользователю</a:t>
            </a:r>
            <a:endParaRPr lang="en-US" sz="2600" dirty="0">
              <a:latin typeface="Cambria" panose="02040503050406030204" pitchFamily="18" charset="0"/>
              <a:ea typeface="Cambria" panose="02040503050406030204" pitchFamily="18" charset="0"/>
            </a:endParaRPr>
          </a:p>
          <a:p>
            <a:pPr marL="0" indent="0">
              <a:buNone/>
            </a:pPr>
            <a:r>
              <a:rPr lang="ru-RU" sz="2600" dirty="0">
                <a:latin typeface="Cambria" panose="02040503050406030204" pitchFamily="18" charset="0"/>
                <a:ea typeface="Cambria" panose="02040503050406030204" pitchFamily="18" charset="0"/>
              </a:rPr>
              <a:t>Вполне допустимо возбуждать программные исключения и для</a:t>
            </a:r>
            <a:r>
              <a:rPr lang="en-US" sz="2600" dirty="0">
                <a:latin typeface="Cambria" panose="02040503050406030204" pitchFamily="18" charset="0"/>
                <a:ea typeface="Cambria" panose="02040503050406030204" pitchFamily="18" charset="0"/>
              </a:rPr>
              <a:t> </a:t>
            </a:r>
            <a:r>
              <a:rPr lang="ru-RU" sz="2600" dirty="0">
                <a:latin typeface="Cambria" panose="02040503050406030204" pitchFamily="18" charset="0"/>
                <a:ea typeface="Cambria" panose="02040503050406030204" pitchFamily="18" charset="0"/>
              </a:rPr>
              <a:t>уведомления о внутренних фатальных ошибках в приложении</a:t>
            </a:r>
            <a:endParaRPr lang="ru-RU" sz="26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84410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Мы обсудили, что происходит, когда фильтр возвращает значение EXCEPTION_CONTINUE_SEARCH. Оно заставляет систему искать дополнительные фильтры исключений, продвигаясь вверх по дереву вызовов. А что будет, если все фильтры вернут EXCEPTION_CONTINUE_SEARCH? Тогда мы получим </a:t>
            </a:r>
            <a:r>
              <a:rPr lang="ru-RU" b="1" dirty="0">
                <a:latin typeface="Cambria" panose="02040503050406030204" pitchFamily="18" charset="0"/>
                <a:ea typeface="Cambria" panose="02040503050406030204" pitchFamily="18" charset="0"/>
              </a:rPr>
              <a:t>необработанное исключение </a:t>
            </a:r>
            <a:r>
              <a:rPr lang="ru-RU"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unhandled</a:t>
            </a:r>
            <a:r>
              <a:rPr lang="ru-RU" b="1" dirty="0">
                <a:latin typeface="Cambria" panose="02040503050406030204" pitchFamily="18" charset="0"/>
                <a:ea typeface="Cambria" panose="02040503050406030204" pitchFamily="18" charset="0"/>
              </a:rPr>
              <a:t> exception</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Для таких случаев может быть вызвана особая функция фильтра, предоставляемая операционной системой:</a:t>
            </a:r>
          </a:p>
          <a:p>
            <a:pPr marL="0" indent="0">
              <a:buNone/>
            </a:pPr>
            <a:r>
              <a:rPr lang="ru-RU" dirty="0">
                <a:latin typeface="Cambria" panose="02040503050406030204" pitchFamily="18" charset="0"/>
                <a:ea typeface="Cambria" panose="02040503050406030204" pitchFamily="18" charset="0"/>
              </a:rPr>
              <a:t> </a:t>
            </a:r>
          </a:p>
        </p:txBody>
      </p:sp>
      <p:pic>
        <p:nvPicPr>
          <p:cNvPr id="4" name="Picture 3">
            <a:extLst>
              <a:ext uri="{FF2B5EF4-FFF2-40B4-BE49-F238E27FC236}">
                <a16:creationId xmlns:a16="http://schemas.microsoft.com/office/drawing/2014/main" id="{F99A7DEF-8E8D-61F6-075A-786C6EEEA08B}"/>
              </a:ext>
            </a:extLst>
          </p:cNvPr>
          <p:cNvPicPr>
            <a:picLocks noChangeAspect="1"/>
          </p:cNvPicPr>
          <p:nvPr/>
        </p:nvPicPr>
        <p:blipFill>
          <a:blip r:embed="rId2"/>
          <a:stretch>
            <a:fillRect/>
          </a:stretch>
        </p:blipFill>
        <p:spPr>
          <a:xfrm>
            <a:off x="1749557" y="5235276"/>
            <a:ext cx="8692885" cy="645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16400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9" name="Content Placeholder 8">
            <a:extLst>
              <a:ext uri="{FF2B5EF4-FFF2-40B4-BE49-F238E27FC236}">
                <a16:creationId xmlns:a16="http://schemas.microsoft.com/office/drawing/2014/main" id="{E9A66B71-C1E2-9F83-17B6-0A476E5CFFF0}"/>
              </a:ext>
            </a:extLst>
          </p:cNvPr>
          <p:cNvPicPr>
            <a:picLocks noGrp="1" noChangeAspect="1"/>
          </p:cNvPicPr>
          <p:nvPr>
            <p:ph idx="1"/>
          </p:nvPr>
        </p:nvPicPr>
        <p:blipFill>
          <a:blip r:embed="rId2"/>
          <a:stretch>
            <a:fillRect/>
          </a:stretch>
        </p:blipFill>
        <p:spPr>
          <a:xfrm>
            <a:off x="1566026" y="3209699"/>
            <a:ext cx="9059948" cy="3030846"/>
          </a:xfrm>
        </p:spPr>
      </p:pic>
      <p:sp>
        <p:nvSpPr>
          <p:cNvPr id="11" name="TextBox 10">
            <a:extLst>
              <a:ext uri="{FF2B5EF4-FFF2-40B4-BE49-F238E27FC236}">
                <a16:creationId xmlns:a16="http://schemas.microsoft.com/office/drawing/2014/main" id="{B4776202-D864-7750-46C4-18E8E7152A80}"/>
              </a:ext>
            </a:extLst>
          </p:cNvPr>
          <p:cNvSpPr txBox="1"/>
          <p:nvPr/>
        </p:nvSpPr>
        <p:spPr>
          <a:xfrm>
            <a:off x="990600" y="1748560"/>
            <a:ext cx="10210800" cy="1200329"/>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Она выводит окно, указывающее на то, что поток в процессе вызвал необрабатываемое им исключение, и предлагает либо закрыть процесс, либо начать его отладку</a:t>
            </a:r>
          </a:p>
        </p:txBody>
      </p:sp>
    </p:spTree>
    <p:extLst>
      <p:ext uri="{BB962C8B-B14F-4D97-AF65-F5344CB8AC3E}">
        <p14:creationId xmlns:p14="http://schemas.microsoft.com/office/powerpoint/2010/main" val="1342222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869706"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Для изменения стандартного поведения функции </a:t>
            </a:r>
            <a:r>
              <a:rPr lang="en-US" b="1" dirty="0" err="1">
                <a:latin typeface="Cambria" panose="02040503050406030204" pitchFamily="18" charset="0"/>
                <a:ea typeface="Cambria" panose="02040503050406030204" pitchFamily="18" charset="0"/>
              </a:rPr>
              <a:t>UnhandledExceptionFilter</a:t>
            </a:r>
            <a:r>
              <a:rPr lang="ru-RU" dirty="0">
                <a:latin typeface="Cambria" panose="02040503050406030204" pitchFamily="18" charset="0"/>
                <a:ea typeface="Cambria" panose="02040503050406030204" pitchFamily="18" charset="0"/>
              </a:rPr>
              <a:t> можно вызвать функцию:</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После ее вызова необработанное исключение, возникшее в любом из потоков процесса, приведет к вызову Вашего фильтра исключений. Адрес фильтра следует передать в единственном параметре функции </a:t>
            </a:r>
            <a:r>
              <a:rPr lang="ru-RU" b="1" dirty="0" err="1">
                <a:latin typeface="Cambria" panose="02040503050406030204" pitchFamily="18" charset="0"/>
                <a:ea typeface="Cambria" panose="02040503050406030204" pitchFamily="18" charset="0"/>
              </a:rPr>
              <a:t>SetUnhandledExceptionFilter</a:t>
            </a:r>
            <a:r>
              <a:rPr lang="ru-RU" dirty="0">
                <a:latin typeface="Cambria" panose="02040503050406030204" pitchFamily="18" charset="0"/>
                <a:ea typeface="Cambria" panose="02040503050406030204" pitchFamily="18" charset="0"/>
              </a:rPr>
              <a:t>. Прототип этой функции-фильтра должен выглядеть так:</a:t>
            </a:r>
          </a:p>
          <a:p>
            <a:pPr marL="0" indent="0">
              <a:buNone/>
            </a:pPr>
            <a:r>
              <a:rPr lang="ru-RU" dirty="0">
                <a:latin typeface="Cambria" panose="02040503050406030204" pitchFamily="18" charset="0"/>
                <a:ea typeface="Cambria" panose="02040503050406030204" pitchFamily="18" charset="0"/>
              </a:rPr>
              <a:t> </a:t>
            </a:r>
          </a:p>
        </p:txBody>
      </p:sp>
      <p:pic>
        <p:nvPicPr>
          <p:cNvPr id="9" name="Picture 8">
            <a:extLst>
              <a:ext uri="{FF2B5EF4-FFF2-40B4-BE49-F238E27FC236}">
                <a16:creationId xmlns:a16="http://schemas.microsoft.com/office/drawing/2014/main" id="{10CBE026-8330-EEEB-16E9-B33E8686BDE8}"/>
              </a:ext>
            </a:extLst>
          </p:cNvPr>
          <p:cNvPicPr>
            <a:picLocks noChangeAspect="1"/>
          </p:cNvPicPr>
          <p:nvPr/>
        </p:nvPicPr>
        <p:blipFill>
          <a:blip r:embed="rId2"/>
          <a:stretch>
            <a:fillRect/>
          </a:stretch>
        </p:blipFill>
        <p:spPr>
          <a:xfrm>
            <a:off x="2221531" y="2622370"/>
            <a:ext cx="7748937" cy="80663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AC064A5B-A995-36E6-F9A4-A957CE44D70E}"/>
              </a:ext>
            </a:extLst>
          </p:cNvPr>
          <p:cNvPicPr>
            <a:picLocks noChangeAspect="1"/>
          </p:cNvPicPr>
          <p:nvPr/>
        </p:nvPicPr>
        <p:blipFill>
          <a:blip r:embed="rId3"/>
          <a:stretch>
            <a:fillRect/>
          </a:stretch>
        </p:blipFill>
        <p:spPr>
          <a:xfrm>
            <a:off x="2177683" y="5671610"/>
            <a:ext cx="7836631" cy="4948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610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Для начала позвольте напомнить, что SEH – механизм операционной системы, доступный в любом языке программирования, а исключения C++ поддерживаются только в C++</a:t>
            </a:r>
          </a:p>
          <a:p>
            <a:pPr marL="0" indent="0">
              <a:buNone/>
            </a:pPr>
            <a:r>
              <a:rPr lang="ru-RU" dirty="0">
                <a:latin typeface="Cambria" panose="02040503050406030204" pitchFamily="18" charset="0"/>
                <a:ea typeface="Cambria" panose="02040503050406030204" pitchFamily="18" charset="0"/>
              </a:rPr>
              <a:t>Создавая приложение на C++, Вы должны использовать средства именно этого языка, а не SEH. Причина в том, что исключения C++ – часть самого языка и его компилятор автоматически создает код, который вызывает деструкторы объектов и тем самым обеспечивает корректную очистку ресурсов</a:t>
            </a:r>
          </a:p>
        </p:txBody>
      </p:sp>
    </p:spTree>
    <p:extLst>
      <p:ext uri="{BB962C8B-B14F-4D97-AF65-F5344CB8AC3E}">
        <p14:creationId xmlns:p14="http://schemas.microsoft.com/office/powerpoint/2010/main" val="1959100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Однако Вы должны иметь в виду, что компилятор </a:t>
            </a:r>
            <a:r>
              <a:rPr lang="en-US" b="1" dirty="0">
                <a:latin typeface="Cambria" panose="02040503050406030204" pitchFamily="18" charset="0"/>
                <a:ea typeface="Cambria" panose="02040503050406030204" pitchFamily="18" charset="0"/>
              </a:rPr>
              <a:t>MSVC</a:t>
            </a:r>
            <a:r>
              <a:rPr lang="ru-RU" dirty="0">
                <a:latin typeface="Cambria" panose="02040503050406030204" pitchFamily="18" charset="0"/>
                <a:ea typeface="Cambria" panose="02040503050406030204" pitchFamily="18" charset="0"/>
              </a:rPr>
              <a:t> реализует обработку исключений C++ на основе SEH операционной системы</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Например, когда Вы создаете C++-блок </a:t>
            </a:r>
            <a:r>
              <a:rPr lang="ru-RU" b="1" dirty="0" err="1">
                <a:latin typeface="Cambria" panose="02040503050406030204" pitchFamily="18" charset="0"/>
                <a:ea typeface="Cambria" panose="02040503050406030204" pitchFamily="18" charset="0"/>
              </a:rPr>
              <a:t>try</a:t>
            </a:r>
            <a:r>
              <a:rPr lang="ru-RU" dirty="0">
                <a:latin typeface="Cambria" panose="02040503050406030204" pitchFamily="18" charset="0"/>
                <a:ea typeface="Cambria" panose="02040503050406030204" pitchFamily="18" charset="0"/>
              </a:rPr>
              <a:t>, компилятор генерирует SEH-блок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try</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C++-блок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становится SEH-фильтром исключений, а код блока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 кодом SEH-блока </a:t>
            </a:r>
            <a:r>
              <a:rPr lang="ru-RU" b="1" dirty="0">
                <a:latin typeface="Cambria" panose="02040503050406030204" pitchFamily="18" charset="0"/>
                <a:ea typeface="Cambria" panose="02040503050406030204" pitchFamily="18" charset="0"/>
              </a:rPr>
              <a:t>__</a:t>
            </a:r>
            <a:r>
              <a:rPr lang="ru-RU" b="1" dirty="0" err="1">
                <a:latin typeface="Cambria" panose="02040503050406030204" pitchFamily="18" charset="0"/>
                <a:ea typeface="Cambria" panose="02040503050406030204" pitchFamily="18" charset="0"/>
              </a:rPr>
              <a:t>except</a:t>
            </a:r>
            <a:endParaRPr lang="en-US" b="1"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По сути, обрабатывая C++-оператор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компилятор генерирует вызов Windows-функции </a:t>
            </a:r>
            <a:r>
              <a:rPr lang="ru-RU" b="1" dirty="0" err="1">
                <a:latin typeface="Cambria" panose="02040503050406030204" pitchFamily="18" charset="0"/>
                <a:ea typeface="Cambria" panose="02040503050406030204" pitchFamily="18" charset="0"/>
              </a:rPr>
              <a:t>RaiseException</a:t>
            </a:r>
            <a:r>
              <a:rPr lang="ru-RU" dirty="0">
                <a:latin typeface="Cambria" panose="02040503050406030204" pitchFamily="18" charset="0"/>
                <a:ea typeface="Cambria" panose="02040503050406030204" pitchFamily="18" charset="0"/>
              </a:rPr>
              <a:t>, и значение переменной, указанной в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передается этой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функции как дополнительный аргумент</a:t>
            </a:r>
          </a:p>
        </p:txBody>
      </p:sp>
    </p:spTree>
    <p:extLst>
      <p:ext uri="{BB962C8B-B14F-4D97-AF65-F5344CB8AC3E}">
        <p14:creationId xmlns:p14="http://schemas.microsoft.com/office/powerpoint/2010/main" val="40211327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8193F8B7-BA77-6155-7CAC-DAB4827CE775}"/>
              </a:ext>
            </a:extLst>
          </p:cNvPr>
          <p:cNvPicPr>
            <a:picLocks noGrp="1" noChangeAspect="1"/>
          </p:cNvPicPr>
          <p:nvPr>
            <p:ph idx="1"/>
          </p:nvPr>
        </p:nvPicPr>
        <p:blipFill>
          <a:blip r:embed="rId2"/>
          <a:stretch>
            <a:fillRect/>
          </a:stretch>
        </p:blipFill>
        <p:spPr>
          <a:xfrm>
            <a:off x="1435075" y="2134361"/>
            <a:ext cx="9321849" cy="39459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46517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Что лучше использовать: SEH или исключения C++?</a:t>
            </a:r>
          </a:p>
          <a:p>
            <a:pPr marL="0" indent="0">
              <a:buNone/>
            </a:pPr>
            <a:r>
              <a:rPr lang="ru-RU" dirty="0">
                <a:latin typeface="Cambria" panose="02040503050406030204" pitchFamily="18" charset="0"/>
                <a:ea typeface="Cambria" panose="02040503050406030204" pitchFamily="18" charset="0"/>
              </a:rPr>
              <a:t>Следует отметить, что иногда для обработки исключений механизм SEH встраивают в стандартный механизм </a:t>
            </a:r>
            <a:r>
              <a:rPr lang="ru-RU" b="1" dirty="0" err="1">
                <a:latin typeface="Cambria" panose="02040503050406030204" pitchFamily="18" charset="0"/>
                <a:ea typeface="Cambria" panose="02040503050406030204" pitchFamily="18" charset="0"/>
              </a:rPr>
              <a:t>try</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throw</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языка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 возможно благодаря функции </a:t>
            </a:r>
            <a:r>
              <a:rPr lang="ru-RU" b="1" dirty="0">
                <a:latin typeface="Cambria" panose="02040503050406030204" pitchFamily="18" charset="0"/>
                <a:ea typeface="Cambria" panose="02040503050406030204" pitchFamily="18" charset="0"/>
              </a:rPr>
              <a:t>_</a:t>
            </a:r>
            <a:r>
              <a:rPr lang="en-US" b="1" dirty="0" err="1">
                <a:latin typeface="Cambria" panose="02040503050406030204" pitchFamily="18" charset="0"/>
                <a:ea typeface="Cambria" panose="02040503050406030204" pitchFamily="18" charset="0"/>
              </a:rPr>
              <a:t>set_se_translator</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Она позволяет установить функцию преобразования </a:t>
            </a:r>
            <a:r>
              <a:rPr lang="en-US" dirty="0">
                <a:latin typeface="Cambria" panose="02040503050406030204" pitchFamily="18" charset="0"/>
                <a:ea typeface="Cambria" panose="02040503050406030204" pitchFamily="18" charset="0"/>
              </a:rPr>
              <a:t>SEH-</a:t>
            </a:r>
            <a:r>
              <a:rPr lang="ru-RU" dirty="0">
                <a:latin typeface="Cambria" panose="02040503050406030204" pitchFamily="18" charset="0"/>
                <a:ea typeface="Cambria" panose="02040503050406030204" pitchFamily="18" charset="0"/>
              </a:rPr>
              <a:t>исключений в </a:t>
            </a:r>
            <a:r>
              <a:rPr lang="en-US" dirty="0">
                <a:latin typeface="Cambria" panose="02040503050406030204" pitchFamily="18" charset="0"/>
                <a:ea typeface="Cambria" panose="02040503050406030204" pitchFamily="18" charset="0"/>
              </a:rPr>
              <a:t>C++-</a:t>
            </a:r>
            <a:r>
              <a:rPr lang="ru-RU" dirty="0">
                <a:latin typeface="Cambria" panose="02040503050406030204" pitchFamily="18" charset="0"/>
                <a:ea typeface="Cambria" panose="02040503050406030204" pitchFamily="18" charset="0"/>
              </a:rPr>
              <a:t>исключения</a:t>
            </a:r>
          </a:p>
          <a:p>
            <a:pPr marL="0" indent="0">
              <a:buNone/>
            </a:pPr>
            <a:endParaRPr lang="ru-RU"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FFE5F431-0185-D662-2BB5-53D6981E70F7}"/>
              </a:ext>
            </a:extLst>
          </p:cNvPr>
          <p:cNvPicPr>
            <a:picLocks noChangeAspect="1"/>
          </p:cNvPicPr>
          <p:nvPr/>
        </p:nvPicPr>
        <p:blipFill>
          <a:blip r:embed="rId2"/>
          <a:stretch>
            <a:fillRect/>
          </a:stretch>
        </p:blipFill>
        <p:spPr>
          <a:xfrm>
            <a:off x="3216468" y="4994695"/>
            <a:ext cx="5759063" cy="1274129"/>
          </a:xfrm>
          <a:prstGeom prst="rect">
            <a:avLst/>
          </a:prstGeom>
        </p:spPr>
      </p:pic>
    </p:spTree>
    <p:extLst>
      <p:ext uri="{BB962C8B-B14F-4D97-AF65-F5344CB8AC3E}">
        <p14:creationId xmlns:p14="http://schemas.microsoft.com/office/powerpoint/2010/main" val="170526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530526"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Практические рекомендации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Используйте SEH для критических операций, таких как работа с файлами или сетью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Всегда документируйте возможные исключения и способы их обработки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Избегайте подавления исключений без необходимости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Тестируйте сценарии, связанные с возникновением ошибок</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1737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400" dirty="0">
                <a:latin typeface="Cambria" panose="02040503050406030204" pitchFamily="18" charset="0"/>
                <a:ea typeface="Cambria" panose="02040503050406030204" pitchFamily="18" charset="0"/>
              </a:rPr>
              <a:t>Хотя всю работу по отлову исключений берёт на себя операционная система, однако основная нагрузка по поддержке SEH ложится на компилятор, а не на операционную систему</a:t>
            </a:r>
          </a:p>
          <a:p>
            <a:pPr marL="0" indent="0">
              <a:buNone/>
            </a:pPr>
            <a:r>
              <a:rPr lang="ru-RU" sz="2400" dirty="0">
                <a:latin typeface="Cambria" panose="02040503050406030204" pitchFamily="18" charset="0"/>
                <a:ea typeface="Cambria" panose="02040503050406030204" pitchFamily="18" charset="0"/>
              </a:rPr>
              <a:t>Он генерирует специальный код на входах и выходах </a:t>
            </a:r>
            <a:r>
              <a:rPr lang="ru-RU" sz="2400" b="1" dirty="0">
                <a:latin typeface="Cambria" panose="02040503050406030204" pitchFamily="18" charset="0"/>
                <a:ea typeface="Cambria" panose="02040503050406030204" pitchFamily="18" charset="0"/>
              </a:rPr>
              <a:t>блоков исключений</a:t>
            </a:r>
            <a:r>
              <a:rPr lang="ru-RU" sz="2400" dirty="0">
                <a:latin typeface="Cambria" panose="02040503050406030204" pitchFamily="18" charset="0"/>
                <a:ea typeface="Cambria" panose="02040503050406030204" pitchFamily="18" charset="0"/>
              </a:rPr>
              <a:t> (</a:t>
            </a:r>
            <a:r>
              <a:rPr lang="ru-RU" sz="2400" b="1" dirty="0">
                <a:latin typeface="Cambria" panose="02040503050406030204" pitchFamily="18" charset="0"/>
                <a:ea typeface="Cambria" panose="02040503050406030204" pitchFamily="18" charset="0"/>
              </a:rPr>
              <a:t>exception </a:t>
            </a:r>
            <a:r>
              <a:rPr lang="ru-RU" sz="2400" b="1" dirty="0" err="1">
                <a:latin typeface="Cambria" panose="02040503050406030204" pitchFamily="18" charset="0"/>
                <a:ea typeface="Cambria" panose="02040503050406030204" pitchFamily="18" charset="0"/>
              </a:rPr>
              <a:t>blocks</a:t>
            </a:r>
            <a:r>
              <a:rPr lang="ru-RU" sz="2400" dirty="0">
                <a:latin typeface="Cambria" panose="02040503050406030204" pitchFamily="18" charset="0"/>
                <a:ea typeface="Cambria" panose="02040503050406030204" pitchFamily="18" charset="0"/>
              </a:rPr>
              <a:t>), создает таблицы вспомогательных структур данных для</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поддержки SEH и предоставляет функции обратного вызова, к которым система могла бы обращаться для прохода по блокам исключений</a:t>
            </a:r>
            <a:endParaRPr lang="en-US" sz="2400" dirty="0">
              <a:latin typeface="Cambria" panose="02040503050406030204" pitchFamily="18" charset="0"/>
              <a:ea typeface="Cambria" panose="02040503050406030204" pitchFamily="18" charset="0"/>
            </a:endParaRPr>
          </a:p>
          <a:p>
            <a:pPr marL="0" indent="0">
              <a:buNone/>
            </a:pPr>
            <a:r>
              <a:rPr lang="ru-RU" sz="2400" dirty="0">
                <a:latin typeface="Cambria" panose="02040503050406030204" pitchFamily="18" charset="0"/>
                <a:ea typeface="Cambria" panose="02040503050406030204" pitchFamily="18" charset="0"/>
              </a:rPr>
              <a:t>Компилятор отвечает и за</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формирование </a:t>
            </a:r>
            <a:r>
              <a:rPr lang="ru-RU" sz="2400" b="1" dirty="0">
                <a:latin typeface="Cambria" panose="02040503050406030204" pitchFamily="18" charset="0"/>
                <a:ea typeface="Cambria" panose="02040503050406030204" pitchFamily="18" charset="0"/>
              </a:rPr>
              <a:t>стековых фреймов </a:t>
            </a:r>
            <a:r>
              <a:rPr lang="ru-RU" sz="2400" dirty="0">
                <a:latin typeface="Cambria" panose="02040503050406030204" pitchFamily="18" charset="0"/>
                <a:ea typeface="Cambria" panose="02040503050406030204" pitchFamily="18" charset="0"/>
              </a:rPr>
              <a:t>(</a:t>
            </a:r>
            <a:r>
              <a:rPr lang="ru-RU" sz="2400" b="1" dirty="0" err="1">
                <a:latin typeface="Cambria" panose="02040503050406030204" pitchFamily="18" charset="0"/>
                <a:ea typeface="Cambria" panose="02040503050406030204" pitchFamily="18" charset="0"/>
              </a:rPr>
              <a:t>stack</a:t>
            </a:r>
            <a:r>
              <a:rPr lang="ru-RU" sz="2400" b="1" dirty="0">
                <a:latin typeface="Cambria" panose="02040503050406030204" pitchFamily="18" charset="0"/>
                <a:ea typeface="Cambria" panose="02040503050406030204" pitchFamily="18" charset="0"/>
              </a:rPr>
              <a:t> </a:t>
            </a:r>
            <a:r>
              <a:rPr lang="ru-RU" sz="2400" b="1" dirty="0" err="1">
                <a:latin typeface="Cambria" panose="02040503050406030204" pitchFamily="18" charset="0"/>
                <a:ea typeface="Cambria" panose="02040503050406030204" pitchFamily="18" charset="0"/>
              </a:rPr>
              <a:t>frames</a:t>
            </a:r>
            <a:r>
              <a:rPr lang="ru-RU" sz="2400" dirty="0">
                <a:latin typeface="Cambria" panose="02040503050406030204" pitchFamily="18" charset="0"/>
                <a:ea typeface="Cambria" panose="02040503050406030204" pitchFamily="18" charset="0"/>
              </a:rPr>
              <a:t>) и другой внутренней</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информации,</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используемой операционной системой. </a:t>
            </a:r>
            <a:r>
              <a:rPr lang="ru-RU" sz="2400" b="1" dirty="0">
                <a:latin typeface="Cambria" panose="02040503050406030204" pitchFamily="18" charset="0"/>
                <a:ea typeface="Cambria" panose="02040503050406030204" pitchFamily="18" charset="0"/>
              </a:rPr>
              <a:t>Стековым фреймом</a:t>
            </a:r>
            <a:r>
              <a:rPr lang="ru-RU" sz="2400" dirty="0">
                <a:latin typeface="Cambria" panose="02040503050406030204" pitchFamily="18" charset="0"/>
                <a:ea typeface="Cambria" panose="02040503050406030204" pitchFamily="18" charset="0"/>
              </a:rPr>
              <a:t> называется область стека, которую занимают локальные объекты одного блока</a:t>
            </a:r>
          </a:p>
          <a:p>
            <a:pPr marL="0" indent="0">
              <a:buNone/>
            </a:pPr>
            <a:r>
              <a:rPr lang="ru-RU" sz="2400" dirty="0">
                <a:latin typeface="Cambria" panose="02040503050406030204" pitchFamily="18" charset="0"/>
                <a:ea typeface="Cambria" panose="02040503050406030204" pitchFamily="18" charset="0"/>
              </a:rPr>
              <a:t>Данные понятия нам понадобятся далее при обсуждении понятия раскрутки стека!</a:t>
            </a:r>
          </a:p>
        </p:txBody>
      </p:sp>
    </p:spTree>
    <p:extLst>
      <p:ext uri="{BB962C8B-B14F-4D97-AF65-F5344CB8AC3E}">
        <p14:creationId xmlns:p14="http://schemas.microsoft.com/office/powerpoint/2010/main" val="6550791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Структурная обработка исключений</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62882" y="3051019"/>
            <a:ext cx="1702111"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8</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8287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SEH предоставляет две основные возможности: </a:t>
            </a:r>
            <a:r>
              <a:rPr lang="ru-RU" b="1" dirty="0">
                <a:latin typeface="Cambria" panose="02040503050406030204" pitchFamily="18" charset="0"/>
                <a:ea typeface="Cambria" panose="02040503050406030204" pitchFamily="18" charset="0"/>
              </a:rPr>
              <a:t>обработку завершения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termination handling</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обработку исключений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exception handling</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Не путайте SEH с обработкой исключений в C++, которая представляет собой</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еще одну форму обработки исключений, построенную на применении ключевых слов языка C++ </a:t>
            </a:r>
            <a:r>
              <a:rPr lang="ru-RU" b="1" dirty="0" err="1">
                <a:latin typeface="Cambria" panose="02040503050406030204" pitchFamily="18" charset="0"/>
                <a:ea typeface="Cambria" panose="02040503050406030204" pitchFamily="18" charset="0"/>
              </a:rPr>
              <a:t>catch</a:t>
            </a:r>
            <a:r>
              <a:rPr lang="ru-RU" dirty="0">
                <a:latin typeface="Cambria" panose="02040503050406030204" pitchFamily="18" charset="0"/>
                <a:ea typeface="Cambria" panose="02040503050406030204" pitchFamily="18" charset="0"/>
              </a:rPr>
              <a:t> и </a:t>
            </a:r>
            <a:r>
              <a:rPr lang="ru-RU" b="1" dirty="0" err="1">
                <a:latin typeface="Cambria" panose="02040503050406030204" pitchFamily="18" charset="0"/>
                <a:ea typeface="Cambria" panose="02040503050406030204" pitchFamily="18" charset="0"/>
              </a:rPr>
              <a:t>throw</a:t>
            </a:r>
            <a:r>
              <a:rPr lang="ru-RU" dirty="0">
                <a:latin typeface="Cambria" panose="02040503050406030204" pitchFamily="18" charset="0"/>
                <a:ea typeface="Cambria" panose="02040503050406030204" pitchFamily="18" charset="0"/>
              </a:rPr>
              <a:t>. При этом Microsoft Visual C++ использует преимущества поддержки SEH, уже обеспеченной компилятором и операционными системами Windows</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Несколько подробнее данный механизм будет рассмотрен позже в данной лекции</a:t>
            </a:r>
          </a:p>
        </p:txBody>
      </p:sp>
    </p:spTree>
    <p:extLst>
      <p:ext uri="{BB962C8B-B14F-4D97-AF65-F5344CB8AC3E}">
        <p14:creationId xmlns:p14="http://schemas.microsoft.com/office/powerpoint/2010/main" val="310310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Забегая наперёд стоит привести список ключевых слов используемых для работы с </a:t>
            </a:r>
            <a:r>
              <a:rPr lang="en-US" dirty="0">
                <a:latin typeface="Cambria" panose="02040503050406030204" pitchFamily="18" charset="0"/>
                <a:ea typeface="Cambria" panose="02040503050406030204" pitchFamily="18" charset="0"/>
              </a:rPr>
              <a:t>SEH </a:t>
            </a: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MSVC:</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00ADA86F-5E96-E23B-1FD7-21DC0707DA8D}"/>
              </a:ext>
            </a:extLst>
          </p:cNvPr>
          <p:cNvGraphicFramePr>
            <a:graphicFrameLocks noGrp="1"/>
          </p:cNvGraphicFramePr>
          <p:nvPr>
            <p:extLst>
              <p:ext uri="{D42A27DB-BD31-4B8C-83A1-F6EECF244321}">
                <p14:modId xmlns:p14="http://schemas.microsoft.com/office/powerpoint/2010/main" val="2621905364"/>
              </p:ext>
            </p:extLst>
          </p:nvPr>
        </p:nvGraphicFramePr>
        <p:xfrm>
          <a:off x="914400" y="2694121"/>
          <a:ext cx="10363200" cy="3505200"/>
        </p:xfrm>
        <a:graphic>
          <a:graphicData uri="http://schemas.openxmlformats.org/drawingml/2006/table">
            <a:tbl>
              <a:tblPr firstRow="1" bandRow="1">
                <a:tableStyleId>{2D5ABB26-0587-4C30-8999-92F81FD0307C}</a:tableStyleId>
              </a:tblPr>
              <a:tblGrid>
                <a:gridCol w="3092777">
                  <a:extLst>
                    <a:ext uri="{9D8B030D-6E8A-4147-A177-3AD203B41FA5}">
                      <a16:colId xmlns:a16="http://schemas.microsoft.com/office/drawing/2014/main" val="2703696362"/>
                    </a:ext>
                  </a:extLst>
                </a:gridCol>
                <a:gridCol w="7270423">
                  <a:extLst>
                    <a:ext uri="{9D8B030D-6E8A-4147-A177-3AD203B41FA5}">
                      <a16:colId xmlns:a16="http://schemas.microsoft.com/office/drawing/2014/main" val="1993596197"/>
                    </a:ext>
                  </a:extLst>
                </a:gridCol>
              </a:tblGrid>
              <a:tr h="0">
                <a:tc>
                  <a:txBody>
                    <a:bodyPr/>
                    <a:lstStyle/>
                    <a:p>
                      <a:pPr algn="ctr"/>
                      <a:r>
                        <a:rPr lang="ru-RU" sz="2000" b="1" dirty="0">
                          <a:latin typeface="Cambria" panose="02040503050406030204" pitchFamily="18" charset="0"/>
                          <a:ea typeface="Cambria" panose="02040503050406030204" pitchFamily="18" charset="0"/>
                        </a:rPr>
                        <a:t>Ключевое слово</a:t>
                      </a:r>
                      <a:endParaRPr lang="en-US" sz="2000" b="1" dirty="0">
                        <a:latin typeface="Cambria" panose="02040503050406030204" pitchFamily="18" charset="0"/>
                        <a:ea typeface="Cambria" panose="02040503050406030204" pitchFamily="18" charset="0"/>
                      </a:endParaRPr>
                    </a:p>
                  </a:txBody>
                  <a:tcPr anchor="ctr"/>
                </a:tc>
                <a:tc>
                  <a:txBody>
                    <a:bodyPr/>
                    <a:lstStyle/>
                    <a:p>
                      <a:pPr algn="ctr"/>
                      <a:r>
                        <a:rPr lang="ru-RU" sz="2000" b="1" dirty="0">
                          <a:latin typeface="Cambria" panose="02040503050406030204" pitchFamily="18" charset="0"/>
                          <a:ea typeface="Cambria" panose="02040503050406030204" pitchFamily="18" charset="0"/>
                        </a:rPr>
                        <a:t>Описание</a:t>
                      </a:r>
                      <a:endParaRPr lang="en-US" sz="2000" b="1" dirty="0">
                        <a:latin typeface="Cambria" panose="02040503050406030204" pitchFamily="18" charset="0"/>
                        <a:ea typeface="Cambria" panose="02040503050406030204" pitchFamily="18" charset="0"/>
                      </a:endParaRPr>
                    </a:p>
                  </a:txBody>
                  <a:tcPr anchor="ctr"/>
                </a:tc>
                <a:extLst>
                  <a:ext uri="{0D108BD9-81ED-4DB2-BD59-A6C34878D82A}">
                    <a16:rowId xmlns:a16="http://schemas.microsoft.com/office/drawing/2014/main" val="2354304046"/>
                  </a:ext>
                </a:extLst>
              </a:tr>
              <a:tr h="370840">
                <a:tc>
                  <a:txBody>
                    <a:bodyPr/>
                    <a:lstStyle/>
                    <a:p>
                      <a:pPr algn="ctr"/>
                      <a:r>
                        <a:rPr lang="ru-RU" sz="2000" b="1" dirty="0">
                          <a:latin typeface="Cambria" panose="02040503050406030204" pitchFamily="18" charset="0"/>
                          <a:ea typeface="Cambria" panose="02040503050406030204" pitchFamily="18" charset="0"/>
                        </a:rPr>
                        <a:t>__</a:t>
                      </a:r>
                      <a:r>
                        <a:rPr lang="en-US" sz="2000" b="1" dirty="0">
                          <a:latin typeface="Cambria" panose="02040503050406030204" pitchFamily="18" charset="0"/>
                          <a:ea typeface="Cambria" panose="02040503050406030204" pitchFamily="18" charset="0"/>
                        </a:rPr>
                        <a:t>try</a:t>
                      </a:r>
                    </a:p>
                  </a:txBody>
                  <a:tcPr/>
                </a:tc>
                <a:tc>
                  <a:txBody>
                    <a:bodyPr/>
                    <a:lstStyle/>
                    <a:p>
                      <a:pPr algn="ctr"/>
                      <a:r>
                        <a:rPr lang="ru-RU" sz="2000" dirty="0">
                          <a:latin typeface="Cambria" panose="02040503050406030204" pitchFamily="18" charset="0"/>
                          <a:ea typeface="Cambria" panose="02040503050406030204" pitchFamily="18" charset="0"/>
                        </a:rPr>
                        <a:t>Начинает блок кода, в котором могут возникать исключения</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361569851"/>
                  </a:ext>
                </a:extLst>
              </a:tr>
              <a:tr h="370840">
                <a:tc>
                  <a:txBody>
                    <a:bodyPr/>
                    <a:lstStyle/>
                    <a:p>
                      <a:pPr algn="ctr"/>
                      <a:r>
                        <a:rPr lang="en-US" sz="2000" b="1" dirty="0">
                          <a:latin typeface="Cambria" panose="02040503050406030204" pitchFamily="18" charset="0"/>
                          <a:ea typeface="Cambria" panose="02040503050406030204" pitchFamily="18" charset="0"/>
                        </a:rPr>
                        <a:t>__except</a:t>
                      </a:r>
                    </a:p>
                  </a:txBody>
                  <a:tcPr/>
                </a:tc>
                <a:tc>
                  <a:txBody>
                    <a:bodyPr/>
                    <a:lstStyle/>
                    <a:p>
                      <a:pPr algn="ctr"/>
                      <a:r>
                        <a:rPr lang="ru-RU" sz="2000" dirty="0">
                          <a:latin typeface="Cambria" panose="02040503050406030204" pitchFamily="18" charset="0"/>
                          <a:ea typeface="Cambria" panose="02040503050406030204" pitchFamily="18" charset="0"/>
                        </a:rPr>
                        <a:t>Указывает, обработано ли исключение, и предоставляет код обработки, если это так</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4146670119"/>
                  </a:ext>
                </a:extLst>
              </a:tr>
              <a:tr h="370840">
                <a:tc>
                  <a:txBody>
                    <a:bodyPr/>
                    <a:lstStyle/>
                    <a:p>
                      <a:pPr algn="ctr"/>
                      <a:r>
                        <a:rPr lang="en-US" sz="2000" b="1" dirty="0">
                          <a:latin typeface="Cambria" panose="02040503050406030204" pitchFamily="18" charset="0"/>
                          <a:ea typeface="Cambria" panose="02040503050406030204" pitchFamily="18" charset="0"/>
                        </a:rPr>
                        <a:t>__finally</a:t>
                      </a:r>
                    </a:p>
                  </a:txBody>
                  <a:tcPr/>
                </a:tc>
                <a:tc>
                  <a:txBody>
                    <a:bodyPr/>
                    <a:lstStyle/>
                    <a:p>
                      <a:pPr algn="ctr"/>
                      <a:r>
                        <a:rPr lang="ru-RU" sz="2000" dirty="0">
                          <a:latin typeface="Cambria" panose="02040503050406030204" pitchFamily="18" charset="0"/>
                          <a:ea typeface="Cambria" panose="02040503050406030204" pitchFamily="18" charset="0"/>
                        </a:rPr>
                        <a:t>Предоставляет код, который гарантированно будет выполнен независимо от того, завершается ли блок __</a:t>
                      </a:r>
                      <a:r>
                        <a:rPr lang="ru-RU" sz="2000" dirty="0" err="1">
                          <a:latin typeface="Cambria" panose="02040503050406030204" pitchFamily="18" charset="0"/>
                          <a:ea typeface="Cambria" panose="02040503050406030204" pitchFamily="18" charset="0"/>
                        </a:rPr>
                        <a:t>try</a:t>
                      </a:r>
                      <a:r>
                        <a:rPr lang="ru-RU" sz="2000" dirty="0">
                          <a:latin typeface="Cambria" panose="02040503050406030204" pitchFamily="18" charset="0"/>
                          <a:ea typeface="Cambria" panose="02040503050406030204" pitchFamily="18" charset="0"/>
                        </a:rPr>
                        <a:t> обычным образом, с помощью инструкции </a:t>
                      </a:r>
                      <a:r>
                        <a:rPr lang="ru-RU" sz="2000" dirty="0" err="1">
                          <a:latin typeface="Cambria" panose="02040503050406030204" pitchFamily="18" charset="0"/>
                          <a:ea typeface="Cambria" panose="02040503050406030204" pitchFamily="18" charset="0"/>
                        </a:rPr>
                        <a:t>return</a:t>
                      </a:r>
                      <a:r>
                        <a:rPr lang="ru-RU" sz="2000" dirty="0">
                          <a:latin typeface="Cambria" panose="02040503050406030204" pitchFamily="18" charset="0"/>
                          <a:ea typeface="Cambria" panose="02040503050406030204" pitchFamily="18" charset="0"/>
                        </a:rPr>
                        <a:t> или из-за</a:t>
                      </a:r>
                    </a:p>
                    <a:p>
                      <a:pPr algn="ctr"/>
                      <a:r>
                        <a:rPr lang="ru-RU" sz="2000" dirty="0">
                          <a:latin typeface="Cambria" panose="02040503050406030204" pitchFamily="18" charset="0"/>
                          <a:ea typeface="Cambria" panose="02040503050406030204" pitchFamily="18" charset="0"/>
                        </a:rPr>
                        <a:t>исключения</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884191819"/>
                  </a:ext>
                </a:extLst>
              </a:tr>
              <a:tr h="0">
                <a:tc>
                  <a:txBody>
                    <a:bodyPr/>
                    <a:lstStyle/>
                    <a:p>
                      <a:pPr algn="ctr"/>
                      <a:r>
                        <a:rPr lang="en-US" sz="2000" b="1" dirty="0">
                          <a:latin typeface="Cambria" panose="02040503050406030204" pitchFamily="18" charset="0"/>
                          <a:ea typeface="Cambria" panose="02040503050406030204" pitchFamily="18" charset="0"/>
                        </a:rPr>
                        <a:t>__leave</a:t>
                      </a:r>
                    </a:p>
                  </a:txBody>
                  <a:tcPr/>
                </a:tc>
                <a:tc>
                  <a:txBody>
                    <a:bodyPr/>
                    <a:lstStyle/>
                    <a:p>
                      <a:pPr algn="ctr"/>
                      <a:r>
                        <a:rPr lang="ru-RU" sz="2000" dirty="0">
                          <a:latin typeface="Cambria" panose="02040503050406030204" pitchFamily="18" charset="0"/>
                          <a:ea typeface="Cambria" panose="02040503050406030204" pitchFamily="18" charset="0"/>
                        </a:rPr>
                        <a:t>Предоставляет оптимизированный механизм для перехода к блоку __</a:t>
                      </a:r>
                      <a:r>
                        <a:rPr lang="ru-RU" sz="2000" dirty="0" err="1">
                          <a:latin typeface="Cambria" panose="02040503050406030204" pitchFamily="18" charset="0"/>
                          <a:ea typeface="Cambria" panose="02040503050406030204" pitchFamily="18" charset="0"/>
                        </a:rPr>
                        <a:t>finally</a:t>
                      </a:r>
                      <a:r>
                        <a:rPr lang="ru-RU" sz="2000" dirty="0">
                          <a:latin typeface="Cambria" panose="02040503050406030204" pitchFamily="18" charset="0"/>
                          <a:ea typeface="Cambria" panose="02040503050406030204" pitchFamily="18" charset="0"/>
                        </a:rPr>
                        <a:t> откуда-либо из блока __</a:t>
                      </a:r>
                      <a:r>
                        <a:rPr lang="ru-RU" sz="2000" dirty="0" err="1">
                          <a:latin typeface="Cambria" panose="02040503050406030204" pitchFamily="18" charset="0"/>
                          <a:ea typeface="Cambria" panose="02040503050406030204" pitchFamily="18" charset="0"/>
                        </a:rPr>
                        <a:t>try</a:t>
                      </a:r>
                      <a:endParaRPr lang="en-US" sz="2000"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142425448"/>
                  </a:ext>
                </a:extLst>
              </a:tr>
            </a:tbl>
          </a:graphicData>
        </a:graphic>
      </p:graphicFrame>
    </p:spTree>
    <p:extLst>
      <p:ext uri="{BB962C8B-B14F-4D97-AF65-F5344CB8AC3E}">
        <p14:creationId xmlns:p14="http://schemas.microsoft.com/office/powerpoint/2010/main" val="211526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Структурная обработка исключений</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Собственно, </a:t>
            </a:r>
            <a:r>
              <a:rPr lang="ru-RU" b="1" dirty="0">
                <a:latin typeface="Cambria" panose="02040503050406030204" pitchFamily="18" charset="0"/>
                <a:ea typeface="Cambria" panose="02040503050406030204" pitchFamily="18" charset="0"/>
              </a:rPr>
              <a:t>обработчик завершения (__</a:t>
            </a:r>
            <a:r>
              <a:rPr lang="en-US" b="1" dirty="0">
                <a:latin typeface="Cambria" panose="02040503050406030204" pitchFamily="18" charset="0"/>
                <a:ea typeface="Cambria" panose="02040503050406030204" pitchFamily="18" charset="0"/>
              </a:rPr>
              <a:t>finally</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гарантирует, что блок кода (собственно обработчик) будет выполнен независимо от того, как происходит выход из другого блока кода – защищенного участка программы. Синтаксис обработчика завершения при работе с компилятором M</a:t>
            </a:r>
            <a:r>
              <a:rPr lang="en-US" dirty="0">
                <a:latin typeface="Cambria" panose="02040503050406030204" pitchFamily="18" charset="0"/>
                <a:ea typeface="Cambria" panose="02040503050406030204" pitchFamily="18" charset="0"/>
              </a:rPr>
              <a:t>S</a:t>
            </a:r>
            <a:r>
              <a:rPr lang="ru-RU" dirty="0">
                <a:latin typeface="Cambria" panose="02040503050406030204" pitchFamily="18" charset="0"/>
                <a:ea typeface="Cambria" panose="02040503050406030204" pitchFamily="18" charset="0"/>
              </a:rPr>
              <a:t>VC</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выглядит так:</a:t>
            </a:r>
          </a:p>
        </p:txBody>
      </p:sp>
      <p:pic>
        <p:nvPicPr>
          <p:cNvPr id="4" name="Picture 3">
            <a:extLst>
              <a:ext uri="{FF2B5EF4-FFF2-40B4-BE49-F238E27FC236}">
                <a16:creationId xmlns:a16="http://schemas.microsoft.com/office/drawing/2014/main" id="{2F8A12A2-3FC4-5184-362F-2E052F126870}"/>
              </a:ext>
            </a:extLst>
          </p:cNvPr>
          <p:cNvPicPr>
            <a:picLocks noChangeAspect="1"/>
          </p:cNvPicPr>
          <p:nvPr/>
        </p:nvPicPr>
        <p:blipFill>
          <a:blip r:embed="rId2"/>
          <a:stretch>
            <a:fillRect/>
          </a:stretch>
        </p:blipFill>
        <p:spPr>
          <a:xfrm>
            <a:off x="4357939" y="4274777"/>
            <a:ext cx="3476122" cy="2218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310895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41115</TotalTime>
  <Words>4142</Words>
  <Application>Microsoft Office PowerPoint</Application>
  <PresentationFormat>Широкоэкранный</PresentationFormat>
  <Paragraphs>267</Paragraphs>
  <Slides>60</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60</vt:i4>
      </vt:variant>
    </vt:vector>
  </HeadingPairs>
  <TitlesOfParts>
    <vt:vector size="67" baseType="lpstr">
      <vt:lpstr>Arial</vt:lpstr>
      <vt:lpstr>Calibri</vt:lpstr>
      <vt:lpstr>Calibri Light</vt:lpstr>
      <vt:lpstr>Cambria</vt:lpstr>
      <vt:lpstr>Verdana</vt:lpstr>
      <vt:lpstr>Wingdings</vt:lpstr>
      <vt:lpstr>Тема Office</vt:lpstr>
      <vt:lpstr>Системное программирование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Анастасия Водчиц</cp:lastModifiedBy>
  <cp:revision>1033</cp:revision>
  <dcterms:created xsi:type="dcterms:W3CDTF">2024-09-04T11:03:42Z</dcterms:created>
  <dcterms:modified xsi:type="dcterms:W3CDTF">2025-05-07T06:13:57Z</dcterms:modified>
</cp:coreProperties>
</file>