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8" r:id="rId4"/>
    <p:sldId id="257" r:id="rId5"/>
    <p:sldId id="259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3" r:id="rId18"/>
  </p:sldIdLst>
  <p:sldSz cx="14630400" cy="8229600"/>
  <p:notesSz cx="8229600" cy="14630400"/>
  <p:embeddedFontLst>
    <p:embeddedFont>
      <p:font typeface="Raleway Medium" pitchFamily="2" charset="-52"/>
      <p:regular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Водчиц" initials="АВ" lastIdx="1" clrIdx="0">
    <p:extLst>
      <p:ext uri="{19B8F6BF-5375-455C-9EA6-DF929625EA0E}">
        <p15:presenceInfo xmlns:p15="http://schemas.microsoft.com/office/powerpoint/2012/main" userId="9f8f79b4f3f016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55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8CBC-3C6B-F17D-A2BF-F31A132F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0A27F-8F65-A191-0AD6-20CA673FA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488C9-B92D-2B3E-F4F7-35F089C07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F41F9-F16F-63B9-3D26-389876991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2585-FB55-B9E3-7B1F-FC21443FC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45E33-28F2-DD9A-EE15-B8DB69BF5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379D3-163D-0EEA-B62B-5377AA527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77F5-24DB-6A11-1B0B-44CE140E4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CAFBC-3263-7E39-7C68-56D9ADEC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34CA7-1E2F-1F18-100C-6DEA01DEB4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7E94F-0F12-3D3D-54C0-0223782C9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6AA0-3F5E-FE15-196C-05E431281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9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3F1E1-F453-9A9B-EE0B-0CA8981D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D3FBE-2731-7B89-A996-6E42C3AD7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E96AB-5B87-03D4-B6DD-D1156CC4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E2306-0347-2548-0419-3E627F113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1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78243-B419-D789-0787-D01605B21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93E47-8501-B88E-5CD3-5FDC992FE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2F747-9430-C744-044D-6ACE37B96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D5C8-837C-70AA-FD4E-A8C565746B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6ADB-8865-3FBF-99DD-187D1277C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4FB54-5296-0043-3FA6-14D2A9C26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A14B3-8428-C089-2883-863B2D0F8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A306-62D5-3EF5-29B4-C04966398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4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172C9-C04B-2ED6-8D9E-51377378D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31183C-EB66-C1C9-9519-F48EDE74D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04677-F56F-7853-DAB8-4A2B2EE72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46DC4-41EA-AA39-23FC-3445B3561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4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99FDA-18DA-B9E3-3757-4A34A8E2A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1E863E-4000-B062-0628-F9FE10E87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6E2FD-64C6-D9F2-0CD8-EB52C891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FFEF4-DFC4-E97A-8094-6AE4B39C5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4656A-2DBD-C58A-9BD6-908BCE9F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A1F58-02BD-6826-4F16-D79B8A5F6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41ECD-BBFC-45AA-3DC9-F292CEF12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3730-580C-2BCA-8545-FEC99EAFE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56647-F200-4239-EB43-41251647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D2EAD-6C15-B44B-E968-72DE37E02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E5E3A8-6DCF-CB02-8F34-24FAD3B06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2E983-09A7-AD4A-D1DF-1198270C5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ACC6-5FB2-9A67-7EA7-B511134F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2213A-B5F9-3016-F0FA-D0188AB85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F8FCD-61A7-0156-DAF0-F51195AE4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FAF4C-EC57-0733-3E16-2158F4B12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5189" y="620673"/>
            <a:ext cx="7566422" cy="250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Автоматизация тестирования с использованием GitHub Actions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75189" y="3462814"/>
            <a:ext cx="7566422" cy="2163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GitHub Actions — это мощная платформа для автоматизации жизненного цикла разработки ПО. Она позволяет создавать workflows для CI/CD, автоматического тестирования, деплоймента и уведомлений. Сервис интегрирован в GitHub и помогает ускорить разработку, повысить качество кода и выявлять ошибки на ранних этапах.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75189" y="5879425"/>
            <a:ext cx="7566422" cy="1081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Платформа активно развивается с 2018 года и стала незаменимым инструментом для разработчиков и DevOps-инженеров по всему миру.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75189" y="7231380"/>
            <a:ext cx="360521" cy="360521"/>
          </a:xfrm>
          <a:prstGeom prst="roundRect">
            <a:avLst>
              <a:gd name="adj" fmla="val 25360757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64E9AA-592B-62B3-63A4-78F269903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344" y="7648121"/>
            <a:ext cx="2010056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3F0D2-11B3-D99F-3E0A-69F35613A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C08F099-04A9-CFF8-C72E-1B8581AB94D9}"/>
              </a:ext>
            </a:extLst>
          </p:cNvPr>
          <p:cNvSpPr/>
          <p:nvPr/>
        </p:nvSpPr>
        <p:spPr>
          <a:xfrm>
            <a:off x="668893" y="852405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Создание форка репозитория</a:t>
            </a:r>
            <a:endParaRPr lang="en-US" sz="33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70B97D-F52D-74F8-5259-B72D29E2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  <p:pic>
        <p:nvPicPr>
          <p:cNvPr id="2" name="Рисунок 1" descr="fork">
            <a:extLst>
              <a:ext uri="{FF2B5EF4-FFF2-40B4-BE49-F238E27FC236}">
                <a16:creationId xmlns:a16="http://schemas.microsoft.com/office/drawing/2014/main" id="{FA396C87-693D-9E3D-2077-7338F7703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9" y="1743738"/>
            <a:ext cx="4955059" cy="16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create a new fork in the github">
            <a:extLst>
              <a:ext uri="{FF2B5EF4-FFF2-40B4-BE49-F238E27FC236}">
                <a16:creationId xmlns:a16="http://schemas.microsoft.com/office/drawing/2014/main" id="{5515CE84-38CA-334F-9641-282193A05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9" y="3646966"/>
            <a:ext cx="4982531" cy="362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репозиторий github">
            <a:extLst>
              <a:ext uri="{FF2B5EF4-FFF2-40B4-BE49-F238E27FC236}">
                <a16:creationId xmlns:a16="http://schemas.microsoft.com/office/drawing/2014/main" id="{12396E69-BF7A-D228-C3F6-9C9DCAD2F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973" y="1743738"/>
            <a:ext cx="8461081" cy="5032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71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A7488-E80F-0F79-6873-5A0401B6D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165912F-625D-2BE5-2CD1-3C9A96D70A65}"/>
              </a:ext>
            </a:extLst>
          </p:cNvPr>
          <p:cNvSpPr/>
          <p:nvPr/>
        </p:nvSpPr>
        <p:spPr>
          <a:xfrm>
            <a:off x="668893" y="727226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Создание </a:t>
            </a:r>
            <a:r>
              <a:rPr lang="en-US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Workflow </a:t>
            </a: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файла </a:t>
            </a:r>
            <a:endParaRPr lang="en-US" sz="33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5BCA79-F547-903D-5EAE-BB0DB7CA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  <p:pic>
        <p:nvPicPr>
          <p:cNvPr id="4" name="Рисунок 3" descr="actions">
            <a:extLst>
              <a:ext uri="{FF2B5EF4-FFF2-40B4-BE49-F238E27FC236}">
                <a16:creationId xmlns:a16="http://schemas.microsoft.com/office/drawing/2014/main" id="{9E03A459-28E8-8F2E-97FD-CD2F0C9DB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3" y="1552176"/>
            <a:ext cx="5722620" cy="193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Node.js">
            <a:extLst>
              <a:ext uri="{FF2B5EF4-FFF2-40B4-BE49-F238E27FC236}">
                <a16:creationId xmlns:a16="http://schemas.microsoft.com/office/drawing/2014/main" id="{52354493-05D2-267D-6FB3-B98F05425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3" y="3781825"/>
            <a:ext cx="5940425" cy="3595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9155E-6384-4490-136A-2CFFB4596182}"/>
              </a:ext>
            </a:extLst>
          </p:cNvPr>
          <p:cNvSpPr txBox="1"/>
          <p:nvPr/>
        </p:nvSpPr>
        <p:spPr>
          <a:xfrm>
            <a:off x="7676706" y="2812329"/>
            <a:ext cx="59404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  <a:tabLst>
                <a:tab pos="914400" algn="l"/>
              </a:tabLst>
            </a:pP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GitHub может предложить готовые шаблоны. Нам нужен шаблон для Node.js. Если он не виден сразу, найдите его поиском или нажмите "set up a workflow yourself". </a:t>
            </a:r>
          </a:p>
        </p:txBody>
      </p:sp>
    </p:spTree>
    <p:extLst>
      <p:ext uri="{BB962C8B-B14F-4D97-AF65-F5344CB8AC3E}">
        <p14:creationId xmlns:p14="http://schemas.microsoft.com/office/powerpoint/2010/main" val="224791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78BE-7777-A42D-74E8-348C28F2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9795A6D-A4D7-BCB4-EF5C-71F57F83BCD3}"/>
              </a:ext>
            </a:extLst>
          </p:cNvPr>
          <p:cNvSpPr/>
          <p:nvPr/>
        </p:nvSpPr>
        <p:spPr>
          <a:xfrm>
            <a:off x="668893" y="727226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Редактирование </a:t>
            </a:r>
            <a:r>
              <a:rPr lang="en-US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YAML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CE0E10-6A2B-3FD7-72A1-656E1EE79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  <p:pic>
        <p:nvPicPr>
          <p:cNvPr id="2" name="Рисунок 1" descr="редактирование Node.js">
            <a:extLst>
              <a:ext uri="{FF2B5EF4-FFF2-40B4-BE49-F238E27FC236}">
                <a16:creationId xmlns:a16="http://schemas.microsoft.com/office/drawing/2014/main" id="{B75F54FC-0987-103B-F907-AA1F9170B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44" y="1393289"/>
            <a:ext cx="9325712" cy="6451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75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1B693-834D-0F89-ECBA-0ADF5321F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0273D61-71C7-1D9E-8D48-553D026336C0}"/>
              </a:ext>
            </a:extLst>
          </p:cNvPr>
          <p:cNvSpPr/>
          <p:nvPr/>
        </p:nvSpPr>
        <p:spPr>
          <a:xfrm>
            <a:off x="668892" y="516784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Запуск тестирования</a:t>
            </a:r>
            <a:endParaRPr lang="en-US" sz="3300" b="1">
              <a:solidFill>
                <a:srgbClr val="FFE14D"/>
              </a:solidFill>
              <a:latin typeface="Comfortaa Bold" pitchFamily="34" charset="0"/>
              <a:ea typeface="Comfortaa Bold" pitchFamily="34" charset="-122"/>
              <a:cs typeface="Comfortaa Bold" pitchFamily="34" charset="-12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F9A028A-6325-9413-C472-077D84BD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  <p:pic>
        <p:nvPicPr>
          <p:cNvPr id="4" name="Рисунок 3" descr="Commit changes">
            <a:extLst>
              <a:ext uri="{FF2B5EF4-FFF2-40B4-BE49-F238E27FC236}">
                <a16:creationId xmlns:a16="http://schemas.microsoft.com/office/drawing/2014/main" id="{B852DCF5-E1E0-87B0-2653-7A4D905E6D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6"/>
          <a:stretch/>
        </p:blipFill>
        <p:spPr bwMode="auto">
          <a:xfrm>
            <a:off x="644466" y="1439056"/>
            <a:ext cx="4018094" cy="535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ommit changes">
            <a:extLst>
              <a:ext uri="{FF2B5EF4-FFF2-40B4-BE49-F238E27FC236}">
                <a16:creationId xmlns:a16="http://schemas.microsoft.com/office/drawing/2014/main" id="{15A36F96-90ED-1C54-37B7-A95369F2B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54" y="1862528"/>
            <a:ext cx="4339830" cy="450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тесты actions">
            <a:extLst>
              <a:ext uri="{FF2B5EF4-FFF2-40B4-BE49-F238E27FC236}">
                <a16:creationId xmlns:a16="http://schemas.microsoft.com/office/drawing/2014/main" id="{1EE57C73-0D62-D541-8769-553895994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47" y="1439056"/>
            <a:ext cx="4258333" cy="5212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71159-F256-3C4B-A912-CDD3B2A96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D8BB1CE-782A-F10F-F7FF-9FA9B28CE768}"/>
              </a:ext>
            </a:extLst>
          </p:cNvPr>
          <p:cNvSpPr/>
          <p:nvPr/>
        </p:nvSpPr>
        <p:spPr>
          <a:xfrm>
            <a:off x="668892" y="516784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Успешное выполнение теста</a:t>
            </a:r>
            <a:endParaRPr lang="en-US" sz="3300" b="1">
              <a:solidFill>
                <a:srgbClr val="FFE14D"/>
              </a:solidFill>
              <a:latin typeface="Comfortaa Bold" pitchFamily="34" charset="0"/>
              <a:ea typeface="Comfortaa Bold" pitchFamily="34" charset="-122"/>
              <a:cs typeface="Comfortaa Bold" pitchFamily="34" charset="-12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5CE1E6-C6BC-A2C6-D22B-ED566019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  <p:pic>
        <p:nvPicPr>
          <p:cNvPr id="2" name="Рисунок 1" descr="Create tests.yml">
            <a:extLst>
              <a:ext uri="{FF2B5EF4-FFF2-40B4-BE49-F238E27FC236}">
                <a16:creationId xmlns:a16="http://schemas.microsoft.com/office/drawing/2014/main" id="{C752972D-D017-0E6E-0F0B-3B9E0DC87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13"/>
          <a:stretch/>
        </p:blipFill>
        <p:spPr bwMode="auto">
          <a:xfrm>
            <a:off x="1370639" y="1084624"/>
            <a:ext cx="3519433" cy="232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Run npm test">
            <a:extLst>
              <a:ext uri="{FF2B5EF4-FFF2-40B4-BE49-F238E27FC236}">
                <a16:creationId xmlns:a16="http://schemas.microsoft.com/office/drawing/2014/main" id="{9E06CB33-7E3C-7D1E-C108-70EB95C59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99" y="1084624"/>
            <a:ext cx="8629557" cy="697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автотесты">
            <a:extLst>
              <a:ext uri="{FF2B5EF4-FFF2-40B4-BE49-F238E27FC236}">
                <a16:creationId xmlns:a16="http://schemas.microsoft.com/office/drawing/2014/main" id="{2A67C889-4953-062C-C1B8-42238DE4D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39" y="3528476"/>
            <a:ext cx="3534376" cy="4588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42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BF702-7B08-8202-2F74-322BC7BB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536BFBF-CF8B-34EE-08F5-6699E41B0CDD}"/>
              </a:ext>
            </a:extLst>
          </p:cNvPr>
          <p:cNvSpPr/>
          <p:nvPr/>
        </p:nvSpPr>
        <p:spPr>
          <a:xfrm>
            <a:off x="668892" y="516784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Имитация ошибки</a:t>
            </a:r>
            <a:endParaRPr lang="en-US" sz="3300" b="1">
              <a:solidFill>
                <a:srgbClr val="FFE14D"/>
              </a:solidFill>
              <a:latin typeface="Comfortaa Bold" pitchFamily="34" charset="0"/>
              <a:ea typeface="Comfortaa Bold" pitchFamily="34" charset="-122"/>
              <a:cs typeface="Comfortaa Bold" pitchFamily="34" charset="-12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1230F3-81F6-D25E-E4B1-86D4FA15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  <p:pic>
        <p:nvPicPr>
          <p:cNvPr id="4" name="Рисунок 3" descr="процесс выполнения теста">
            <a:extLst>
              <a:ext uri="{FF2B5EF4-FFF2-40B4-BE49-F238E27FC236}">
                <a16:creationId xmlns:a16="http://schemas.microsoft.com/office/drawing/2014/main" id="{F5C75E9E-3525-328A-8681-F4C694C30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62" y="1243477"/>
            <a:ext cx="9334875" cy="304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красный тест">
            <a:extLst>
              <a:ext uri="{FF2B5EF4-FFF2-40B4-BE49-F238E27FC236}">
                <a16:creationId xmlns:a16="http://schemas.microsoft.com/office/drawing/2014/main" id="{797D39A5-C902-A4B8-8E1D-C3953DE76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62" y="4530407"/>
            <a:ext cx="9334875" cy="3004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12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2CC5-3375-12A7-0BA1-0E4CC4230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D41C50D-9280-1914-AFF6-1E78C917765C}"/>
              </a:ext>
            </a:extLst>
          </p:cNvPr>
          <p:cNvSpPr/>
          <p:nvPr/>
        </p:nvSpPr>
        <p:spPr>
          <a:xfrm>
            <a:off x="668892" y="516784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ru-RU" sz="330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Имитация ошибки</a:t>
            </a:r>
            <a:endParaRPr lang="en-US" sz="3300" b="1">
              <a:solidFill>
                <a:srgbClr val="FFE14D"/>
              </a:solidFill>
              <a:latin typeface="Comfortaa Bold" pitchFamily="34" charset="0"/>
              <a:ea typeface="Comfortaa Bold" pitchFamily="34" charset="-122"/>
              <a:cs typeface="Comfortaa Bold" pitchFamily="34" charset="-12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37B913-04D6-0B84-20EC-ED2DCD48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  <p:pic>
        <p:nvPicPr>
          <p:cNvPr id="2" name="Рисунок 1" descr="красные коммиты">
            <a:extLst>
              <a:ext uri="{FF2B5EF4-FFF2-40B4-BE49-F238E27FC236}">
                <a16:creationId xmlns:a16="http://schemas.microsoft.com/office/drawing/2014/main" id="{D8317C48-FE7B-432B-3417-37907EF5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5" y="1350512"/>
            <a:ext cx="4940684" cy="5949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Run npm test">
            <a:extLst>
              <a:ext uri="{FF2B5EF4-FFF2-40B4-BE49-F238E27FC236}">
                <a16:creationId xmlns:a16="http://schemas.microsoft.com/office/drawing/2014/main" id="{C1413FF6-E2F3-A52D-A4C8-40C7DEC760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38"/>
          <a:stretch/>
        </p:blipFill>
        <p:spPr bwMode="auto">
          <a:xfrm>
            <a:off x="5897097" y="1350512"/>
            <a:ext cx="8342939" cy="5949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99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72258"/>
            <a:ext cx="1131415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Будущее GitHub Actions и заключение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175159"/>
            <a:ext cx="304395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Текущие тенденции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764875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Расширение экосистемы Actions, интеграция с облачными сервисами, улучшение CI/CD и безопасности.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175159"/>
            <a:ext cx="377416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Потенциальное влияние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3764875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GitHub Actions станет еще более важным инструментом, ускоряя разработку и повышая надежность продуктов.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1751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Заключение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3764875"/>
            <a:ext cx="3898821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Освоение GitHub Actions открывает широкие возможности для тестировщиков, улучшая качество и эффективность разработки.</a:t>
            </a:r>
            <a:endParaRPr lang="en-US" sz="19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CC2724-38DB-D944-9BEA-A32A240AA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648121"/>
            <a:ext cx="2010056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9F2E-7040-EB97-33D5-9B734ADF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E2D8157-F31B-65A6-D7B5-4AE0D34AB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8C75875-8C8A-D805-CB9B-7E917694905D}"/>
              </a:ext>
            </a:extLst>
          </p:cNvPr>
          <p:cNvSpPr/>
          <p:nvPr/>
        </p:nvSpPr>
        <p:spPr>
          <a:xfrm>
            <a:off x="674370" y="530662"/>
            <a:ext cx="7795260" cy="1070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ru-RU" sz="335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Платформа предоставляет широкий спектр функций</a:t>
            </a:r>
            <a:endParaRPr lang="en-US" sz="33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F14C481B-7D90-6512-DFE3-2150120447CC}"/>
              </a:ext>
            </a:extLst>
          </p:cNvPr>
          <p:cNvSpPr/>
          <p:nvPr/>
        </p:nvSpPr>
        <p:spPr>
          <a:xfrm>
            <a:off x="674370" y="1890236"/>
            <a:ext cx="7795260" cy="1384697"/>
          </a:xfrm>
          <a:prstGeom prst="roundRect">
            <a:avLst>
              <a:gd name="adj" fmla="val 20875"/>
            </a:avLst>
          </a:prstGeom>
          <a:solidFill>
            <a:srgbClr val="46464A"/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061D449-1839-1517-4263-27CE86A0B04B}"/>
              </a:ext>
            </a:extLst>
          </p:cNvPr>
          <p:cNvSpPr/>
          <p:nvPr/>
        </p:nvSpPr>
        <p:spPr>
          <a:xfrm>
            <a:off x="867013" y="2466023"/>
            <a:ext cx="7409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Автоматизация процессов CI/CD: сборка, тестирование, развертывание</a:t>
            </a:r>
            <a:endParaRPr lang="en-US" sz="15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3CD0F1C9-2B51-C56F-A84F-FB1DDBCF6D3B}"/>
              </a:ext>
            </a:extLst>
          </p:cNvPr>
          <p:cNvSpPr/>
          <p:nvPr/>
        </p:nvSpPr>
        <p:spPr>
          <a:xfrm>
            <a:off x="674370" y="3467576"/>
            <a:ext cx="7795260" cy="1076563"/>
          </a:xfrm>
          <a:prstGeom prst="roundRect">
            <a:avLst>
              <a:gd name="adj" fmla="val 26850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E256D9E-5A33-A324-41A1-078DF417691E}"/>
              </a:ext>
            </a:extLst>
          </p:cNvPr>
          <p:cNvSpPr/>
          <p:nvPr/>
        </p:nvSpPr>
        <p:spPr>
          <a:xfrm>
            <a:off x="867013" y="3851790"/>
            <a:ext cx="74099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Раннее выявление проблем через автоматическое тестирование кода</a:t>
            </a:r>
            <a:endParaRPr lang="en-US" sz="15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33DDF7FA-6ED1-A1D3-3A87-0FD2B57B2C9D}"/>
              </a:ext>
            </a:extLst>
          </p:cNvPr>
          <p:cNvSpPr/>
          <p:nvPr/>
        </p:nvSpPr>
        <p:spPr>
          <a:xfrm>
            <a:off x="674370" y="4736783"/>
            <a:ext cx="7795260" cy="1384697"/>
          </a:xfrm>
          <a:prstGeom prst="roundRect">
            <a:avLst>
              <a:gd name="adj" fmla="val 20875"/>
            </a:avLst>
          </a:prstGeom>
          <a:solidFill>
            <a:srgbClr val="46464A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9144230-661E-62DF-E36D-D978AF10FD21}"/>
              </a:ext>
            </a:extLst>
          </p:cNvPr>
          <p:cNvSpPr/>
          <p:nvPr/>
        </p:nvSpPr>
        <p:spPr>
          <a:xfrm>
            <a:off x="867013" y="5101828"/>
            <a:ext cx="7409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Автоматизированный деплоймент в различные среды (разработка, тестирование, продакшен)</a:t>
            </a:r>
            <a:endParaRPr lang="en-US" sz="15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E6EE2D85-225C-6BE5-6B71-E9A6E73213EA}"/>
              </a:ext>
            </a:extLst>
          </p:cNvPr>
          <p:cNvSpPr/>
          <p:nvPr/>
        </p:nvSpPr>
        <p:spPr>
          <a:xfrm>
            <a:off x="674370" y="6314123"/>
            <a:ext cx="7795260" cy="1384697"/>
          </a:xfrm>
          <a:prstGeom prst="roundRect">
            <a:avLst>
              <a:gd name="adj" fmla="val 20875"/>
            </a:avLst>
          </a:prstGeom>
          <a:solidFill>
            <a:srgbClr val="46464A"/>
          </a:solidFill>
          <a:ln/>
        </p:spPr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84D74848-9839-5657-AF26-7A3725AD069A}"/>
              </a:ext>
            </a:extLst>
          </p:cNvPr>
          <p:cNvSpPr/>
          <p:nvPr/>
        </p:nvSpPr>
        <p:spPr>
          <a:xfrm>
            <a:off x="867013" y="6794216"/>
            <a:ext cx="7409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Уведомления о результатах выполнения рабочих процессов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16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48853"/>
            <a:ext cx="993814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Git и GitHub для тестировщиков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551753"/>
            <a:ext cx="352448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Ручные тестировщики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141470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Понимание Git помогает взаимодействовать с разработчиками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501788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Доступ к коду и документации в репозитории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49925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Отслеживание изменений в версиях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551753"/>
            <a:ext cx="522041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Автоматизаторы тестирования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23929" y="4141470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Хранение и версионирование тестов как кода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4622840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Совместная работа с коллегами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510420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Интеграция с CI/CD для автоматического запуска тестов</a:t>
            </a:r>
            <a:endParaRPr lang="en-US" sz="19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7AB164-95B8-2B4B-B6DE-2C6CEA38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648121"/>
            <a:ext cx="2010056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4370" y="530662"/>
            <a:ext cx="7795260" cy="1070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Основные концепции GitHub Actions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674370" y="1890236"/>
            <a:ext cx="7795260" cy="1384697"/>
          </a:xfrm>
          <a:prstGeom prst="roundRect">
            <a:avLst>
              <a:gd name="adj" fmla="val 20875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867013" y="2082879"/>
            <a:ext cx="2141101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Workflows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867013" y="2466023"/>
            <a:ext cx="7409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Автоматизированные процедуры, описанные в YAML-файлах, запускающиеся по событиям в репозитории.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74370" y="3467576"/>
            <a:ext cx="7795260" cy="1076563"/>
          </a:xfrm>
          <a:prstGeom prst="roundRect">
            <a:avLst>
              <a:gd name="adj" fmla="val 26850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867013" y="3660219"/>
            <a:ext cx="2141101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Events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867013" y="4043363"/>
            <a:ext cx="74099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Действия, запускающие workflow: push, pull_request, schedule и другие.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4370" y="4736783"/>
            <a:ext cx="7795260" cy="1384697"/>
          </a:xfrm>
          <a:prstGeom prst="roundRect">
            <a:avLst>
              <a:gd name="adj" fmla="val 20875"/>
            </a:avLst>
          </a:prstGeom>
          <a:solidFill>
            <a:srgbClr val="46464A"/>
          </a:solidFill>
          <a:ln/>
        </p:spPr>
      </p:sp>
      <p:sp>
        <p:nvSpPr>
          <p:cNvPr id="11" name="Text 8"/>
          <p:cNvSpPr/>
          <p:nvPr/>
        </p:nvSpPr>
        <p:spPr>
          <a:xfrm>
            <a:off x="867013" y="4929426"/>
            <a:ext cx="2141101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Jobs и Steps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867013" y="5312569"/>
            <a:ext cx="7409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Jobs — задания, выполняющиеся на runner. Steps — последовательные шаги внутри задания.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74370" y="6314123"/>
            <a:ext cx="7795260" cy="1384697"/>
          </a:xfrm>
          <a:prstGeom prst="roundRect">
            <a:avLst>
              <a:gd name="adj" fmla="val 20875"/>
            </a:avLst>
          </a:prstGeom>
          <a:solidFill>
            <a:srgbClr val="46464A"/>
          </a:solidFill>
          <a:ln/>
        </p:spPr>
      </p:sp>
      <p:sp>
        <p:nvSpPr>
          <p:cNvPr id="14" name="Text 11"/>
          <p:cNvSpPr/>
          <p:nvPr/>
        </p:nvSpPr>
        <p:spPr>
          <a:xfrm>
            <a:off x="867013" y="6506766"/>
            <a:ext cx="2141101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Runners и Actions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867013" y="6889909"/>
            <a:ext cx="7409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Runners — серверы для выполнения workflow. Actions — переиспользуемые фрагменты кода для задач.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544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9148" y="3809167"/>
            <a:ext cx="12740521" cy="634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Настройка Git и GitHub для работы с Actions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99148" y="5042654"/>
            <a:ext cx="513755" cy="513755"/>
          </a:xfrm>
          <a:prstGeom prst="roundRect">
            <a:avLst>
              <a:gd name="adj" fmla="val 66674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1541145" y="5042654"/>
            <a:ext cx="3449836" cy="634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1950" b="1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Установите </a:t>
            </a:r>
            <a:r>
              <a:rPr lang="en-US" sz="1950" b="1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Git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541145" y="5813703"/>
            <a:ext cx="3449836" cy="1461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Загрузите и установите Git с официального сайта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9224" y="5042654"/>
            <a:ext cx="513755" cy="513755"/>
          </a:xfrm>
          <a:prstGeom prst="roundRect">
            <a:avLst>
              <a:gd name="adj" fmla="val 66674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5961220" y="5042654"/>
            <a:ext cx="2693681" cy="513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1950" b="1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Зарегистрируйтесь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ru-RU" sz="1950" b="1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на </a:t>
            </a:r>
            <a:r>
              <a:rPr lang="en-US" sz="1950" b="1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GitHub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5961221" y="5813702"/>
            <a:ext cx="3449836" cy="1461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Создайте аккаунт на github.com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39300" y="5042654"/>
            <a:ext cx="513755" cy="513755"/>
          </a:xfrm>
          <a:prstGeom prst="roundRect">
            <a:avLst>
              <a:gd name="adj" fmla="val 66674"/>
            </a:avLst>
          </a:prstGeom>
          <a:solidFill>
            <a:srgbClr val="46464A"/>
          </a:solidFill>
          <a:ln/>
        </p:spPr>
      </p:sp>
      <p:sp>
        <p:nvSpPr>
          <p:cNvPr id="11" name="Text 8"/>
          <p:cNvSpPr/>
          <p:nvPr/>
        </p:nvSpPr>
        <p:spPr>
          <a:xfrm>
            <a:off x="10381298" y="5042654"/>
            <a:ext cx="3326130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1950" b="1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Настройте </a:t>
            </a:r>
            <a:r>
              <a:rPr lang="en-US" sz="1950" b="1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Email Privacy 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10381298" y="5676781"/>
            <a:ext cx="3449836" cy="1461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 настройках </a:t>
            </a:r>
            <a:r>
              <a:rPr lang="en-US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GitHub (Emails) </a:t>
            </a:r>
            <a:r>
              <a:rPr lang="ru-RU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включите опции "</a:t>
            </a:r>
            <a:r>
              <a:rPr lang="en-US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Keep my email addresses private" </a:t>
            </a:r>
            <a:r>
              <a:rPr lang="ru-RU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 "</a:t>
            </a:r>
            <a:r>
              <a:rPr lang="en-US" sz="175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Block command line pushes that expose my email"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4F7F07-F30F-D9E4-2133-6C9B2851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344" y="7648121"/>
            <a:ext cx="2010056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3175-C9F5-A75C-45C5-472C7DB3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15C10F4-CA7A-B43F-B48A-35C0FC7847F3}"/>
              </a:ext>
            </a:extLst>
          </p:cNvPr>
          <p:cNvSpPr/>
          <p:nvPr/>
        </p:nvSpPr>
        <p:spPr>
          <a:xfrm>
            <a:off x="1616149" y="2339162"/>
            <a:ext cx="10675088" cy="3498112"/>
          </a:xfrm>
          <a:prstGeom prst="rect">
            <a:avLst/>
          </a:prstGeom>
          <a:solidFill>
            <a:srgbClr val="FFE1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68683C7-7DB9-C32A-E454-E68CAC85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74" y="2519916"/>
            <a:ext cx="10378966" cy="3136605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78E141F-B994-ADB6-786C-85D78DA2EC97}"/>
              </a:ext>
            </a:extLst>
          </p:cNvPr>
          <p:cNvSpPr/>
          <p:nvPr/>
        </p:nvSpPr>
        <p:spPr>
          <a:xfrm>
            <a:off x="586497" y="637639"/>
            <a:ext cx="12740521" cy="634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ru-RU" sz="395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Настройте </a:t>
            </a:r>
            <a:r>
              <a:rPr lang="en-US" sz="395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Git </a:t>
            </a:r>
            <a:r>
              <a:rPr lang="ru-RU" sz="395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локально</a:t>
            </a:r>
            <a:endParaRPr lang="en-US" sz="39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800B68-A830-14C6-F6BB-2A53BBD2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344" y="7648121"/>
            <a:ext cx="2010056" cy="543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5F08D9-F18E-25C1-F25B-E7611B8FB469}"/>
              </a:ext>
            </a:extLst>
          </p:cNvPr>
          <p:cNvSpPr txBox="1"/>
          <p:nvPr/>
        </p:nvSpPr>
        <p:spPr>
          <a:xfrm>
            <a:off x="2416654" y="2966482"/>
            <a:ext cx="90802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config --global user.name "</a:t>
            </a:r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ваше</a:t>
            </a:r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имя</a:t>
            </a:r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1800" b="1">
              <a:solidFill>
                <a:srgbClr val="4472C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config --global user.email "</a:t>
            </a:r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ваш</a:t>
            </a:r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приватный</a:t>
            </a:r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или</a:t>
            </a:r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реальный</a:t>
            </a:r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_email"</a:t>
            </a:r>
            <a:endParaRPr lang="ru-RU" sz="1800" b="1">
              <a:solidFill>
                <a:srgbClr val="4472C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Установка ветки по умолчанию</a:t>
            </a:r>
          </a:p>
          <a:p>
            <a:pPr algn="just"/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config --global init.defaultBranch main</a:t>
            </a:r>
            <a:endParaRPr lang="ru-RU" sz="1800" b="1">
              <a:solidFill>
                <a:srgbClr val="4472C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Включение цветного вывода (опционально)</a:t>
            </a:r>
          </a:p>
          <a:p>
            <a:pPr algn="just"/>
            <a:r>
              <a:rPr lang="en-US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config --global color.ui auto</a:t>
            </a:r>
            <a:endParaRPr lang="ru-RU" sz="1800" b="1">
              <a:solidFill>
                <a:srgbClr val="4472C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Проверка настроек</a:t>
            </a:r>
          </a:p>
          <a:p>
            <a:pPr algn="just"/>
            <a:r>
              <a:rPr lang="ru-RU" sz="18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config --list --global</a:t>
            </a:r>
          </a:p>
        </p:txBody>
      </p:sp>
    </p:spTree>
    <p:extLst>
      <p:ext uri="{BB962C8B-B14F-4D97-AF65-F5344CB8AC3E}">
        <p14:creationId xmlns:p14="http://schemas.microsoft.com/office/powerpoint/2010/main" val="32241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40CD5-8D5A-AD32-AE12-2B4A5D2F4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CED1E3A-F13F-1719-0FDE-50ADA2CFFB38}"/>
              </a:ext>
            </a:extLst>
          </p:cNvPr>
          <p:cNvSpPr/>
          <p:nvPr/>
        </p:nvSpPr>
        <p:spPr>
          <a:xfrm>
            <a:off x="586497" y="637639"/>
            <a:ext cx="12740521" cy="634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ru-RU" sz="395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Создание и настройка SSH-ключа</a:t>
            </a:r>
            <a:endParaRPr lang="en-US" sz="39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072089-397D-0A13-EAEA-7C633460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648121"/>
            <a:ext cx="2010056" cy="543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00009-ED04-AB85-BEB9-6C249E65BBAB}"/>
              </a:ext>
            </a:extLst>
          </p:cNvPr>
          <p:cNvSpPr txBox="1"/>
          <p:nvPr/>
        </p:nvSpPr>
        <p:spPr>
          <a:xfrm>
            <a:off x="941834" y="1713097"/>
            <a:ext cx="1202984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Проверьте наличие ключа: </a:t>
            </a:r>
            <a:r>
              <a:rPr lang="ru-RU" sz="2400" b="1">
                <a:solidFill>
                  <a:srgbClr val="FFE14D"/>
                </a:solidFill>
                <a:latin typeface="Raleway Medium" pitchFamily="34" charset="0"/>
              </a:rPr>
              <a:t>ls ~/.ssh/id_ed25519.pub</a:t>
            </a: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. Если файла нет, создайте его.</a:t>
            </a:r>
          </a:p>
          <a:p>
            <a:pPr marL="742950" lvl="1" indent="-28575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Создайте ключ: </a:t>
            </a:r>
            <a:r>
              <a:rPr lang="ru-RU" sz="2400" b="1">
                <a:solidFill>
                  <a:srgbClr val="FFE14D"/>
                </a:solidFill>
                <a:latin typeface="Raleway Medium" pitchFamily="34" charset="0"/>
              </a:rPr>
              <a:t>ssh-keygen -t ed25519 -C "ваш_email@example.com". </a:t>
            </a: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Нажимайте Enter на все запросы (куда сохранить, пароль – пароль можно оставить пустым для простоты, но для большей безопасности лучше задать).</a:t>
            </a:r>
          </a:p>
          <a:p>
            <a:pPr marL="742950" lvl="1" indent="-28575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Скопируйте публичный ключ: </a:t>
            </a:r>
            <a:r>
              <a:rPr lang="ru-RU" sz="2400" b="1">
                <a:solidFill>
                  <a:srgbClr val="FFE14D"/>
                </a:solidFill>
                <a:latin typeface="Raleway Medium" pitchFamily="34" charset="0"/>
              </a:rPr>
              <a:t>cat ~/.ssh/id_ed25519.pub</a:t>
            </a: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. Скопируйте все содержимое, начиная с ssh-ed25519 и заканчивая вашим email.</a:t>
            </a:r>
          </a:p>
          <a:p>
            <a:pPr marL="742950" lvl="1" indent="-28575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D7D4CC"/>
                </a:solidFill>
                <a:latin typeface="Raleway Medium" pitchFamily="34" charset="0"/>
              </a:rPr>
              <a:t>Добавьте ключ в GitHub: Зайдите в Настройки -&gt; SSH and GPG keys -&gt; New SSH key. Придумайте название (Title, например, "My Laptop Ubuntu"), вставьте скопированный ключ в поле "Key", тип ключа оставьте "Authentication Key" и нажмите "Add SSH key". Проверка: Теперь вы должны иметь возможность взаимодействовать с вашими репозиториями по SSH.</a:t>
            </a:r>
          </a:p>
        </p:txBody>
      </p:sp>
    </p:spTree>
    <p:extLst>
      <p:ext uri="{BB962C8B-B14F-4D97-AF65-F5344CB8AC3E}">
        <p14:creationId xmlns:p14="http://schemas.microsoft.com/office/powerpoint/2010/main" val="281111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E215F-D944-352C-E89B-3622ECC8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C7BA47D-B4BF-D7E0-6431-0A91AADB9A59}"/>
              </a:ext>
            </a:extLst>
          </p:cNvPr>
          <p:cNvSpPr/>
          <p:nvPr/>
        </p:nvSpPr>
        <p:spPr>
          <a:xfrm>
            <a:off x="586497" y="637639"/>
            <a:ext cx="12740521" cy="634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ru-RU" sz="395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Основные операции </a:t>
            </a:r>
            <a:r>
              <a:rPr lang="en-US" sz="3950" b="1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Git </a:t>
            </a:r>
            <a:endParaRPr lang="en-US" sz="39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C8158-2F96-D7E3-C8A6-B84B3F48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44" y="7648121"/>
            <a:ext cx="2010056" cy="543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A16EBC-E1BF-4DE6-D2D8-0E0441993A33}"/>
              </a:ext>
            </a:extLst>
          </p:cNvPr>
          <p:cNvSpPr txBox="1"/>
          <p:nvPr/>
        </p:nvSpPr>
        <p:spPr>
          <a:xfrm>
            <a:off x="710129" y="1488517"/>
            <a:ext cx="12493256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spcAft>
                <a:spcPts val="600"/>
              </a:spcAft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</a:rPr>
              <a:t>Клонирование:</a:t>
            </a:r>
          </a:p>
          <a:p>
            <a:pPr marL="228600" algn="just">
              <a:spcAft>
                <a:spcPts val="600"/>
              </a:spcAft>
            </a:pPr>
            <a:r>
              <a:rPr lang="en-US" sz="1600" b="1">
                <a:solidFill>
                  <a:srgbClr val="FFE14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clone git@github.com:your_username/your_repository.git</a:t>
            </a:r>
            <a:endParaRPr lang="ru-RU" sz="1600" b="1">
              <a:solidFill>
                <a:srgbClr val="FFE14D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228600" algn="just"/>
            <a:r>
              <a:rPr lang="ru-RU" sz="1600" b="1">
                <a:solidFill>
                  <a:srgbClr val="FFE14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cd your_repository # Переход в папку репозитория</a:t>
            </a:r>
          </a:p>
          <a:p>
            <a:pPr marL="175260" algn="just">
              <a:spcAft>
                <a:spcPts val="600"/>
              </a:spcAft>
            </a:pP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algn="just">
              <a:spcAft>
                <a:spcPts val="600"/>
              </a:spcAft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</a:rPr>
              <a:t>Проверка статуса:</a:t>
            </a:r>
          </a:p>
          <a:p>
            <a:pPr marL="228600" algn="just">
              <a:spcAft>
                <a:spcPts val="600"/>
              </a:spcAft>
            </a:pPr>
            <a:r>
              <a:rPr lang="ru-RU" sz="1600" b="1">
                <a:solidFill>
                  <a:srgbClr val="FFE14D"/>
                </a:solidFill>
                <a:latin typeface="Courier New" panose="02070309020205020404" pitchFamily="49" charset="0"/>
              </a:rPr>
              <a:t>git status</a:t>
            </a:r>
          </a:p>
          <a:p>
            <a:pPr marL="228600" algn="just">
              <a:spcAft>
                <a:spcPts val="600"/>
              </a:spcAft>
            </a:pPr>
            <a:endParaRPr lang="ru-RU" sz="1600" b="1">
              <a:solidFill>
                <a:srgbClr val="4472C4"/>
              </a:solidFill>
              <a:latin typeface="Courier New" panose="02070309020205020404" pitchFamily="49" charset="0"/>
            </a:endParaRPr>
          </a:p>
          <a:p>
            <a:pPr marL="228600" algn="just">
              <a:spcAft>
                <a:spcPts val="600"/>
              </a:spcAft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</a:rPr>
              <a:t>Подготовка файлов к коммиту:</a:t>
            </a:r>
          </a:p>
          <a:p>
            <a:pPr marL="228600" algn="just"/>
            <a:r>
              <a:rPr lang="ru-RU" sz="1600" b="1">
                <a:solidFill>
                  <a:srgbClr val="FFE14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add имя_файла # Добавить конкретный файл</a:t>
            </a:r>
          </a:p>
          <a:p>
            <a:pPr marL="228600" algn="just"/>
            <a:r>
              <a:rPr lang="ru-RU" sz="1600" b="1">
                <a:solidFill>
                  <a:srgbClr val="FFE14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add . # Добавить все измененные и новые файлы в текущей папке</a:t>
            </a:r>
          </a:p>
          <a:p>
            <a:pPr marL="175260" algn="just">
              <a:spcAft>
                <a:spcPts val="600"/>
              </a:spcAft>
            </a:pP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algn="just">
              <a:spcAft>
                <a:spcPts val="600"/>
              </a:spcAft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</a:rPr>
              <a:t>Коммит:</a:t>
            </a:r>
          </a:p>
          <a:p>
            <a:pPr algn="just"/>
            <a:r>
              <a:rPr lang="ru-RU" sz="1600" b="1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ru-RU" sz="1600" b="1">
                <a:solidFill>
                  <a:srgbClr val="FFE14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commit -m "Краткое описание изменений"</a:t>
            </a:r>
          </a:p>
          <a:p>
            <a:pPr marL="175260" algn="just">
              <a:spcAft>
                <a:spcPts val="600"/>
              </a:spcAft>
            </a:pP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algn="just">
              <a:spcAft>
                <a:spcPts val="600"/>
              </a:spcAft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</a:rPr>
              <a:t>Отправка на удаленный сервер:</a:t>
            </a:r>
          </a:p>
          <a:p>
            <a:pPr algn="just"/>
            <a:r>
              <a:rPr lang="ru-RU" sz="1600" b="1">
                <a:solidFill>
                  <a:srgbClr val="4472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ru-RU" sz="1600" b="1">
                <a:solidFill>
                  <a:srgbClr val="FFE14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 push origin main # Отправить коммиты из локальной ветки main в удаленную main</a:t>
            </a:r>
          </a:p>
          <a:p>
            <a:pPr marL="175260" algn="just">
              <a:spcAft>
                <a:spcPts val="600"/>
              </a:spcAft>
            </a:pP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algn="just">
              <a:spcAft>
                <a:spcPts val="600"/>
              </a:spcAft>
            </a:pPr>
            <a:r>
              <a:rPr lang="ru-RU" sz="1750">
                <a:solidFill>
                  <a:srgbClr val="D7D4CC"/>
                </a:solidFill>
                <a:latin typeface="Raleway Medium" pitchFamily="34" charset="0"/>
              </a:rPr>
              <a:t>Получение изменений с сервера:</a:t>
            </a:r>
          </a:p>
          <a:p>
            <a:pPr algn="just"/>
            <a:r>
              <a:rPr lang="ru-RU" sz="1600" b="1">
                <a:solidFill>
                  <a:srgbClr val="FFE14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git pull origin main # Загрузить изменения из удаленной ветки main</a:t>
            </a:r>
          </a:p>
        </p:txBody>
      </p:sp>
    </p:spTree>
    <p:extLst>
      <p:ext uri="{BB962C8B-B14F-4D97-AF65-F5344CB8AC3E}">
        <p14:creationId xmlns:p14="http://schemas.microsoft.com/office/powerpoint/2010/main" val="425907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8893" y="852405"/>
            <a:ext cx="13292614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Практический пример: Автоматизация тестирования Node.js проекта</a:t>
            </a:r>
            <a:endParaRPr lang="en-US" sz="3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3" y="2785343"/>
            <a:ext cx="955596" cy="11466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11072" y="2976438"/>
            <a:ext cx="2251115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Форк репозитория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1911072" y="3356605"/>
            <a:ext cx="12050435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Создайте копию репозитория в своем аккаунте через кнопку "Fork".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93" y="3932034"/>
            <a:ext cx="955596" cy="11466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11072" y="4123129"/>
            <a:ext cx="2128004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Создание workflow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1911072" y="4503296"/>
            <a:ext cx="12050435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Перейдите в раздел Actions, выберите шаблон Node.js или создайте workflow вручную.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93" y="5078725"/>
            <a:ext cx="955596" cy="11466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11072" y="5269820"/>
            <a:ext cx="2675573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Редактирование YAML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1911072" y="5649987"/>
            <a:ext cx="12050435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Опишите workflow с шагами: checkout, установка Node.js, установка зависимостей, сборка и запуск тестов.</a:t>
            </a:r>
            <a:endParaRPr lang="en-US" sz="15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6378A28-1D96-F19D-DFB3-B30337D96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0344" y="7573527"/>
            <a:ext cx="2010056" cy="543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812</Words>
  <Application>Microsoft Office PowerPoint</Application>
  <PresentationFormat>Произвольный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Comfortaa Bold</vt:lpstr>
      <vt:lpstr>Raleway Medium</vt:lpstr>
      <vt:lpstr>Courier New</vt:lpstr>
      <vt:lpstr>Symbol</vt:lpstr>
      <vt:lpstr>Times New Roman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Анастасия Водчиц</cp:lastModifiedBy>
  <cp:revision>3</cp:revision>
  <dcterms:created xsi:type="dcterms:W3CDTF">2025-04-24T11:53:26Z</dcterms:created>
  <dcterms:modified xsi:type="dcterms:W3CDTF">2025-04-24T18:48:32Z</dcterms:modified>
</cp:coreProperties>
</file>