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5" autoAdjust="0"/>
    <p:restoredTop sz="94660"/>
  </p:normalViewPr>
  <p:slideViewPr>
    <p:cSldViewPr snapToGrid="0">
      <p:cViewPr>
        <p:scale>
          <a:sx n="91" d="100"/>
          <a:sy n="91" d="100"/>
        </p:scale>
        <p:origin x="608"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D0B40C-8512-4CF6-B0A8-AF1A5075400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F77F451-A18E-4358-A145-F26B2A17D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699BEFE-903B-45B1-81A4-E2B1E0BA2A1C}"/>
              </a:ext>
            </a:extLst>
          </p:cNvPr>
          <p:cNvSpPr>
            <a:spLocks noGrp="1"/>
          </p:cNvSpPr>
          <p:nvPr>
            <p:ph type="dt" sz="half" idx="10"/>
          </p:nvPr>
        </p:nvSpPr>
        <p:spPr/>
        <p:txBody>
          <a:bodyPr/>
          <a:lstStyle/>
          <a:p>
            <a:fld id="{29FE9980-275C-463B-B6F0-755ADCDB38FF}" type="datetimeFigureOut">
              <a:rPr lang="ko-KR" altLang="en-US" smtClean="0"/>
              <a:t>2018. 3. 11.</a:t>
            </a:fld>
            <a:endParaRPr lang="ko-KR" altLang="en-US"/>
          </a:p>
        </p:txBody>
      </p:sp>
      <p:sp>
        <p:nvSpPr>
          <p:cNvPr id="5" name="바닥글 개체 틀 4">
            <a:extLst>
              <a:ext uri="{FF2B5EF4-FFF2-40B4-BE49-F238E27FC236}">
                <a16:creationId xmlns:a16="http://schemas.microsoft.com/office/drawing/2014/main" id="{39BBB7F9-3B4E-4575-B730-C0F5BDD1A7D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05881D-ADA5-4DA9-9689-5B8E3B0E7504}"/>
              </a:ext>
            </a:extLst>
          </p:cNvPr>
          <p:cNvSpPr>
            <a:spLocks noGrp="1"/>
          </p:cNvSpPr>
          <p:nvPr>
            <p:ph type="sldNum" sz="quarter" idx="12"/>
          </p:nvPr>
        </p:nvSpPr>
        <p:spPr/>
        <p:txBody>
          <a:bodyPr/>
          <a:lstStyle/>
          <a:p>
            <a:fld id="{F25E238E-EF99-45A7-8084-D2B93EA515FC}" type="slidenum">
              <a:rPr lang="ko-KR" altLang="en-US" smtClean="0"/>
              <a:t>‹#›</a:t>
            </a:fld>
            <a:endParaRPr lang="ko-KR" altLang="en-US"/>
          </a:p>
        </p:txBody>
      </p:sp>
    </p:spTree>
    <p:extLst>
      <p:ext uri="{BB962C8B-B14F-4D97-AF65-F5344CB8AC3E}">
        <p14:creationId xmlns:p14="http://schemas.microsoft.com/office/powerpoint/2010/main" val="70608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D552EF-CC74-41B9-A43D-947BB03EFDA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653DA2FD-9110-462A-B134-F3638CDA4AF1}"/>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C78BF926-FFDE-498E-9E8B-ADEE5ECF2B49}"/>
              </a:ext>
            </a:extLst>
          </p:cNvPr>
          <p:cNvSpPr>
            <a:spLocks noGrp="1"/>
          </p:cNvSpPr>
          <p:nvPr>
            <p:ph type="dt" sz="half" idx="10"/>
          </p:nvPr>
        </p:nvSpPr>
        <p:spPr/>
        <p:txBody>
          <a:bodyPr/>
          <a:lstStyle/>
          <a:p>
            <a:fld id="{29FE9980-275C-463B-B6F0-755ADCDB38FF}" type="datetimeFigureOut">
              <a:rPr lang="ko-KR" altLang="en-US" smtClean="0"/>
              <a:t>2018. 3. 11.</a:t>
            </a:fld>
            <a:endParaRPr lang="ko-KR" altLang="en-US"/>
          </a:p>
        </p:txBody>
      </p:sp>
      <p:sp>
        <p:nvSpPr>
          <p:cNvPr id="5" name="바닥글 개체 틀 4">
            <a:extLst>
              <a:ext uri="{FF2B5EF4-FFF2-40B4-BE49-F238E27FC236}">
                <a16:creationId xmlns:a16="http://schemas.microsoft.com/office/drawing/2014/main" id="{26C1E741-D2C6-43E1-B51D-738F4E9748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98907B1-113B-4ADB-BC1D-86CBC8E1C243}"/>
              </a:ext>
            </a:extLst>
          </p:cNvPr>
          <p:cNvSpPr>
            <a:spLocks noGrp="1"/>
          </p:cNvSpPr>
          <p:nvPr>
            <p:ph type="sldNum" sz="quarter" idx="12"/>
          </p:nvPr>
        </p:nvSpPr>
        <p:spPr/>
        <p:txBody>
          <a:bodyPr/>
          <a:lstStyle/>
          <a:p>
            <a:fld id="{F25E238E-EF99-45A7-8084-D2B93EA515FC}" type="slidenum">
              <a:rPr lang="ko-KR" altLang="en-US" smtClean="0"/>
              <a:t>‹#›</a:t>
            </a:fld>
            <a:endParaRPr lang="ko-KR" altLang="en-US"/>
          </a:p>
        </p:txBody>
      </p:sp>
    </p:spTree>
    <p:extLst>
      <p:ext uri="{BB962C8B-B14F-4D97-AF65-F5344CB8AC3E}">
        <p14:creationId xmlns:p14="http://schemas.microsoft.com/office/powerpoint/2010/main" val="257315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78D2F7E-14CB-4E54-B9CD-55DC3353B2EB}"/>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72C391DA-5AF8-4E52-BA59-CC3604BDECCC}"/>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B1C61AD-479D-4790-AE5D-C30B78252F05}"/>
              </a:ext>
            </a:extLst>
          </p:cNvPr>
          <p:cNvSpPr>
            <a:spLocks noGrp="1"/>
          </p:cNvSpPr>
          <p:nvPr>
            <p:ph type="dt" sz="half" idx="10"/>
          </p:nvPr>
        </p:nvSpPr>
        <p:spPr/>
        <p:txBody>
          <a:bodyPr/>
          <a:lstStyle/>
          <a:p>
            <a:fld id="{29FE9980-275C-463B-B6F0-755ADCDB38FF}" type="datetimeFigureOut">
              <a:rPr lang="ko-KR" altLang="en-US" smtClean="0"/>
              <a:t>2018. 3. 11.</a:t>
            </a:fld>
            <a:endParaRPr lang="ko-KR" altLang="en-US"/>
          </a:p>
        </p:txBody>
      </p:sp>
      <p:sp>
        <p:nvSpPr>
          <p:cNvPr id="5" name="바닥글 개체 틀 4">
            <a:extLst>
              <a:ext uri="{FF2B5EF4-FFF2-40B4-BE49-F238E27FC236}">
                <a16:creationId xmlns:a16="http://schemas.microsoft.com/office/drawing/2014/main" id="{F63FBB4F-31FE-469B-8F3C-96EB0A1B61F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D6B93C7-A833-4490-BC9A-76F0A36772A6}"/>
              </a:ext>
            </a:extLst>
          </p:cNvPr>
          <p:cNvSpPr>
            <a:spLocks noGrp="1"/>
          </p:cNvSpPr>
          <p:nvPr>
            <p:ph type="sldNum" sz="quarter" idx="12"/>
          </p:nvPr>
        </p:nvSpPr>
        <p:spPr/>
        <p:txBody>
          <a:bodyPr/>
          <a:lstStyle/>
          <a:p>
            <a:fld id="{F25E238E-EF99-45A7-8084-D2B93EA515FC}" type="slidenum">
              <a:rPr lang="ko-KR" altLang="en-US" smtClean="0"/>
              <a:t>‹#›</a:t>
            </a:fld>
            <a:endParaRPr lang="ko-KR" altLang="en-US"/>
          </a:p>
        </p:txBody>
      </p:sp>
    </p:spTree>
    <p:extLst>
      <p:ext uri="{BB962C8B-B14F-4D97-AF65-F5344CB8AC3E}">
        <p14:creationId xmlns:p14="http://schemas.microsoft.com/office/powerpoint/2010/main" val="158411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697BB9-47BC-413F-95CB-7CF1763D553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AF22B77-B303-4C7F-A55D-56434C147AED}"/>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C64066D-E1EB-4E74-BBB7-4A93DA921761}"/>
              </a:ext>
            </a:extLst>
          </p:cNvPr>
          <p:cNvSpPr>
            <a:spLocks noGrp="1"/>
          </p:cNvSpPr>
          <p:nvPr>
            <p:ph type="dt" sz="half" idx="10"/>
          </p:nvPr>
        </p:nvSpPr>
        <p:spPr/>
        <p:txBody>
          <a:bodyPr/>
          <a:lstStyle/>
          <a:p>
            <a:fld id="{29FE9980-275C-463B-B6F0-755ADCDB38FF}" type="datetimeFigureOut">
              <a:rPr lang="ko-KR" altLang="en-US" smtClean="0"/>
              <a:t>2018. 3. 11.</a:t>
            </a:fld>
            <a:endParaRPr lang="ko-KR" altLang="en-US"/>
          </a:p>
        </p:txBody>
      </p:sp>
      <p:sp>
        <p:nvSpPr>
          <p:cNvPr id="5" name="바닥글 개체 틀 4">
            <a:extLst>
              <a:ext uri="{FF2B5EF4-FFF2-40B4-BE49-F238E27FC236}">
                <a16:creationId xmlns:a16="http://schemas.microsoft.com/office/drawing/2014/main" id="{2CD99685-4D8D-4B9F-975D-9A3BB5EBA69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49CF9DE-C17C-45FA-80B5-BF7A5E17BF86}"/>
              </a:ext>
            </a:extLst>
          </p:cNvPr>
          <p:cNvSpPr>
            <a:spLocks noGrp="1"/>
          </p:cNvSpPr>
          <p:nvPr>
            <p:ph type="sldNum" sz="quarter" idx="12"/>
          </p:nvPr>
        </p:nvSpPr>
        <p:spPr/>
        <p:txBody>
          <a:bodyPr/>
          <a:lstStyle/>
          <a:p>
            <a:fld id="{F25E238E-EF99-45A7-8084-D2B93EA515FC}" type="slidenum">
              <a:rPr lang="ko-KR" altLang="en-US" smtClean="0"/>
              <a:t>‹#›</a:t>
            </a:fld>
            <a:endParaRPr lang="ko-KR" altLang="en-US"/>
          </a:p>
        </p:txBody>
      </p:sp>
    </p:spTree>
    <p:extLst>
      <p:ext uri="{BB962C8B-B14F-4D97-AF65-F5344CB8AC3E}">
        <p14:creationId xmlns:p14="http://schemas.microsoft.com/office/powerpoint/2010/main" val="2102273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B3554B-0260-4984-B545-660A97C9478C}"/>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79D347A-A654-4A34-AF9E-63A18740F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B4E8B532-7A57-40F5-AB79-4379B4667725}"/>
              </a:ext>
            </a:extLst>
          </p:cNvPr>
          <p:cNvSpPr>
            <a:spLocks noGrp="1"/>
          </p:cNvSpPr>
          <p:nvPr>
            <p:ph type="dt" sz="half" idx="10"/>
          </p:nvPr>
        </p:nvSpPr>
        <p:spPr/>
        <p:txBody>
          <a:bodyPr/>
          <a:lstStyle/>
          <a:p>
            <a:fld id="{29FE9980-275C-463B-B6F0-755ADCDB38FF}" type="datetimeFigureOut">
              <a:rPr lang="ko-KR" altLang="en-US" smtClean="0"/>
              <a:t>2018. 3. 11.</a:t>
            </a:fld>
            <a:endParaRPr lang="ko-KR" altLang="en-US"/>
          </a:p>
        </p:txBody>
      </p:sp>
      <p:sp>
        <p:nvSpPr>
          <p:cNvPr id="5" name="바닥글 개체 틀 4">
            <a:extLst>
              <a:ext uri="{FF2B5EF4-FFF2-40B4-BE49-F238E27FC236}">
                <a16:creationId xmlns:a16="http://schemas.microsoft.com/office/drawing/2014/main" id="{BA4A2530-BBA4-4BAA-84F1-9FE74545DC4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50DB8DF-4050-4EEA-A85D-E0D5E9A182DE}"/>
              </a:ext>
            </a:extLst>
          </p:cNvPr>
          <p:cNvSpPr>
            <a:spLocks noGrp="1"/>
          </p:cNvSpPr>
          <p:nvPr>
            <p:ph type="sldNum" sz="quarter" idx="12"/>
          </p:nvPr>
        </p:nvSpPr>
        <p:spPr/>
        <p:txBody>
          <a:bodyPr/>
          <a:lstStyle/>
          <a:p>
            <a:fld id="{F25E238E-EF99-45A7-8084-D2B93EA515FC}" type="slidenum">
              <a:rPr lang="ko-KR" altLang="en-US" smtClean="0"/>
              <a:t>‹#›</a:t>
            </a:fld>
            <a:endParaRPr lang="ko-KR" altLang="en-US"/>
          </a:p>
        </p:txBody>
      </p:sp>
    </p:spTree>
    <p:extLst>
      <p:ext uri="{BB962C8B-B14F-4D97-AF65-F5344CB8AC3E}">
        <p14:creationId xmlns:p14="http://schemas.microsoft.com/office/powerpoint/2010/main" val="336209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B04975-4161-407D-8ED9-F7DD1E7F530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DD61EA8-2D62-49C2-B80F-D64E16240C22}"/>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2ABB6DA0-0863-4FD4-B8CC-BBEEC1ADE090}"/>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80B65E25-6215-4D3B-BA03-0127B162CBE6}"/>
              </a:ext>
            </a:extLst>
          </p:cNvPr>
          <p:cNvSpPr>
            <a:spLocks noGrp="1"/>
          </p:cNvSpPr>
          <p:nvPr>
            <p:ph type="dt" sz="half" idx="10"/>
          </p:nvPr>
        </p:nvSpPr>
        <p:spPr/>
        <p:txBody>
          <a:bodyPr/>
          <a:lstStyle/>
          <a:p>
            <a:fld id="{29FE9980-275C-463B-B6F0-755ADCDB38FF}" type="datetimeFigureOut">
              <a:rPr lang="ko-KR" altLang="en-US" smtClean="0"/>
              <a:t>2018. 3. 11.</a:t>
            </a:fld>
            <a:endParaRPr lang="ko-KR" altLang="en-US"/>
          </a:p>
        </p:txBody>
      </p:sp>
      <p:sp>
        <p:nvSpPr>
          <p:cNvPr id="6" name="바닥글 개체 틀 5">
            <a:extLst>
              <a:ext uri="{FF2B5EF4-FFF2-40B4-BE49-F238E27FC236}">
                <a16:creationId xmlns:a16="http://schemas.microsoft.com/office/drawing/2014/main" id="{EE95BA5F-1045-49BE-B384-EF7B2DBA58E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766A7C2-25CB-4687-803F-4607B99A1B31}"/>
              </a:ext>
            </a:extLst>
          </p:cNvPr>
          <p:cNvSpPr>
            <a:spLocks noGrp="1"/>
          </p:cNvSpPr>
          <p:nvPr>
            <p:ph type="sldNum" sz="quarter" idx="12"/>
          </p:nvPr>
        </p:nvSpPr>
        <p:spPr/>
        <p:txBody>
          <a:bodyPr/>
          <a:lstStyle/>
          <a:p>
            <a:fld id="{F25E238E-EF99-45A7-8084-D2B93EA515FC}" type="slidenum">
              <a:rPr lang="ko-KR" altLang="en-US" smtClean="0"/>
              <a:t>‹#›</a:t>
            </a:fld>
            <a:endParaRPr lang="ko-KR" altLang="en-US"/>
          </a:p>
        </p:txBody>
      </p:sp>
    </p:spTree>
    <p:extLst>
      <p:ext uri="{BB962C8B-B14F-4D97-AF65-F5344CB8AC3E}">
        <p14:creationId xmlns:p14="http://schemas.microsoft.com/office/powerpoint/2010/main" val="217611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AA023D-18F9-41F1-8D70-299BFDE4FC5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FC6D027-0838-4F34-8412-EA150760E9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E71020E9-4AFD-4347-AF16-0053762DEF3E}"/>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19E2D65F-D1BE-47ED-AFE2-6E965D0E92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1B3976CD-244D-4390-8FA3-309EA84D9393}"/>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A8167664-E457-44AC-A2E8-41FFF5079258}"/>
              </a:ext>
            </a:extLst>
          </p:cNvPr>
          <p:cNvSpPr>
            <a:spLocks noGrp="1"/>
          </p:cNvSpPr>
          <p:nvPr>
            <p:ph type="dt" sz="half" idx="10"/>
          </p:nvPr>
        </p:nvSpPr>
        <p:spPr/>
        <p:txBody>
          <a:bodyPr/>
          <a:lstStyle/>
          <a:p>
            <a:fld id="{29FE9980-275C-463B-B6F0-755ADCDB38FF}" type="datetimeFigureOut">
              <a:rPr lang="ko-KR" altLang="en-US" smtClean="0"/>
              <a:t>2018. 3. 11.</a:t>
            </a:fld>
            <a:endParaRPr lang="ko-KR" altLang="en-US"/>
          </a:p>
        </p:txBody>
      </p:sp>
      <p:sp>
        <p:nvSpPr>
          <p:cNvPr id="8" name="바닥글 개체 틀 7">
            <a:extLst>
              <a:ext uri="{FF2B5EF4-FFF2-40B4-BE49-F238E27FC236}">
                <a16:creationId xmlns:a16="http://schemas.microsoft.com/office/drawing/2014/main" id="{AA2C1A46-04D4-407F-80BB-25AFA7D5E46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B6E4F59-5E21-4884-B51C-BF09F02250DA}"/>
              </a:ext>
            </a:extLst>
          </p:cNvPr>
          <p:cNvSpPr>
            <a:spLocks noGrp="1"/>
          </p:cNvSpPr>
          <p:nvPr>
            <p:ph type="sldNum" sz="quarter" idx="12"/>
          </p:nvPr>
        </p:nvSpPr>
        <p:spPr/>
        <p:txBody>
          <a:bodyPr/>
          <a:lstStyle/>
          <a:p>
            <a:fld id="{F25E238E-EF99-45A7-8084-D2B93EA515FC}" type="slidenum">
              <a:rPr lang="ko-KR" altLang="en-US" smtClean="0"/>
              <a:t>‹#›</a:t>
            </a:fld>
            <a:endParaRPr lang="ko-KR" altLang="en-US"/>
          </a:p>
        </p:txBody>
      </p:sp>
    </p:spTree>
    <p:extLst>
      <p:ext uri="{BB962C8B-B14F-4D97-AF65-F5344CB8AC3E}">
        <p14:creationId xmlns:p14="http://schemas.microsoft.com/office/powerpoint/2010/main" val="3254750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C317E6-905D-490D-9ABD-48DBF2464AE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A9495C5-31F5-406C-9485-F1AA794F930D}"/>
              </a:ext>
            </a:extLst>
          </p:cNvPr>
          <p:cNvSpPr>
            <a:spLocks noGrp="1"/>
          </p:cNvSpPr>
          <p:nvPr>
            <p:ph type="dt" sz="half" idx="10"/>
          </p:nvPr>
        </p:nvSpPr>
        <p:spPr/>
        <p:txBody>
          <a:bodyPr/>
          <a:lstStyle/>
          <a:p>
            <a:fld id="{29FE9980-275C-463B-B6F0-755ADCDB38FF}" type="datetimeFigureOut">
              <a:rPr lang="ko-KR" altLang="en-US" smtClean="0"/>
              <a:t>2018. 3. 11.</a:t>
            </a:fld>
            <a:endParaRPr lang="ko-KR" altLang="en-US"/>
          </a:p>
        </p:txBody>
      </p:sp>
      <p:sp>
        <p:nvSpPr>
          <p:cNvPr id="4" name="바닥글 개체 틀 3">
            <a:extLst>
              <a:ext uri="{FF2B5EF4-FFF2-40B4-BE49-F238E27FC236}">
                <a16:creationId xmlns:a16="http://schemas.microsoft.com/office/drawing/2014/main" id="{9D453C29-DC04-47EA-93E3-7B1A4F2CBD3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FB2B0BA-9CA1-40BF-8506-14418389DFBF}"/>
              </a:ext>
            </a:extLst>
          </p:cNvPr>
          <p:cNvSpPr>
            <a:spLocks noGrp="1"/>
          </p:cNvSpPr>
          <p:nvPr>
            <p:ph type="sldNum" sz="quarter" idx="12"/>
          </p:nvPr>
        </p:nvSpPr>
        <p:spPr/>
        <p:txBody>
          <a:bodyPr/>
          <a:lstStyle/>
          <a:p>
            <a:fld id="{F25E238E-EF99-45A7-8084-D2B93EA515FC}" type="slidenum">
              <a:rPr lang="ko-KR" altLang="en-US" smtClean="0"/>
              <a:t>‹#›</a:t>
            </a:fld>
            <a:endParaRPr lang="ko-KR" altLang="en-US"/>
          </a:p>
        </p:txBody>
      </p:sp>
    </p:spTree>
    <p:extLst>
      <p:ext uri="{BB962C8B-B14F-4D97-AF65-F5344CB8AC3E}">
        <p14:creationId xmlns:p14="http://schemas.microsoft.com/office/powerpoint/2010/main" val="101550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42F9AC7-8E42-49D3-8EFD-EFA91F16DF76}"/>
              </a:ext>
            </a:extLst>
          </p:cNvPr>
          <p:cNvSpPr>
            <a:spLocks noGrp="1"/>
          </p:cNvSpPr>
          <p:nvPr>
            <p:ph type="dt" sz="half" idx="10"/>
          </p:nvPr>
        </p:nvSpPr>
        <p:spPr/>
        <p:txBody>
          <a:bodyPr/>
          <a:lstStyle/>
          <a:p>
            <a:fld id="{29FE9980-275C-463B-B6F0-755ADCDB38FF}" type="datetimeFigureOut">
              <a:rPr lang="ko-KR" altLang="en-US" smtClean="0"/>
              <a:t>2018. 3. 11.</a:t>
            </a:fld>
            <a:endParaRPr lang="ko-KR" altLang="en-US"/>
          </a:p>
        </p:txBody>
      </p:sp>
      <p:sp>
        <p:nvSpPr>
          <p:cNvPr id="3" name="바닥글 개체 틀 2">
            <a:extLst>
              <a:ext uri="{FF2B5EF4-FFF2-40B4-BE49-F238E27FC236}">
                <a16:creationId xmlns:a16="http://schemas.microsoft.com/office/drawing/2014/main" id="{FA9415C9-EF4A-4CC9-BDCF-CFDC29B28A1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93082342-FFF3-4816-A7FB-928E7827EA9F}"/>
              </a:ext>
            </a:extLst>
          </p:cNvPr>
          <p:cNvSpPr>
            <a:spLocks noGrp="1"/>
          </p:cNvSpPr>
          <p:nvPr>
            <p:ph type="sldNum" sz="quarter" idx="12"/>
          </p:nvPr>
        </p:nvSpPr>
        <p:spPr/>
        <p:txBody>
          <a:bodyPr/>
          <a:lstStyle/>
          <a:p>
            <a:fld id="{F25E238E-EF99-45A7-8084-D2B93EA515FC}" type="slidenum">
              <a:rPr lang="ko-KR" altLang="en-US" smtClean="0"/>
              <a:t>‹#›</a:t>
            </a:fld>
            <a:endParaRPr lang="ko-KR" altLang="en-US"/>
          </a:p>
        </p:txBody>
      </p:sp>
    </p:spTree>
    <p:extLst>
      <p:ext uri="{BB962C8B-B14F-4D97-AF65-F5344CB8AC3E}">
        <p14:creationId xmlns:p14="http://schemas.microsoft.com/office/powerpoint/2010/main" val="15218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3651D0-3E53-4164-BFE2-E4161AE9888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2E19D7A-5282-4F4D-BFF8-F5CAFA9CF8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8D670C1A-2460-4C46-9183-CB345E12A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D768DD2B-3B83-4CE7-8774-9448F282961D}"/>
              </a:ext>
            </a:extLst>
          </p:cNvPr>
          <p:cNvSpPr>
            <a:spLocks noGrp="1"/>
          </p:cNvSpPr>
          <p:nvPr>
            <p:ph type="dt" sz="half" idx="10"/>
          </p:nvPr>
        </p:nvSpPr>
        <p:spPr/>
        <p:txBody>
          <a:bodyPr/>
          <a:lstStyle/>
          <a:p>
            <a:fld id="{29FE9980-275C-463B-B6F0-755ADCDB38FF}" type="datetimeFigureOut">
              <a:rPr lang="ko-KR" altLang="en-US" smtClean="0"/>
              <a:t>2018. 3. 11.</a:t>
            </a:fld>
            <a:endParaRPr lang="ko-KR" altLang="en-US"/>
          </a:p>
        </p:txBody>
      </p:sp>
      <p:sp>
        <p:nvSpPr>
          <p:cNvPr id="6" name="바닥글 개체 틀 5">
            <a:extLst>
              <a:ext uri="{FF2B5EF4-FFF2-40B4-BE49-F238E27FC236}">
                <a16:creationId xmlns:a16="http://schemas.microsoft.com/office/drawing/2014/main" id="{F6F45EB1-6267-47B9-AF3C-DA7C5AEB1FC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9094C09-5B6C-472E-8739-27875010BDB6}"/>
              </a:ext>
            </a:extLst>
          </p:cNvPr>
          <p:cNvSpPr>
            <a:spLocks noGrp="1"/>
          </p:cNvSpPr>
          <p:nvPr>
            <p:ph type="sldNum" sz="quarter" idx="12"/>
          </p:nvPr>
        </p:nvSpPr>
        <p:spPr/>
        <p:txBody>
          <a:bodyPr/>
          <a:lstStyle/>
          <a:p>
            <a:fld id="{F25E238E-EF99-45A7-8084-D2B93EA515FC}" type="slidenum">
              <a:rPr lang="ko-KR" altLang="en-US" smtClean="0"/>
              <a:t>‹#›</a:t>
            </a:fld>
            <a:endParaRPr lang="ko-KR" altLang="en-US"/>
          </a:p>
        </p:txBody>
      </p:sp>
    </p:spTree>
    <p:extLst>
      <p:ext uri="{BB962C8B-B14F-4D97-AF65-F5344CB8AC3E}">
        <p14:creationId xmlns:p14="http://schemas.microsoft.com/office/powerpoint/2010/main" val="200673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20BB10-8389-4332-82AB-1685633A8FD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2F180A7-626C-4E61-B3A8-C532ACB579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DB67ABC-134E-4447-AB47-4E0E03BE9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A29F611D-191C-4730-80AD-23F4FB356070}"/>
              </a:ext>
            </a:extLst>
          </p:cNvPr>
          <p:cNvSpPr>
            <a:spLocks noGrp="1"/>
          </p:cNvSpPr>
          <p:nvPr>
            <p:ph type="dt" sz="half" idx="10"/>
          </p:nvPr>
        </p:nvSpPr>
        <p:spPr/>
        <p:txBody>
          <a:bodyPr/>
          <a:lstStyle/>
          <a:p>
            <a:fld id="{29FE9980-275C-463B-B6F0-755ADCDB38FF}" type="datetimeFigureOut">
              <a:rPr lang="ko-KR" altLang="en-US" smtClean="0"/>
              <a:t>2018. 3. 11.</a:t>
            </a:fld>
            <a:endParaRPr lang="ko-KR" altLang="en-US"/>
          </a:p>
        </p:txBody>
      </p:sp>
      <p:sp>
        <p:nvSpPr>
          <p:cNvPr id="6" name="바닥글 개체 틀 5">
            <a:extLst>
              <a:ext uri="{FF2B5EF4-FFF2-40B4-BE49-F238E27FC236}">
                <a16:creationId xmlns:a16="http://schemas.microsoft.com/office/drawing/2014/main" id="{0F3CFC5C-BAEE-4C6B-B1F0-B5BA3F5CE68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B9927E-282C-4D7B-9876-48F13FE773E5}"/>
              </a:ext>
            </a:extLst>
          </p:cNvPr>
          <p:cNvSpPr>
            <a:spLocks noGrp="1"/>
          </p:cNvSpPr>
          <p:nvPr>
            <p:ph type="sldNum" sz="quarter" idx="12"/>
          </p:nvPr>
        </p:nvSpPr>
        <p:spPr/>
        <p:txBody>
          <a:bodyPr/>
          <a:lstStyle/>
          <a:p>
            <a:fld id="{F25E238E-EF99-45A7-8084-D2B93EA515FC}" type="slidenum">
              <a:rPr lang="ko-KR" altLang="en-US" smtClean="0"/>
              <a:t>‹#›</a:t>
            </a:fld>
            <a:endParaRPr lang="ko-KR" altLang="en-US"/>
          </a:p>
        </p:txBody>
      </p:sp>
    </p:spTree>
    <p:extLst>
      <p:ext uri="{BB962C8B-B14F-4D97-AF65-F5344CB8AC3E}">
        <p14:creationId xmlns:p14="http://schemas.microsoft.com/office/powerpoint/2010/main" val="92352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7A6D7DC-BB26-4F7C-8C9D-028C6BA5B9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4155A90-A3FF-4E37-B595-BCC5379664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1ECCBC25-BFDE-44B7-8035-E27DFB002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E9980-275C-463B-B6F0-755ADCDB38FF}" type="datetimeFigureOut">
              <a:rPr lang="ko-KR" altLang="en-US" smtClean="0"/>
              <a:t>2018. 3. 11.</a:t>
            </a:fld>
            <a:endParaRPr lang="ko-KR" altLang="en-US"/>
          </a:p>
        </p:txBody>
      </p:sp>
      <p:sp>
        <p:nvSpPr>
          <p:cNvPr id="5" name="바닥글 개체 틀 4">
            <a:extLst>
              <a:ext uri="{FF2B5EF4-FFF2-40B4-BE49-F238E27FC236}">
                <a16:creationId xmlns:a16="http://schemas.microsoft.com/office/drawing/2014/main" id="{FFFAFBA0-AAAE-4E79-8370-C5B7B1965E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90A2DA1-7E55-44FC-AE59-196660EFE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5E238E-EF99-45A7-8084-D2B93EA515FC}" type="slidenum">
              <a:rPr lang="ko-KR" altLang="en-US" smtClean="0"/>
              <a:t>‹#›</a:t>
            </a:fld>
            <a:endParaRPr lang="ko-KR" altLang="en-US"/>
          </a:p>
        </p:txBody>
      </p:sp>
    </p:spTree>
    <p:extLst>
      <p:ext uri="{BB962C8B-B14F-4D97-AF65-F5344CB8AC3E}">
        <p14:creationId xmlns:p14="http://schemas.microsoft.com/office/powerpoint/2010/main" val="3052137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4.JP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DD53DD3-049E-42D2-AB70-17A1008F917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 name="TextBox 5">
            <a:extLst>
              <a:ext uri="{FF2B5EF4-FFF2-40B4-BE49-F238E27FC236}">
                <a16:creationId xmlns:a16="http://schemas.microsoft.com/office/drawing/2014/main" id="{13F4CF4B-56DC-4B6B-9C43-269472E292F5}"/>
              </a:ext>
            </a:extLst>
          </p:cNvPr>
          <p:cNvSpPr txBox="1"/>
          <p:nvPr/>
        </p:nvSpPr>
        <p:spPr>
          <a:xfrm>
            <a:off x="8698548" y="5360855"/>
            <a:ext cx="3371850" cy="1292662"/>
          </a:xfrm>
          <a:prstGeom prst="rect">
            <a:avLst/>
          </a:prstGeom>
          <a:noFill/>
        </p:spPr>
        <p:txBody>
          <a:bodyPr wrap="square" rtlCol="0">
            <a:spAutoFit/>
          </a:bodyPr>
          <a:lstStyle/>
          <a:p>
            <a:pPr algn="r"/>
            <a:r>
              <a:rPr lang="en-US" altLang="ko-KR" sz="2400" b="1" dirty="0">
                <a:solidFill>
                  <a:schemeClr val="bg1"/>
                </a:solidFill>
              </a:rPr>
              <a:t>Team </a:t>
            </a:r>
            <a:r>
              <a:rPr lang="en-US" altLang="ko-KR" sz="2400" b="1" dirty="0" err="1">
                <a:solidFill>
                  <a:schemeClr val="bg1"/>
                </a:solidFill>
              </a:rPr>
              <a:t>Groza</a:t>
            </a:r>
            <a:endParaRPr lang="en-US" altLang="ko-KR" sz="2400" b="1" dirty="0">
              <a:solidFill>
                <a:schemeClr val="bg1"/>
              </a:solidFill>
            </a:endParaRPr>
          </a:p>
          <a:p>
            <a:pPr algn="r"/>
            <a:r>
              <a:rPr lang="pl-PL" altLang="ko-KR" dirty="0">
                <a:solidFill>
                  <a:schemeClr val="bg1"/>
                </a:solidFill>
              </a:rPr>
              <a:t>Kim Tae Hong (20132335)</a:t>
            </a:r>
            <a:endParaRPr lang="pl-PL" altLang="ko-KR" b="0" dirty="0">
              <a:solidFill>
                <a:schemeClr val="bg1"/>
              </a:solidFill>
              <a:effectLst/>
            </a:endParaRPr>
          </a:p>
          <a:p>
            <a:pPr algn="r"/>
            <a:r>
              <a:rPr lang="pl-PL" altLang="ko-KR" dirty="0">
                <a:solidFill>
                  <a:schemeClr val="bg1"/>
                </a:solidFill>
              </a:rPr>
              <a:t>Kim Chan Il (20150577)</a:t>
            </a:r>
            <a:endParaRPr lang="pl-PL" altLang="ko-KR" b="0" dirty="0">
              <a:solidFill>
                <a:schemeClr val="bg1"/>
              </a:solidFill>
              <a:effectLst/>
            </a:endParaRPr>
          </a:p>
          <a:p>
            <a:pPr algn="r"/>
            <a:r>
              <a:rPr lang="pl-PL" altLang="ko-KR" dirty="0">
                <a:solidFill>
                  <a:schemeClr val="bg1"/>
                </a:solidFill>
              </a:rPr>
              <a:t>Paeng Jin Wook (20154645)</a:t>
            </a:r>
            <a:endParaRPr lang="pl-PL" altLang="ko-KR" b="0" dirty="0">
              <a:solidFill>
                <a:schemeClr val="bg1"/>
              </a:solidFill>
              <a:effectLst/>
            </a:endParaRPr>
          </a:p>
        </p:txBody>
      </p:sp>
      <p:grpSp>
        <p:nvGrpSpPr>
          <p:cNvPr id="7" name="그룹 6">
            <a:extLst>
              <a:ext uri="{FF2B5EF4-FFF2-40B4-BE49-F238E27FC236}">
                <a16:creationId xmlns:a16="http://schemas.microsoft.com/office/drawing/2014/main" id="{1CB2452E-1119-4F2E-942D-F188086FA8E8}"/>
              </a:ext>
            </a:extLst>
          </p:cNvPr>
          <p:cNvGrpSpPr/>
          <p:nvPr/>
        </p:nvGrpSpPr>
        <p:grpSpPr>
          <a:xfrm>
            <a:off x="2343405" y="2478397"/>
            <a:ext cx="7900391" cy="1292662"/>
            <a:chOff x="2081200" y="2367170"/>
            <a:chExt cx="7900391" cy="1292662"/>
          </a:xfrm>
        </p:grpSpPr>
        <p:sp>
          <p:nvSpPr>
            <p:cNvPr id="5" name="TextBox 4">
              <a:extLst>
                <a:ext uri="{FF2B5EF4-FFF2-40B4-BE49-F238E27FC236}">
                  <a16:creationId xmlns:a16="http://schemas.microsoft.com/office/drawing/2014/main" id="{1EE9D1D2-A6BE-4406-BB02-C7E688D1C130}"/>
                </a:ext>
              </a:extLst>
            </p:cNvPr>
            <p:cNvSpPr txBox="1"/>
            <p:nvPr/>
          </p:nvSpPr>
          <p:spPr>
            <a:xfrm>
              <a:off x="2081200" y="2598002"/>
              <a:ext cx="7047891" cy="830997"/>
            </a:xfrm>
            <a:prstGeom prst="rect">
              <a:avLst/>
            </a:prstGeom>
            <a:noFill/>
          </p:spPr>
          <p:txBody>
            <a:bodyPr wrap="none" rtlCol="0">
              <a:spAutoFit/>
            </a:bodyPr>
            <a:lstStyle/>
            <a:p>
              <a:r>
                <a:rPr lang="en-US" altLang="ko-KR" sz="4800" b="1" dirty="0">
                  <a:solidFill>
                    <a:schemeClr val="bg1"/>
                  </a:solidFill>
                </a:rPr>
                <a:t>Dog Nose Recognition </a:t>
              </a:r>
              <a:endParaRPr lang="ko-KR" altLang="en-US" sz="4800" b="1" dirty="0">
                <a:solidFill>
                  <a:schemeClr val="bg1"/>
                </a:solidFill>
              </a:endParaRPr>
            </a:p>
          </p:txBody>
        </p:sp>
        <p:pic>
          <p:nvPicPr>
            <p:cNvPr id="1026" name="Picture 2" descr="https://lh3.googleusercontent.com/IAwyBkk8gBXDtMnm6p0ybgxkgClblvl0leHSBCIa3P5Xfu9jMFeFEhX2EsPYoXTDdFvNmYKg14D-uSr3sGfZp_Rg62J0BuSEcPrGbzW7ZkwTW-87bTEdMp7jGVkPdSfJS38CkQb0">
              <a:extLst>
                <a:ext uri="{FF2B5EF4-FFF2-40B4-BE49-F238E27FC236}">
                  <a16:creationId xmlns:a16="http://schemas.microsoft.com/office/drawing/2014/main" id="{8699B6B3-67ED-4AD7-A2E9-071108B129D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GlowEdges trans="0" smoothness="4"/>
                      </a14:imgEffect>
                      <a14:imgEffect>
                        <a14:sharpenSoften amount="15000"/>
                      </a14:imgEffect>
                      <a14:imgEffect>
                        <a14:brightnessContrast contrast="32000"/>
                      </a14:imgEffect>
                    </a14:imgLayer>
                  </a14:imgProps>
                </a:ext>
                <a:ext uri="{28A0092B-C50C-407E-A947-70E740481C1C}">
                  <a14:useLocalDpi xmlns:a14="http://schemas.microsoft.com/office/drawing/2010/main" val="0"/>
                </a:ext>
              </a:extLst>
            </a:blip>
            <a:srcRect/>
            <a:stretch>
              <a:fillRect/>
            </a:stretch>
          </p:blipFill>
          <p:spPr bwMode="auto">
            <a:xfrm>
              <a:off x="8717655" y="2367170"/>
              <a:ext cx="1263936" cy="12926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87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DD53DD3-049E-42D2-AB70-17A1008F917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 name="TextBox 5">
            <a:extLst>
              <a:ext uri="{FF2B5EF4-FFF2-40B4-BE49-F238E27FC236}">
                <a16:creationId xmlns:a16="http://schemas.microsoft.com/office/drawing/2014/main" id="{13F4CF4B-56DC-4B6B-9C43-269472E292F5}"/>
              </a:ext>
            </a:extLst>
          </p:cNvPr>
          <p:cNvSpPr txBox="1"/>
          <p:nvPr/>
        </p:nvSpPr>
        <p:spPr>
          <a:xfrm>
            <a:off x="0" y="3075057"/>
            <a:ext cx="12191999" cy="707886"/>
          </a:xfrm>
          <a:prstGeom prst="rect">
            <a:avLst/>
          </a:prstGeom>
          <a:noFill/>
        </p:spPr>
        <p:txBody>
          <a:bodyPr wrap="square" rtlCol="0">
            <a:spAutoFit/>
          </a:bodyPr>
          <a:lstStyle/>
          <a:p>
            <a:pPr algn="ctr"/>
            <a:r>
              <a:rPr lang="en-US" altLang="ko-KR" sz="4000" b="1" dirty="0">
                <a:solidFill>
                  <a:schemeClr val="bg1"/>
                </a:solidFill>
                <a:effectLst/>
              </a:rPr>
              <a:t>WHY?</a:t>
            </a:r>
            <a:endParaRPr lang="pl-PL" altLang="ko-KR" sz="4000" b="1" dirty="0">
              <a:solidFill>
                <a:schemeClr val="bg1"/>
              </a:solidFill>
              <a:effectLst/>
            </a:endParaRPr>
          </a:p>
        </p:txBody>
      </p:sp>
      <p:pic>
        <p:nvPicPr>
          <p:cNvPr id="1026" name="Picture 2" descr="https://lh3.googleusercontent.com/IAwyBkk8gBXDtMnm6p0ybgxkgClblvl0leHSBCIa3P5Xfu9jMFeFEhX2EsPYoXTDdFvNmYKg14D-uSr3sGfZp_Rg62J0BuSEcPrGbzW7ZkwTW-87bTEdMp7jGVkPdSfJS38CkQb0">
            <a:extLst>
              <a:ext uri="{FF2B5EF4-FFF2-40B4-BE49-F238E27FC236}">
                <a16:creationId xmlns:a16="http://schemas.microsoft.com/office/drawing/2014/main" id="{8699B6B3-67ED-4AD7-A2E9-071108B129D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GlowEdges trans="0" smoothness="4"/>
                    </a14:imgEffect>
                    <a14:imgEffect>
                      <a14:sharpenSoften amount="15000"/>
                    </a14:imgEffect>
                    <a14:imgEffect>
                      <a14:brightnessContrast contrast="32000"/>
                    </a14:imgEffect>
                  </a14:imgLayer>
                </a14:imgProps>
              </a:ext>
              <a:ext uri="{28A0092B-C50C-407E-A947-70E740481C1C}">
                <a14:useLocalDpi xmlns:a14="http://schemas.microsoft.com/office/drawing/2010/main" val="0"/>
              </a:ext>
            </a:extLst>
          </a:blip>
          <a:srcRect/>
          <a:stretch>
            <a:fillRect/>
          </a:stretch>
        </p:blipFill>
        <p:spPr bwMode="auto">
          <a:xfrm>
            <a:off x="11251353" y="5895975"/>
            <a:ext cx="940647" cy="962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2970B85-3A64-4CA2-A7C7-AA1A301DE4F0}"/>
              </a:ext>
            </a:extLst>
          </p:cNvPr>
          <p:cNvSpPr txBox="1"/>
          <p:nvPr/>
        </p:nvSpPr>
        <p:spPr>
          <a:xfrm>
            <a:off x="2153650" y="3367444"/>
            <a:ext cx="7884698" cy="1938992"/>
          </a:xfrm>
          <a:prstGeom prst="rect">
            <a:avLst/>
          </a:prstGeom>
          <a:noFill/>
        </p:spPr>
        <p:txBody>
          <a:bodyPr wrap="square" rtlCol="0">
            <a:spAutoFit/>
          </a:bodyPr>
          <a:lstStyle/>
          <a:p>
            <a:r>
              <a:rPr lang="en-US" altLang="ko-KR" sz="2400" dirty="0">
                <a:solidFill>
                  <a:schemeClr val="bg1"/>
                </a:solidFill>
              </a:rPr>
              <a:t> After seeing the news that about 100,000 animals are abandoned in a year, We realized that it is serious.</a:t>
            </a:r>
          </a:p>
          <a:p>
            <a:endParaRPr lang="en-US" altLang="ko-KR" sz="2400" dirty="0">
              <a:solidFill>
                <a:schemeClr val="bg1"/>
              </a:solidFill>
            </a:endParaRPr>
          </a:p>
          <a:p>
            <a:r>
              <a:rPr lang="en-US" altLang="ko-KR" sz="2400" dirty="0">
                <a:solidFill>
                  <a:schemeClr val="bg1"/>
                </a:solidFill>
              </a:rPr>
              <a:t> And the identification of the dog will be helpful in many ways like animal hospital.</a:t>
            </a:r>
            <a:endParaRPr lang="pl-PL" altLang="ko-KR" sz="2400" b="0" dirty="0">
              <a:solidFill>
                <a:schemeClr val="bg1"/>
              </a:solidFill>
              <a:effectLst/>
            </a:endParaRPr>
          </a:p>
        </p:txBody>
      </p:sp>
    </p:spTree>
    <p:extLst>
      <p:ext uri="{BB962C8B-B14F-4D97-AF65-F5344CB8AC3E}">
        <p14:creationId xmlns:p14="http://schemas.microsoft.com/office/powerpoint/2010/main" val="235082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19583 " pathEditMode="relative" rAng="0" ptsTypes="AA">
                                      <p:cBhvr>
                                        <p:cTn id="6" dur="1000" fill="hold"/>
                                        <p:tgtEl>
                                          <p:spTgt spid="6"/>
                                        </p:tgtEl>
                                        <p:attrNameLst>
                                          <p:attrName>ppt_x</p:attrName>
                                          <p:attrName>ppt_y</p:attrName>
                                        </p:attrNameLst>
                                      </p:cBhvr>
                                      <p:rCtr x="0" y="-9792"/>
                                    </p:animMotion>
                                  </p:childTnLst>
                                </p:cTn>
                              </p:par>
                            </p:childTnLst>
                          </p:cTn>
                        </p:par>
                        <p:par>
                          <p:cTn id="7" fill="hold">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DD53DD3-049E-42D2-AB70-17A1008F917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 name="TextBox 5">
            <a:extLst>
              <a:ext uri="{FF2B5EF4-FFF2-40B4-BE49-F238E27FC236}">
                <a16:creationId xmlns:a16="http://schemas.microsoft.com/office/drawing/2014/main" id="{13F4CF4B-56DC-4B6B-9C43-269472E292F5}"/>
              </a:ext>
            </a:extLst>
          </p:cNvPr>
          <p:cNvSpPr txBox="1"/>
          <p:nvPr/>
        </p:nvSpPr>
        <p:spPr>
          <a:xfrm>
            <a:off x="1" y="3075057"/>
            <a:ext cx="12191999" cy="707886"/>
          </a:xfrm>
          <a:prstGeom prst="rect">
            <a:avLst/>
          </a:prstGeom>
          <a:noFill/>
        </p:spPr>
        <p:txBody>
          <a:bodyPr wrap="square" rtlCol="0">
            <a:spAutoFit/>
          </a:bodyPr>
          <a:lstStyle/>
          <a:p>
            <a:pPr algn="ctr"/>
            <a:r>
              <a:rPr lang="en-US" altLang="ko-KR" sz="4000" b="1" dirty="0">
                <a:solidFill>
                  <a:schemeClr val="bg1"/>
                </a:solidFill>
                <a:effectLst/>
              </a:rPr>
              <a:t>HOW?</a:t>
            </a:r>
            <a:endParaRPr lang="pl-PL" altLang="ko-KR" sz="4000" b="1" dirty="0">
              <a:solidFill>
                <a:schemeClr val="bg1"/>
              </a:solidFill>
              <a:effectLst/>
            </a:endParaRPr>
          </a:p>
        </p:txBody>
      </p:sp>
      <p:pic>
        <p:nvPicPr>
          <p:cNvPr id="1026" name="Picture 2" descr="https://lh3.googleusercontent.com/IAwyBkk8gBXDtMnm6p0ybgxkgClblvl0leHSBCIa3P5Xfu9jMFeFEhX2EsPYoXTDdFvNmYKg14D-uSr3sGfZp_Rg62J0BuSEcPrGbzW7ZkwTW-87bTEdMp7jGVkPdSfJS38CkQb0">
            <a:extLst>
              <a:ext uri="{FF2B5EF4-FFF2-40B4-BE49-F238E27FC236}">
                <a16:creationId xmlns:a16="http://schemas.microsoft.com/office/drawing/2014/main" id="{8699B6B3-67ED-4AD7-A2E9-071108B129D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GlowEdges trans="0" smoothness="4"/>
                    </a14:imgEffect>
                    <a14:imgEffect>
                      <a14:sharpenSoften amount="15000"/>
                    </a14:imgEffect>
                    <a14:imgEffect>
                      <a14:brightnessContrast contrast="32000"/>
                    </a14:imgEffect>
                  </a14:imgLayer>
                </a14:imgProps>
              </a:ext>
              <a:ext uri="{28A0092B-C50C-407E-A947-70E740481C1C}">
                <a14:useLocalDpi xmlns:a14="http://schemas.microsoft.com/office/drawing/2010/main" val="0"/>
              </a:ext>
            </a:extLst>
          </a:blip>
          <a:srcRect/>
          <a:stretch>
            <a:fillRect/>
          </a:stretch>
        </p:blipFill>
        <p:spPr bwMode="auto">
          <a:xfrm>
            <a:off x="11251353" y="5895975"/>
            <a:ext cx="940647" cy="962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2970B85-3A64-4CA2-A7C7-AA1A301DE4F0}"/>
              </a:ext>
            </a:extLst>
          </p:cNvPr>
          <p:cNvSpPr txBox="1"/>
          <p:nvPr/>
        </p:nvSpPr>
        <p:spPr>
          <a:xfrm>
            <a:off x="0" y="3367444"/>
            <a:ext cx="12192000" cy="1200329"/>
          </a:xfrm>
          <a:prstGeom prst="rect">
            <a:avLst/>
          </a:prstGeom>
          <a:noFill/>
        </p:spPr>
        <p:txBody>
          <a:bodyPr wrap="square" rtlCol="0">
            <a:spAutoFit/>
          </a:bodyPr>
          <a:lstStyle/>
          <a:p>
            <a:pPr algn="ctr"/>
            <a:r>
              <a:rPr lang="en-US" altLang="ko-KR" sz="2400" dirty="0">
                <a:solidFill>
                  <a:schemeClr val="bg1"/>
                </a:solidFill>
              </a:rPr>
              <a:t> Like fingerprint in human side, Dog’s nose has their own identity. </a:t>
            </a:r>
          </a:p>
          <a:p>
            <a:pPr algn="ctr"/>
            <a:r>
              <a:rPr lang="en-US" altLang="ko-KR" sz="2400" dirty="0">
                <a:solidFill>
                  <a:schemeClr val="bg1"/>
                </a:solidFill>
              </a:rPr>
              <a:t>Using this, if we can find and detect special features of Dog’s nose,</a:t>
            </a:r>
          </a:p>
          <a:p>
            <a:pPr algn="ctr"/>
            <a:r>
              <a:rPr lang="en-US" altLang="ko-KR" sz="2400" dirty="0">
                <a:solidFill>
                  <a:schemeClr val="bg1"/>
                </a:solidFill>
              </a:rPr>
              <a:t>we can provide their own ID.</a:t>
            </a:r>
            <a:endParaRPr lang="en-US" altLang="ko-KR" sz="2400" b="0" dirty="0">
              <a:solidFill>
                <a:schemeClr val="bg1"/>
              </a:solidFill>
              <a:effectLst/>
            </a:endParaRPr>
          </a:p>
        </p:txBody>
      </p:sp>
    </p:spTree>
    <p:extLst>
      <p:ext uri="{BB962C8B-B14F-4D97-AF65-F5344CB8AC3E}">
        <p14:creationId xmlns:p14="http://schemas.microsoft.com/office/powerpoint/2010/main" val="101627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19306 " pathEditMode="relative" rAng="0" ptsTypes="AA">
                                      <p:cBhvr>
                                        <p:cTn id="6" dur="1000" fill="hold"/>
                                        <p:tgtEl>
                                          <p:spTgt spid="6"/>
                                        </p:tgtEl>
                                        <p:attrNameLst>
                                          <p:attrName>ppt_x</p:attrName>
                                          <p:attrName>ppt_y</p:attrName>
                                        </p:attrNameLst>
                                      </p:cBhvr>
                                      <p:rCtr x="0" y="-9653"/>
                                    </p:animMotion>
                                  </p:childTnLst>
                                </p:cTn>
                              </p:par>
                            </p:childTnLst>
                          </p:cTn>
                        </p:par>
                        <p:par>
                          <p:cTn id="7" fill="hold">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DD53DD3-049E-42D2-AB70-17A1008F917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 name="TextBox 5">
            <a:extLst>
              <a:ext uri="{FF2B5EF4-FFF2-40B4-BE49-F238E27FC236}">
                <a16:creationId xmlns:a16="http://schemas.microsoft.com/office/drawing/2014/main" id="{13F4CF4B-56DC-4B6B-9C43-269472E292F5}"/>
              </a:ext>
            </a:extLst>
          </p:cNvPr>
          <p:cNvSpPr txBox="1"/>
          <p:nvPr/>
        </p:nvSpPr>
        <p:spPr>
          <a:xfrm>
            <a:off x="0" y="3013501"/>
            <a:ext cx="12192000" cy="707886"/>
          </a:xfrm>
          <a:prstGeom prst="rect">
            <a:avLst/>
          </a:prstGeom>
          <a:noFill/>
        </p:spPr>
        <p:txBody>
          <a:bodyPr wrap="square" rtlCol="0">
            <a:spAutoFit/>
          </a:bodyPr>
          <a:lstStyle/>
          <a:p>
            <a:pPr algn="ctr"/>
            <a:r>
              <a:rPr lang="en-US" altLang="ko-KR" sz="4000" b="1" dirty="0">
                <a:solidFill>
                  <a:schemeClr val="bg1"/>
                </a:solidFill>
                <a:effectLst/>
              </a:rPr>
              <a:t>Project Architecture</a:t>
            </a:r>
            <a:endParaRPr lang="pl-PL" altLang="ko-KR" sz="4000" b="1" dirty="0">
              <a:solidFill>
                <a:schemeClr val="bg1"/>
              </a:solidFill>
              <a:effectLst/>
            </a:endParaRPr>
          </a:p>
        </p:txBody>
      </p:sp>
      <p:pic>
        <p:nvPicPr>
          <p:cNvPr id="1026" name="Picture 2" descr="https://lh3.googleusercontent.com/IAwyBkk8gBXDtMnm6p0ybgxkgClblvl0leHSBCIa3P5Xfu9jMFeFEhX2EsPYoXTDdFvNmYKg14D-uSr3sGfZp_Rg62J0BuSEcPrGbzW7ZkwTW-87bTEdMp7jGVkPdSfJS38CkQb0">
            <a:extLst>
              <a:ext uri="{FF2B5EF4-FFF2-40B4-BE49-F238E27FC236}">
                <a16:creationId xmlns:a16="http://schemas.microsoft.com/office/drawing/2014/main" id="{8699B6B3-67ED-4AD7-A2E9-071108B129D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GlowEdges trans="0" smoothness="4"/>
                    </a14:imgEffect>
                    <a14:imgEffect>
                      <a14:sharpenSoften amount="15000"/>
                    </a14:imgEffect>
                    <a14:imgEffect>
                      <a14:brightnessContrast contrast="32000"/>
                    </a14:imgEffect>
                  </a14:imgLayer>
                </a14:imgProps>
              </a:ext>
              <a:ext uri="{28A0092B-C50C-407E-A947-70E740481C1C}">
                <a14:useLocalDpi xmlns:a14="http://schemas.microsoft.com/office/drawing/2010/main" val="0"/>
              </a:ext>
            </a:extLst>
          </a:blip>
          <a:srcRect/>
          <a:stretch>
            <a:fillRect/>
          </a:stretch>
        </p:blipFill>
        <p:spPr bwMode="auto">
          <a:xfrm>
            <a:off x="11251353" y="5895975"/>
            <a:ext cx="940647" cy="962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2970B85-3A64-4CA2-A7C7-AA1A301DE4F0}"/>
              </a:ext>
            </a:extLst>
          </p:cNvPr>
          <p:cNvSpPr txBox="1"/>
          <p:nvPr/>
        </p:nvSpPr>
        <p:spPr>
          <a:xfrm>
            <a:off x="2153648" y="4958681"/>
            <a:ext cx="7884698" cy="1015663"/>
          </a:xfrm>
          <a:prstGeom prst="rect">
            <a:avLst/>
          </a:prstGeom>
          <a:noFill/>
        </p:spPr>
        <p:txBody>
          <a:bodyPr wrap="square" rtlCol="0">
            <a:spAutoFit/>
          </a:bodyPr>
          <a:lstStyle/>
          <a:p>
            <a:r>
              <a:rPr lang="en-US" altLang="ko-KR" sz="2400" dirty="0">
                <a:solidFill>
                  <a:schemeClr val="bg1"/>
                </a:solidFill>
              </a:rPr>
              <a:t> </a:t>
            </a:r>
            <a:r>
              <a:rPr lang="en-US" altLang="ko-KR" dirty="0">
                <a:solidFill>
                  <a:schemeClr val="bg1"/>
                </a:solidFill>
              </a:rPr>
              <a:t>We will make it available through the Android app. This will work by sending the input data to the web server, go through the process of feature detecting and matching, and returning the output to the app.</a:t>
            </a:r>
            <a:endParaRPr lang="en-US" altLang="ko-KR" sz="2400" b="0" dirty="0">
              <a:solidFill>
                <a:schemeClr val="bg1"/>
              </a:solidFill>
              <a:effectLst/>
            </a:endParaRPr>
          </a:p>
        </p:txBody>
      </p:sp>
      <p:pic>
        <p:nvPicPr>
          <p:cNvPr id="7" name="그림 6">
            <a:extLst>
              <a:ext uri="{FF2B5EF4-FFF2-40B4-BE49-F238E27FC236}">
                <a16:creationId xmlns:a16="http://schemas.microsoft.com/office/drawing/2014/main" id="{78DD0871-0399-0C44-98AB-2FEB89EA22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0882" y="2748797"/>
            <a:ext cx="6970229" cy="1945180"/>
          </a:xfrm>
          <a:prstGeom prst="rect">
            <a:avLst/>
          </a:prstGeom>
        </p:spPr>
      </p:pic>
    </p:spTree>
    <p:extLst>
      <p:ext uri="{BB962C8B-B14F-4D97-AF65-F5344CB8AC3E}">
        <p14:creationId xmlns:p14="http://schemas.microsoft.com/office/powerpoint/2010/main" val="208944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6.25E-7 -2.22222E-6 L 6.25E-7 -0.25208 " pathEditMode="relative" rAng="0" ptsTypes="AA">
                                      <p:cBhvr>
                                        <p:cTn id="6" dur="1000" fill="hold"/>
                                        <p:tgtEl>
                                          <p:spTgt spid="6"/>
                                        </p:tgtEl>
                                        <p:attrNameLst>
                                          <p:attrName>ppt_x</p:attrName>
                                          <p:attrName>ppt_y</p:attrName>
                                        </p:attrNameLst>
                                      </p:cBhvr>
                                      <p:rCtr x="0" y="-12616"/>
                                    </p:animMotion>
                                  </p:childTnLst>
                                </p:cTn>
                              </p:par>
                            </p:childTnLst>
                          </p:cTn>
                        </p:par>
                        <p:par>
                          <p:cTn id="7" fill="hold">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DD53DD3-049E-42D2-AB70-17A1008F917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pic>
        <p:nvPicPr>
          <p:cNvPr id="7" name="그림 6">
            <a:extLst>
              <a:ext uri="{FF2B5EF4-FFF2-40B4-BE49-F238E27FC236}">
                <a16:creationId xmlns:a16="http://schemas.microsoft.com/office/drawing/2014/main" id="{CAD5563E-BE59-4049-B3C4-3B46B3F1BD7D}"/>
              </a:ext>
            </a:extLst>
          </p:cNvPr>
          <p:cNvPicPr>
            <a:picLocks noChangeAspect="1"/>
          </p:cNvPicPr>
          <p:nvPr/>
        </p:nvPicPr>
        <p:blipFill rotWithShape="1">
          <a:blip r:embed="rId2">
            <a:extLst>
              <a:ext uri="{28A0092B-C50C-407E-A947-70E740481C1C}">
                <a14:useLocalDpi xmlns:a14="http://schemas.microsoft.com/office/drawing/2010/main" val="0"/>
              </a:ext>
            </a:extLst>
          </a:blip>
          <a:srcRect l="557"/>
          <a:stretch/>
        </p:blipFill>
        <p:spPr>
          <a:xfrm>
            <a:off x="3122410" y="2052907"/>
            <a:ext cx="5972584" cy="1717076"/>
          </a:xfrm>
          <a:prstGeom prst="rect">
            <a:avLst/>
          </a:prstGeom>
        </p:spPr>
      </p:pic>
      <p:sp>
        <p:nvSpPr>
          <p:cNvPr id="6" name="TextBox 5">
            <a:extLst>
              <a:ext uri="{FF2B5EF4-FFF2-40B4-BE49-F238E27FC236}">
                <a16:creationId xmlns:a16="http://schemas.microsoft.com/office/drawing/2014/main" id="{13F4CF4B-56DC-4B6B-9C43-269472E292F5}"/>
              </a:ext>
            </a:extLst>
          </p:cNvPr>
          <p:cNvSpPr txBox="1"/>
          <p:nvPr/>
        </p:nvSpPr>
        <p:spPr>
          <a:xfrm>
            <a:off x="0" y="3013501"/>
            <a:ext cx="12192000" cy="707886"/>
          </a:xfrm>
          <a:prstGeom prst="rect">
            <a:avLst/>
          </a:prstGeom>
          <a:noFill/>
        </p:spPr>
        <p:txBody>
          <a:bodyPr wrap="square" rtlCol="0">
            <a:spAutoFit/>
          </a:bodyPr>
          <a:lstStyle/>
          <a:p>
            <a:pPr algn="ctr"/>
            <a:r>
              <a:rPr lang="en-US" altLang="ko-KR" sz="4000" b="1" dirty="0">
                <a:solidFill>
                  <a:schemeClr val="bg1"/>
                </a:solidFill>
              </a:rPr>
              <a:t>Algorithm Process</a:t>
            </a:r>
            <a:endParaRPr lang="pl-PL" altLang="ko-KR" sz="4000" b="1" dirty="0">
              <a:solidFill>
                <a:schemeClr val="bg1"/>
              </a:solidFill>
              <a:effectLst/>
            </a:endParaRPr>
          </a:p>
        </p:txBody>
      </p:sp>
      <p:pic>
        <p:nvPicPr>
          <p:cNvPr id="1026" name="Picture 2" descr="https://lh3.googleusercontent.com/IAwyBkk8gBXDtMnm6p0ybgxkgClblvl0leHSBCIa3P5Xfu9jMFeFEhX2EsPYoXTDdFvNmYKg14D-uSr3sGfZp_Rg62J0BuSEcPrGbzW7ZkwTW-87bTEdMp7jGVkPdSfJS38CkQb0">
            <a:extLst>
              <a:ext uri="{FF2B5EF4-FFF2-40B4-BE49-F238E27FC236}">
                <a16:creationId xmlns:a16="http://schemas.microsoft.com/office/drawing/2014/main" id="{8699B6B3-67ED-4AD7-A2E9-071108B129D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GlowEdges trans="0" smoothness="4"/>
                    </a14:imgEffect>
                    <a14:imgEffect>
                      <a14:sharpenSoften amount="15000"/>
                    </a14:imgEffect>
                    <a14:imgEffect>
                      <a14:brightnessContrast contrast="32000"/>
                    </a14:imgEffect>
                  </a14:imgLayer>
                </a14:imgProps>
              </a:ext>
              <a:ext uri="{28A0092B-C50C-407E-A947-70E740481C1C}">
                <a14:useLocalDpi xmlns:a14="http://schemas.microsoft.com/office/drawing/2010/main" val="0"/>
              </a:ext>
            </a:extLst>
          </a:blip>
          <a:srcRect/>
          <a:stretch>
            <a:fillRect/>
          </a:stretch>
        </p:blipFill>
        <p:spPr bwMode="auto">
          <a:xfrm>
            <a:off x="11251353" y="5895975"/>
            <a:ext cx="940647" cy="962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2970B85-3A64-4CA2-A7C7-AA1A301DE4F0}"/>
              </a:ext>
            </a:extLst>
          </p:cNvPr>
          <p:cNvSpPr txBox="1"/>
          <p:nvPr/>
        </p:nvSpPr>
        <p:spPr>
          <a:xfrm>
            <a:off x="2451931" y="4171950"/>
            <a:ext cx="7280112" cy="400110"/>
          </a:xfrm>
          <a:prstGeom prst="rect">
            <a:avLst/>
          </a:prstGeom>
          <a:noFill/>
        </p:spPr>
        <p:txBody>
          <a:bodyPr wrap="square" rtlCol="0">
            <a:spAutoFit/>
          </a:bodyPr>
          <a:lstStyle/>
          <a:p>
            <a:r>
              <a:rPr lang="en-US" altLang="ko-KR" sz="2000" dirty="0">
                <a:solidFill>
                  <a:schemeClr val="bg1"/>
                </a:solidFill>
              </a:rPr>
              <a:t> </a:t>
            </a:r>
            <a:r>
              <a:rPr lang="en-US" altLang="ko-KR" sz="2000" b="1" dirty="0">
                <a:solidFill>
                  <a:schemeClr val="bg1"/>
                </a:solidFill>
              </a:rPr>
              <a:t>Mode 1</a:t>
            </a:r>
            <a:r>
              <a:rPr lang="en-US" altLang="ko-KR" sz="2000" dirty="0">
                <a:solidFill>
                  <a:schemeClr val="bg1"/>
                </a:solidFill>
              </a:rPr>
              <a:t> is a mode that can check whether your Dog or not.</a:t>
            </a:r>
            <a:endParaRPr lang="en-US" altLang="ko-KR" sz="2000" b="0" dirty="0">
              <a:solidFill>
                <a:schemeClr val="bg1"/>
              </a:solidFill>
              <a:effectLst/>
            </a:endParaRPr>
          </a:p>
        </p:txBody>
      </p:sp>
      <p:sp>
        <p:nvSpPr>
          <p:cNvPr id="11" name="TextBox 10">
            <a:extLst>
              <a:ext uri="{FF2B5EF4-FFF2-40B4-BE49-F238E27FC236}">
                <a16:creationId xmlns:a16="http://schemas.microsoft.com/office/drawing/2014/main" id="{99A32148-2A5C-4259-8F03-D06E3F011BC9}"/>
              </a:ext>
            </a:extLst>
          </p:cNvPr>
          <p:cNvSpPr txBox="1"/>
          <p:nvPr/>
        </p:nvSpPr>
        <p:spPr>
          <a:xfrm>
            <a:off x="0" y="5712111"/>
            <a:ext cx="12192000" cy="400110"/>
          </a:xfrm>
          <a:prstGeom prst="rect">
            <a:avLst/>
          </a:prstGeom>
          <a:noFill/>
        </p:spPr>
        <p:txBody>
          <a:bodyPr wrap="square" rtlCol="0">
            <a:spAutoFit/>
          </a:bodyPr>
          <a:lstStyle/>
          <a:p>
            <a:pPr algn="ctr"/>
            <a:r>
              <a:rPr lang="en-US" altLang="ko-KR" sz="2000" b="1" dirty="0">
                <a:solidFill>
                  <a:schemeClr val="bg1"/>
                </a:solidFill>
              </a:rPr>
              <a:t> Mode 2 </a:t>
            </a:r>
            <a:r>
              <a:rPr lang="en-US" altLang="ko-KR" sz="2000" dirty="0">
                <a:solidFill>
                  <a:schemeClr val="bg1"/>
                </a:solidFill>
              </a:rPr>
              <a:t>is a mode to find out who is this dog's owner in the database.</a:t>
            </a:r>
            <a:endParaRPr lang="en-US" altLang="ko-KR" sz="2000" b="0" dirty="0">
              <a:solidFill>
                <a:schemeClr val="bg1"/>
              </a:solidFill>
              <a:effectLst/>
            </a:endParaRPr>
          </a:p>
        </p:txBody>
      </p:sp>
      <p:pic>
        <p:nvPicPr>
          <p:cNvPr id="10" name="그림 9">
            <a:extLst>
              <a:ext uri="{FF2B5EF4-FFF2-40B4-BE49-F238E27FC236}">
                <a16:creationId xmlns:a16="http://schemas.microsoft.com/office/drawing/2014/main" id="{5E09153E-6ED7-40A8-92AE-4CC998B132E6}"/>
              </a:ext>
            </a:extLst>
          </p:cNvPr>
          <p:cNvPicPr>
            <a:picLocks noChangeAspect="1"/>
          </p:cNvPicPr>
          <p:nvPr/>
        </p:nvPicPr>
        <p:blipFill rotWithShape="1">
          <a:blip r:embed="rId5">
            <a:extLst>
              <a:ext uri="{28A0092B-C50C-407E-A947-70E740481C1C}">
                <a14:useLocalDpi xmlns:a14="http://schemas.microsoft.com/office/drawing/2010/main" val="0"/>
              </a:ext>
            </a:extLst>
          </a:blip>
          <a:srcRect r="557"/>
          <a:stretch/>
        </p:blipFill>
        <p:spPr>
          <a:xfrm>
            <a:off x="3122410" y="3769983"/>
            <a:ext cx="5972584" cy="1736407"/>
          </a:xfrm>
          <a:prstGeom prst="rect">
            <a:avLst/>
          </a:prstGeom>
        </p:spPr>
      </p:pic>
    </p:spTree>
    <p:extLst>
      <p:ext uri="{BB962C8B-B14F-4D97-AF65-F5344CB8AC3E}">
        <p14:creationId xmlns:p14="http://schemas.microsoft.com/office/powerpoint/2010/main" val="208166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6.25E-7 -2.22222E-6 L 0.00039 -0.31805 " pathEditMode="relative" rAng="0" ptsTypes="AA">
                                      <p:cBhvr>
                                        <p:cTn id="6" dur="1000" fill="hold"/>
                                        <p:tgtEl>
                                          <p:spTgt spid="6"/>
                                        </p:tgtEl>
                                        <p:attrNameLst>
                                          <p:attrName>ppt_x</p:attrName>
                                          <p:attrName>ppt_y</p:attrName>
                                        </p:attrNameLst>
                                      </p:cBhvr>
                                      <p:rCtr x="13" y="-15903"/>
                                    </p:animMotion>
                                  </p:childTnLst>
                                </p:cTn>
                              </p:par>
                            </p:childTnLst>
                          </p:cTn>
                        </p:par>
                        <p:par>
                          <p:cTn id="7" fill="hold">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8"/>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DD53DD3-049E-42D2-AB70-17A1008F9172}"/>
              </a:ext>
            </a:extLst>
          </p:cNvPr>
          <p:cNvSpPr/>
          <p:nvPr/>
        </p:nvSpPr>
        <p:spPr>
          <a:xfrm>
            <a:off x="-1"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 name="TextBox 5">
            <a:extLst>
              <a:ext uri="{FF2B5EF4-FFF2-40B4-BE49-F238E27FC236}">
                <a16:creationId xmlns:a16="http://schemas.microsoft.com/office/drawing/2014/main" id="{13F4CF4B-56DC-4B6B-9C43-269472E292F5}"/>
              </a:ext>
            </a:extLst>
          </p:cNvPr>
          <p:cNvSpPr txBox="1"/>
          <p:nvPr/>
        </p:nvSpPr>
        <p:spPr>
          <a:xfrm>
            <a:off x="3158037" y="2659558"/>
            <a:ext cx="5875924" cy="707886"/>
          </a:xfrm>
          <a:prstGeom prst="rect">
            <a:avLst/>
          </a:prstGeom>
          <a:noFill/>
        </p:spPr>
        <p:txBody>
          <a:bodyPr wrap="square" rtlCol="0">
            <a:spAutoFit/>
          </a:bodyPr>
          <a:lstStyle/>
          <a:p>
            <a:r>
              <a:rPr lang="en-US" altLang="ko-KR" sz="4000" b="1" dirty="0">
                <a:solidFill>
                  <a:schemeClr val="bg1"/>
                </a:solidFill>
              </a:rPr>
              <a:t>Roles of Team </a:t>
            </a:r>
            <a:r>
              <a:rPr lang="en-US" altLang="ko-KR" sz="4000" b="1" dirty="0" err="1">
                <a:solidFill>
                  <a:schemeClr val="bg1"/>
                </a:solidFill>
              </a:rPr>
              <a:t>Groza</a:t>
            </a:r>
            <a:endParaRPr lang="en-US" altLang="ko-KR" sz="4000" b="1" dirty="0">
              <a:solidFill>
                <a:schemeClr val="bg1"/>
              </a:solidFill>
            </a:endParaRPr>
          </a:p>
        </p:txBody>
      </p:sp>
      <p:pic>
        <p:nvPicPr>
          <p:cNvPr id="1026" name="Picture 2" descr="https://lh3.googleusercontent.com/IAwyBkk8gBXDtMnm6p0ybgxkgClblvl0leHSBCIa3P5Xfu9jMFeFEhX2EsPYoXTDdFvNmYKg14D-uSr3sGfZp_Rg62J0BuSEcPrGbzW7ZkwTW-87bTEdMp7jGVkPdSfJS38CkQb0">
            <a:extLst>
              <a:ext uri="{FF2B5EF4-FFF2-40B4-BE49-F238E27FC236}">
                <a16:creationId xmlns:a16="http://schemas.microsoft.com/office/drawing/2014/main" id="{8699B6B3-67ED-4AD7-A2E9-071108B129D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GlowEdges trans="0" smoothness="4"/>
                    </a14:imgEffect>
                    <a14:imgEffect>
                      <a14:sharpenSoften amount="15000"/>
                    </a14:imgEffect>
                    <a14:imgEffect>
                      <a14:brightnessContrast contrast="32000"/>
                    </a14:imgEffect>
                  </a14:imgLayer>
                </a14:imgProps>
              </a:ext>
              <a:ext uri="{28A0092B-C50C-407E-A947-70E740481C1C}">
                <a14:useLocalDpi xmlns:a14="http://schemas.microsoft.com/office/drawing/2010/main" val="0"/>
              </a:ext>
            </a:extLst>
          </a:blip>
          <a:srcRect/>
          <a:stretch>
            <a:fillRect/>
          </a:stretch>
        </p:blipFill>
        <p:spPr bwMode="auto">
          <a:xfrm>
            <a:off x="11251353" y="5895975"/>
            <a:ext cx="940647" cy="962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2970B85-3A64-4CA2-A7C7-AA1A301DE4F0}"/>
              </a:ext>
            </a:extLst>
          </p:cNvPr>
          <p:cNvSpPr txBox="1"/>
          <p:nvPr/>
        </p:nvSpPr>
        <p:spPr>
          <a:xfrm>
            <a:off x="3158037" y="3224569"/>
            <a:ext cx="7884698" cy="3077766"/>
          </a:xfrm>
          <a:prstGeom prst="rect">
            <a:avLst/>
          </a:prstGeom>
          <a:noFill/>
        </p:spPr>
        <p:txBody>
          <a:bodyPr wrap="square" rtlCol="0">
            <a:spAutoFit/>
          </a:bodyPr>
          <a:lstStyle/>
          <a:p>
            <a:r>
              <a:rPr lang="pl-PL" altLang="ko-KR" sz="2400" b="1" dirty="0">
                <a:solidFill>
                  <a:schemeClr val="bg1"/>
                </a:solidFill>
              </a:rPr>
              <a:t>Kim Tae Hong (20132335)</a:t>
            </a:r>
            <a:endParaRPr lang="en-US" altLang="ko-KR" sz="2400" b="1" dirty="0">
              <a:solidFill>
                <a:schemeClr val="bg1"/>
              </a:solidFill>
            </a:endParaRPr>
          </a:p>
          <a:p>
            <a:r>
              <a:rPr lang="pl-PL" altLang="ko-KR" b="0" dirty="0">
                <a:solidFill>
                  <a:schemeClr val="bg1"/>
                </a:solidFill>
                <a:effectLst/>
              </a:rPr>
              <a:t>Server</a:t>
            </a:r>
            <a:endParaRPr lang="en-US" altLang="ko-KR" b="0" dirty="0">
              <a:solidFill>
                <a:schemeClr val="bg1"/>
              </a:solidFill>
              <a:effectLst/>
            </a:endParaRPr>
          </a:p>
          <a:p>
            <a:r>
              <a:rPr lang="pl-PL" altLang="ko-KR" b="0" dirty="0">
                <a:solidFill>
                  <a:schemeClr val="bg1"/>
                </a:solidFill>
                <a:effectLst/>
              </a:rPr>
              <a:t>Android Application Dev</a:t>
            </a:r>
            <a:r>
              <a:rPr lang="en-US" altLang="ko-KR" b="0" dirty="0">
                <a:solidFill>
                  <a:schemeClr val="bg1"/>
                </a:solidFill>
                <a:effectLst/>
              </a:rPr>
              <a:t>.</a:t>
            </a:r>
          </a:p>
          <a:p>
            <a:endParaRPr lang="pl-PL" altLang="ko-KR" sz="700" b="0" dirty="0">
              <a:solidFill>
                <a:schemeClr val="bg1"/>
              </a:solidFill>
              <a:effectLst/>
            </a:endParaRPr>
          </a:p>
          <a:p>
            <a:r>
              <a:rPr lang="pl-PL" altLang="ko-KR" sz="2400" b="1" dirty="0">
                <a:solidFill>
                  <a:schemeClr val="bg1"/>
                </a:solidFill>
              </a:rPr>
              <a:t>Kim Chan Il (20150577)</a:t>
            </a:r>
            <a:endParaRPr lang="en-US" altLang="ko-KR" sz="2400" b="1" dirty="0">
              <a:solidFill>
                <a:schemeClr val="bg1"/>
              </a:solidFill>
            </a:endParaRPr>
          </a:p>
          <a:p>
            <a:r>
              <a:rPr lang="pl-PL" altLang="ko-KR" b="0" dirty="0">
                <a:solidFill>
                  <a:schemeClr val="bg1"/>
                </a:solidFill>
                <a:effectLst/>
              </a:rPr>
              <a:t>Application UI</a:t>
            </a:r>
            <a:endParaRPr lang="en-US" altLang="ko-KR" b="0" dirty="0">
              <a:solidFill>
                <a:schemeClr val="bg1"/>
              </a:solidFill>
              <a:effectLst/>
            </a:endParaRPr>
          </a:p>
          <a:p>
            <a:r>
              <a:rPr lang="pl-PL" altLang="ko-KR" b="0" dirty="0">
                <a:solidFill>
                  <a:schemeClr val="bg1"/>
                </a:solidFill>
                <a:effectLst/>
              </a:rPr>
              <a:t>database</a:t>
            </a:r>
            <a:endParaRPr lang="en-US" altLang="ko-KR" b="0" dirty="0">
              <a:solidFill>
                <a:schemeClr val="bg1"/>
              </a:solidFill>
              <a:effectLst/>
            </a:endParaRPr>
          </a:p>
          <a:p>
            <a:endParaRPr lang="pl-PL" altLang="ko-KR" sz="700" b="0" dirty="0">
              <a:solidFill>
                <a:schemeClr val="bg1"/>
              </a:solidFill>
              <a:effectLst/>
            </a:endParaRPr>
          </a:p>
          <a:p>
            <a:r>
              <a:rPr lang="pl-PL" altLang="ko-KR" sz="2400" b="1" dirty="0">
                <a:solidFill>
                  <a:schemeClr val="bg1"/>
                </a:solidFill>
              </a:rPr>
              <a:t>Paeng Jin Wook (20154645)</a:t>
            </a:r>
            <a:endParaRPr lang="en-US" altLang="ko-KR" sz="2400" b="1" dirty="0">
              <a:solidFill>
                <a:schemeClr val="bg1"/>
              </a:solidFill>
            </a:endParaRPr>
          </a:p>
          <a:p>
            <a:r>
              <a:rPr lang="fr-FR" altLang="ko-KR" b="0" dirty="0">
                <a:solidFill>
                  <a:schemeClr val="bg1"/>
                </a:solidFill>
                <a:effectLst/>
              </a:rPr>
              <a:t>Image Recognition </a:t>
            </a:r>
          </a:p>
          <a:p>
            <a:r>
              <a:rPr lang="fr-FR" altLang="ko-KR" b="0" dirty="0">
                <a:solidFill>
                  <a:schemeClr val="bg1"/>
                </a:solidFill>
                <a:effectLst/>
              </a:rPr>
              <a:t>Application Dev. </a:t>
            </a:r>
            <a:endParaRPr lang="pl-PL" altLang="ko-KR" b="0" dirty="0">
              <a:solidFill>
                <a:schemeClr val="bg1"/>
              </a:solidFill>
              <a:effectLst/>
            </a:endParaRPr>
          </a:p>
        </p:txBody>
      </p:sp>
      <p:pic>
        <p:nvPicPr>
          <p:cNvPr id="9" name="그림 8">
            <a:extLst>
              <a:ext uri="{FF2B5EF4-FFF2-40B4-BE49-F238E27FC236}">
                <a16:creationId xmlns:a16="http://schemas.microsoft.com/office/drawing/2014/main" id="{F17BF47F-82FE-42AA-AE2E-A4CE9451B1A9}"/>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GlowEdges trans="0" smoothness="0"/>
                    </a14:imgEffect>
                  </a14:imgLayer>
                </a14:imgProps>
              </a:ext>
              <a:ext uri="{28A0092B-C50C-407E-A947-70E740481C1C}">
                <a14:useLocalDpi xmlns:a14="http://schemas.microsoft.com/office/drawing/2010/main" val="0"/>
              </a:ext>
            </a:extLst>
          </a:blip>
          <a:srcRect t="15368" r="5171"/>
          <a:stretch/>
        </p:blipFill>
        <p:spPr>
          <a:xfrm>
            <a:off x="3158036" y="3433673"/>
            <a:ext cx="5036048" cy="2659558"/>
          </a:xfrm>
          <a:prstGeom prst="rect">
            <a:avLst/>
          </a:prstGeom>
        </p:spPr>
      </p:pic>
    </p:spTree>
    <p:extLst>
      <p:ext uri="{BB962C8B-B14F-4D97-AF65-F5344CB8AC3E}">
        <p14:creationId xmlns:p14="http://schemas.microsoft.com/office/powerpoint/2010/main" val="9610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42" presetClass="path" presetSubtype="0" accel="50000" decel="50000" fill="hold" grpId="0" nodeType="withEffect">
                                  <p:stCondLst>
                                    <p:cond delay="0"/>
                                  </p:stCondLst>
                                  <p:childTnLst>
                                    <p:animMotion origin="layout" path="M 0 -1.85185E-6 L 0 -0.19305 " pathEditMode="relative" rAng="0" ptsTypes="AA">
                                      <p:cBhvr>
                                        <p:cTn id="8" dur="1000" fill="hold"/>
                                        <p:tgtEl>
                                          <p:spTgt spid="6"/>
                                        </p:tgtEl>
                                        <p:attrNameLst>
                                          <p:attrName>ppt_x</p:attrName>
                                          <p:attrName>ppt_y</p:attrName>
                                        </p:attrNameLst>
                                      </p:cBhvr>
                                      <p:rCtr x="0" y="-9653"/>
                                    </p:animMotion>
                                  </p:childTnLst>
                                </p:cTn>
                              </p:par>
                            </p:childTnLst>
                          </p:cTn>
                        </p:par>
                        <p:par>
                          <p:cTn id="9" fill="hold">
                            <p:stCondLst>
                              <p:cond delay="1000"/>
                            </p:stCondLst>
                            <p:childTnLst>
                              <p:par>
                                <p:cTn id="10" presetID="1"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DD53DD3-049E-42D2-AB70-17A1008F917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pic>
        <p:nvPicPr>
          <p:cNvPr id="1026" name="Picture 2" descr="https://lh3.googleusercontent.com/IAwyBkk8gBXDtMnm6p0ybgxkgClblvl0leHSBCIa3P5Xfu9jMFeFEhX2EsPYoXTDdFvNmYKg14D-uSr3sGfZp_Rg62J0BuSEcPrGbzW7ZkwTW-87bTEdMp7jGVkPdSfJS38CkQb0">
            <a:extLst>
              <a:ext uri="{FF2B5EF4-FFF2-40B4-BE49-F238E27FC236}">
                <a16:creationId xmlns:a16="http://schemas.microsoft.com/office/drawing/2014/main" id="{8699B6B3-67ED-4AD7-A2E9-071108B129D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GlowEdges trans="0" smoothness="4"/>
                    </a14:imgEffect>
                    <a14:imgEffect>
                      <a14:sharpenSoften amount="15000"/>
                    </a14:imgEffect>
                    <a14:imgEffect>
                      <a14:brightnessContrast contrast="32000"/>
                    </a14:imgEffect>
                  </a14:imgLayer>
                </a14:imgProps>
              </a:ext>
              <a:ext uri="{28A0092B-C50C-407E-A947-70E740481C1C}">
                <a14:useLocalDpi xmlns:a14="http://schemas.microsoft.com/office/drawing/2010/main" val="0"/>
              </a:ext>
            </a:extLst>
          </a:blip>
          <a:srcRect/>
          <a:stretch>
            <a:fillRect/>
          </a:stretch>
        </p:blipFill>
        <p:spPr bwMode="auto">
          <a:xfrm>
            <a:off x="11251353" y="5895975"/>
            <a:ext cx="940647" cy="962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2970B85-3A64-4CA2-A7C7-AA1A301DE4F0}"/>
              </a:ext>
            </a:extLst>
          </p:cNvPr>
          <p:cNvSpPr txBox="1"/>
          <p:nvPr/>
        </p:nvSpPr>
        <p:spPr>
          <a:xfrm>
            <a:off x="0" y="2613392"/>
            <a:ext cx="12192000" cy="1631216"/>
          </a:xfrm>
          <a:prstGeom prst="rect">
            <a:avLst/>
          </a:prstGeom>
          <a:noFill/>
        </p:spPr>
        <p:txBody>
          <a:bodyPr wrap="square" rtlCol="0">
            <a:spAutoFit/>
          </a:bodyPr>
          <a:lstStyle/>
          <a:p>
            <a:pPr algn="ctr"/>
            <a:r>
              <a:rPr lang="en-US" altLang="ko-KR" sz="10000" b="1" dirty="0">
                <a:solidFill>
                  <a:schemeClr val="bg1"/>
                </a:solidFill>
                <a:effectLst/>
              </a:rPr>
              <a:t>Q</a:t>
            </a:r>
            <a:r>
              <a:rPr lang="en-US" altLang="ko-KR" sz="5000" b="1" dirty="0">
                <a:solidFill>
                  <a:schemeClr val="bg1"/>
                </a:solidFill>
              </a:rPr>
              <a:t>&amp;</a:t>
            </a:r>
            <a:r>
              <a:rPr lang="en-US" altLang="ko-KR" sz="10000" b="1" dirty="0">
                <a:solidFill>
                  <a:schemeClr val="bg1"/>
                </a:solidFill>
              </a:rPr>
              <a:t>A</a:t>
            </a:r>
            <a:endParaRPr lang="en-US" altLang="ko-KR" sz="10000" b="1" dirty="0">
              <a:solidFill>
                <a:schemeClr val="bg1"/>
              </a:solidFill>
              <a:effectLst/>
            </a:endParaRPr>
          </a:p>
        </p:txBody>
      </p:sp>
    </p:spTree>
    <p:extLst>
      <p:ext uri="{BB962C8B-B14F-4D97-AF65-F5344CB8AC3E}">
        <p14:creationId xmlns:p14="http://schemas.microsoft.com/office/powerpoint/2010/main" val="287008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DD53DD3-049E-42D2-AB70-17A1008F917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pic>
        <p:nvPicPr>
          <p:cNvPr id="1026" name="Picture 2" descr="https://lh3.googleusercontent.com/IAwyBkk8gBXDtMnm6p0ybgxkgClblvl0leHSBCIa3P5Xfu9jMFeFEhX2EsPYoXTDdFvNmYKg14D-uSr3sGfZp_Rg62J0BuSEcPrGbzW7ZkwTW-87bTEdMp7jGVkPdSfJS38CkQb0">
            <a:extLst>
              <a:ext uri="{FF2B5EF4-FFF2-40B4-BE49-F238E27FC236}">
                <a16:creationId xmlns:a16="http://schemas.microsoft.com/office/drawing/2014/main" id="{8699B6B3-67ED-4AD7-A2E9-071108B129D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GlowEdges trans="0" smoothness="4"/>
                    </a14:imgEffect>
                    <a14:imgEffect>
                      <a14:sharpenSoften amount="15000"/>
                    </a14:imgEffect>
                    <a14:imgEffect>
                      <a14:brightnessContrast contrast="32000"/>
                    </a14:imgEffect>
                  </a14:imgLayer>
                </a14:imgProps>
              </a:ext>
              <a:ext uri="{28A0092B-C50C-407E-A947-70E740481C1C}">
                <a14:useLocalDpi xmlns:a14="http://schemas.microsoft.com/office/drawing/2010/main" val="0"/>
              </a:ext>
            </a:extLst>
          </a:blip>
          <a:srcRect/>
          <a:stretch>
            <a:fillRect/>
          </a:stretch>
        </p:blipFill>
        <p:spPr bwMode="auto">
          <a:xfrm>
            <a:off x="11251353" y="5895975"/>
            <a:ext cx="940647" cy="962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2970B85-3A64-4CA2-A7C7-AA1A301DE4F0}"/>
              </a:ext>
            </a:extLst>
          </p:cNvPr>
          <p:cNvSpPr txBox="1"/>
          <p:nvPr/>
        </p:nvSpPr>
        <p:spPr>
          <a:xfrm>
            <a:off x="0" y="2645753"/>
            <a:ext cx="12192000" cy="1323439"/>
          </a:xfrm>
          <a:prstGeom prst="rect">
            <a:avLst/>
          </a:prstGeom>
          <a:noFill/>
        </p:spPr>
        <p:txBody>
          <a:bodyPr wrap="square" rtlCol="0" anchor="ctr">
            <a:spAutoFit/>
          </a:bodyPr>
          <a:lstStyle/>
          <a:p>
            <a:pPr algn="ctr"/>
            <a:r>
              <a:rPr lang="en-US" altLang="ko-KR" sz="8000" b="1" dirty="0">
                <a:solidFill>
                  <a:schemeClr val="bg1"/>
                </a:solidFill>
              </a:rPr>
              <a:t>Thank You</a:t>
            </a:r>
            <a:endParaRPr lang="en-US" altLang="ko-KR" sz="8000" b="1" dirty="0">
              <a:solidFill>
                <a:schemeClr val="bg1"/>
              </a:solidFill>
              <a:effectLst/>
            </a:endParaRPr>
          </a:p>
        </p:txBody>
      </p:sp>
    </p:spTree>
    <p:extLst>
      <p:ext uri="{BB962C8B-B14F-4D97-AF65-F5344CB8AC3E}">
        <p14:creationId xmlns:p14="http://schemas.microsoft.com/office/powerpoint/2010/main" val="256081283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221</Words>
  <Application>Microsoft Macintosh PowerPoint</Application>
  <PresentationFormat>와이드스크린</PresentationFormat>
  <Paragraphs>32</Paragraphs>
  <Slides>8</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8</vt:i4>
      </vt:variant>
    </vt:vector>
  </HeadingPairs>
  <TitlesOfParts>
    <vt:vector size="11"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찬일</dc:creator>
  <cp:lastModifiedBy>팽진욱</cp:lastModifiedBy>
  <cp:revision>14</cp:revision>
  <dcterms:created xsi:type="dcterms:W3CDTF">2018-03-11T12:23:09Z</dcterms:created>
  <dcterms:modified xsi:type="dcterms:W3CDTF">2018-03-11T14:03:27Z</dcterms:modified>
</cp:coreProperties>
</file>