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313" r:id="rId8"/>
    <p:sldId id="296" r:id="rId9"/>
    <p:sldId id="298" r:id="rId10"/>
    <p:sldId id="264" r:id="rId11"/>
    <p:sldId id="265" r:id="rId12"/>
    <p:sldId id="311" r:id="rId13"/>
    <p:sldId id="269" r:id="rId14"/>
    <p:sldId id="282" r:id="rId15"/>
    <p:sldId id="312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317"/>
    <a:srgbClr val="E9A317"/>
    <a:srgbClr val="ED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77297" autoAdjust="0"/>
  </p:normalViewPr>
  <p:slideViewPr>
    <p:cSldViewPr snapToGrid="0" snapToObjects="1">
      <p:cViewPr varScale="1">
        <p:scale>
          <a:sx n="98" d="100"/>
          <a:sy n="98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3T12:44:30.665"/>
    </inkml:context>
    <inkml:brush xml:id="br0">
      <inkml:brushProperty name="width" value="0.3" units="cm"/>
      <inkml:brushProperty name="height" value="0.6" units="cm"/>
      <inkml:brushProperty name="color" value="#F8FDE7"/>
      <inkml:brushProperty name="tip" value="rectangle"/>
      <inkml:brushProperty name="rasterOp" value="maskPen"/>
    </inkml:brush>
  </inkml:definitions>
  <inkml:trace contextRef="#ctx0" brushRef="#br0">0 30,'44'31,"17"-11,2-20,4-2,-8-7,-7 5,7-1,-3 4,22 1,-21-2,7-3,-17 4,17-4,-17-3,22-2,-18 2,12-2,-2 6,7 0,-14 2,10 2,-30 0,36 2,-16 2,-5 0,-5 6,-8-6,18 6,-11-6,15 0,-18-2,14-2,-20 0,33-2,-13-2,8 2,1-3,-15 3,6 2,-20 0,41 0,-13 0,26 0,-9 0,-1 0,-32-6,27 4,-19-3,-1 10,5 5,-18-3,13-3,-18-2,19-2,-14 7,24-6,-7 7,7-3,-13-3,-2 11,1-11,14 3,-8-4,2-1,-12 0,24 0,-9 0,12 2,1 3,-27-4,15 6,-13-7,-13 0,38 0,-32 6,36-4,-6 5,7-7,-14 0,4-2,-11-3,-10 2,-4-7,-20 7,24-4,-17 7,19 0,-4 0,11 0,-11 0,5 0,-7 0,0 0,-7 7,6-6,1 12,2-11,4 5,1-7,1 0,14 0,-6 0,-1 0,-2 0,-11 0,11 0,-11 0,11 0,-12 0,6 0,-7 6,-6-4,-9 4,-8-6,-6 0,0 7,-1-6,1 6,0-7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3T12:49:11.752"/>
    </inkml:context>
    <inkml:brush xml:id="br0">
      <inkml:brushProperty name="width" value="0.3" units="cm"/>
      <inkml:brushProperty name="height" value="0.6" units="cm"/>
      <inkml:brushProperty name="color" value="#F8FDE7"/>
      <inkml:brushProperty name="tip" value="rectangle"/>
      <inkml:brushProperty name="rasterOp" value="maskPen"/>
    </inkml:brush>
  </inkml:definitions>
  <inkml:trace contextRef="#ctx0" brushRef="#br0">1 16,'57'1,"-3"4,0 5,-12-2,7 2,-11-7,20 2,-4-3,15-2,-4 0,9 0,-17-5,12 0,-21-2,19 4,4-2,-11 0,17 5,-20 0,17 0,-14 0,4 0,-15 0,9 0,-25 0,41 0,-32 0,30 0,-26 0,3 0,-12 0,1 0,4 0,-4-6,-1 4,-7-4,-16 6,0 0,0-7,9-1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51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--</a:t>
            </a:r>
            <a:r>
              <a:rPr kumimoji="1" lang="en-US" altLang="ko-KR" dirty="0" err="1"/>
              <a:t>ppt</a:t>
            </a:r>
            <a:r>
              <a:rPr kumimoji="1" lang="en-US" altLang="ko-KR" dirty="0"/>
              <a:t> reading--</a:t>
            </a:r>
          </a:p>
          <a:p>
            <a:r>
              <a:rPr kumimoji="1" lang="en-US" altLang="ko-KR" dirty="0"/>
              <a:t>Now, we have our own server!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28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--</a:t>
            </a:r>
            <a:r>
              <a:rPr kumimoji="1" lang="en-US" altLang="ko-KR" dirty="0" err="1"/>
              <a:t>ppt</a:t>
            </a:r>
            <a:r>
              <a:rPr kumimoji="1" lang="en-US" altLang="ko-KR" dirty="0"/>
              <a:t> reading--</a:t>
            </a:r>
          </a:p>
          <a:p>
            <a:r>
              <a:rPr kumimoji="1" lang="en-US" altLang="ko-KR" dirty="0"/>
              <a:t>Now, we have our own server!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97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ppt reading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the schedule later.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the UI </a:t>
            </a:r>
            <a:r>
              <a:rPr dirty="0" err="1"/>
              <a:t>Deisign</a:t>
            </a:r>
            <a:r>
              <a:rPr dirty="0"/>
              <a:t> we did last week.</a:t>
            </a:r>
          </a:p>
          <a:p>
            <a:endParaRPr dirty="0"/>
          </a:p>
          <a:p>
            <a:r>
              <a:rPr dirty="0"/>
              <a:t>Using this, Chan </a:t>
            </a:r>
            <a:r>
              <a:rPr dirty="0" err="1"/>
              <a:t>il</a:t>
            </a:r>
            <a:r>
              <a:rPr dirty="0"/>
              <a:t> Kim applied this into Android Studio.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the UI Deisign we did last week.</a:t>
            </a:r>
          </a:p>
          <a:p>
            <a:endParaRPr/>
          </a:p>
          <a:p>
            <a:r>
              <a:t>Using this, Chan il Kim applied this into Android Studio.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the UI </a:t>
            </a:r>
            <a:r>
              <a:rPr dirty="0" err="1"/>
              <a:t>Deisign</a:t>
            </a:r>
            <a:r>
              <a:rPr dirty="0"/>
              <a:t> we did last week.</a:t>
            </a:r>
          </a:p>
          <a:p>
            <a:endParaRPr dirty="0"/>
          </a:p>
          <a:p>
            <a:r>
              <a:rPr dirty="0"/>
              <a:t>Using this, Chan </a:t>
            </a:r>
            <a:r>
              <a:rPr dirty="0" err="1"/>
              <a:t>il</a:t>
            </a:r>
            <a:r>
              <a:rPr dirty="0"/>
              <a:t> Kim applied this into Android Studio.</a:t>
            </a:r>
          </a:p>
        </p:txBody>
      </p:sp>
    </p:spTree>
    <p:extLst>
      <p:ext uri="{BB962C8B-B14F-4D97-AF65-F5344CB8AC3E}">
        <p14:creationId xmlns:p14="http://schemas.microsoft.com/office/powerpoint/2010/main" val="219437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Left one is the simple python code for testing</a:t>
            </a:r>
          </a:p>
          <a:p>
            <a:endParaRPr/>
          </a:p>
          <a:p>
            <a:r>
              <a:t>Right one is the return value that came from the python code. We get the string through the server using nodejs.</a:t>
            </a:r>
          </a:p>
        </p:txBody>
      </p:sp>
    </p:spTree>
    <p:extLst>
      <p:ext uri="{BB962C8B-B14F-4D97-AF65-F5344CB8AC3E}">
        <p14:creationId xmlns:p14="http://schemas.microsoft.com/office/powerpoint/2010/main" val="324151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Left one is the simple python code for testing</a:t>
            </a:r>
          </a:p>
          <a:p>
            <a:endParaRPr dirty="0"/>
          </a:p>
          <a:p>
            <a:r>
              <a:rPr dirty="0"/>
              <a:t>Right one is the return value that came from the python code. We get the string through the server using </a:t>
            </a:r>
            <a:r>
              <a:rPr dirty="0" err="1"/>
              <a:t>nodejs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51" y="6404294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hyperlink" Target="http://ec2-13-209-70-175.apnortheast-2.compute.amazonaws.com:8080/python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customXml" Target="../ink/ink2.xml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10" Type="http://schemas.openxmlformats.org/officeDocument/2006/relationships/image" Target="../media/image6.png"/><Relationship Id="rId4" Type="http://schemas.openxmlformats.org/officeDocument/2006/relationships/image" Target="../media/image5.emf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5"/>
          <p:cNvSpPr txBox="1"/>
          <p:nvPr/>
        </p:nvSpPr>
        <p:spPr>
          <a:xfrm>
            <a:off x="4625009" y="5170354"/>
            <a:ext cx="7407292" cy="135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400"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>
                <a:latin typeface="+mn-lt"/>
              </a:rPr>
              <a:t>Team </a:t>
            </a:r>
            <a:r>
              <a:rPr dirty="0" err="1">
                <a:latin typeface="+mn-lt"/>
              </a:rPr>
              <a:t>Groza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algn="r"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 dirty="0">
                <a:latin typeface="+mn-lt"/>
              </a:rPr>
              <a:t>Kim Tae Hong (20132335)  </a:t>
            </a:r>
            <a:endParaRPr dirty="0">
              <a:solidFill>
                <a:srgbClr val="FFFFFF"/>
              </a:solidFill>
              <a:latin typeface="+mn-lt"/>
            </a:endParaRPr>
          </a:p>
          <a:p>
            <a:pPr algn="r"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b="1" dirty="0">
                <a:sym typeface="맑은 고딕"/>
              </a:rPr>
              <a:t>(Presenter) </a:t>
            </a:r>
            <a:r>
              <a:rPr b="1" dirty="0">
                <a:latin typeface="+mn-lt"/>
              </a:rPr>
              <a:t>Kim Chan Il (20150577)</a:t>
            </a:r>
            <a:endParaRPr b="1" dirty="0">
              <a:solidFill>
                <a:srgbClr val="FFFFFF"/>
              </a:solidFill>
              <a:latin typeface="+mn-lt"/>
            </a:endParaRPr>
          </a:p>
          <a:p>
            <a:pPr algn="r"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 sz="2000" dirty="0" err="1">
                <a:latin typeface="+mn-lt"/>
              </a:rPr>
              <a:t>Paeng</a:t>
            </a:r>
            <a:r>
              <a:rPr sz="2000" dirty="0">
                <a:latin typeface="+mn-lt"/>
              </a:rPr>
              <a:t> </a:t>
            </a:r>
            <a:r>
              <a:rPr sz="2000" dirty="0" err="1">
                <a:latin typeface="+mn-lt"/>
              </a:rPr>
              <a:t>Jin</a:t>
            </a:r>
            <a:r>
              <a:rPr sz="2000" dirty="0">
                <a:latin typeface="+mn-lt"/>
              </a:rPr>
              <a:t> </a:t>
            </a:r>
            <a:r>
              <a:rPr sz="2000" dirty="0" err="1">
                <a:latin typeface="+mn-lt"/>
              </a:rPr>
              <a:t>Wook</a:t>
            </a:r>
            <a:r>
              <a:rPr sz="2000" dirty="0">
                <a:latin typeface="+mn-lt"/>
              </a:rPr>
              <a:t> (20154645)</a:t>
            </a:r>
          </a:p>
        </p:txBody>
      </p:sp>
      <p:sp>
        <p:nvSpPr>
          <p:cNvPr id="113" name="TextBox 4"/>
          <p:cNvSpPr txBox="1"/>
          <p:nvPr/>
        </p:nvSpPr>
        <p:spPr>
          <a:xfrm>
            <a:off x="1838224" y="2779709"/>
            <a:ext cx="7046825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800" b="1"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r>
              <a:rPr>
                <a:latin typeface="+mn-lt"/>
              </a:rPr>
              <a:t>RUMYPET(R U my pet?)</a:t>
            </a:r>
          </a:p>
        </p:txBody>
      </p:sp>
      <p:pic>
        <p:nvPicPr>
          <p:cNvPr id="114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5048" y="2556075"/>
            <a:ext cx="1284942" cy="1275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>
            <a:spLocks noGrp="1"/>
          </p:cNvSpPr>
          <p:nvPr>
            <p:ph type="title"/>
          </p:nvPr>
        </p:nvSpPr>
        <p:spPr>
          <a:xfrm>
            <a:off x="882314" y="215"/>
            <a:ext cx="8871285" cy="81173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290" b="1"/>
            </a:pPr>
            <a:r>
              <a:rPr dirty="0"/>
              <a:t>Schedule &amp; Progress </a:t>
            </a:r>
            <a:r>
              <a:rPr sz="3759" dirty="0"/>
              <a:t>–</a:t>
            </a:r>
            <a:r>
              <a:rPr sz="4700" dirty="0"/>
              <a:t> </a:t>
            </a:r>
            <a:r>
              <a:rPr sz="2820" dirty="0"/>
              <a:t>Kim Tae Hong</a:t>
            </a:r>
            <a:r>
              <a:rPr lang="en-US" altLang="ko-KR" sz="2820" dirty="0"/>
              <a:t> (Server)</a:t>
            </a:r>
            <a:endParaRPr sz="2820" dirty="0"/>
          </a:p>
        </p:txBody>
      </p:sp>
      <p:pic>
        <p:nvPicPr>
          <p:cNvPr id="172" name="그림 19" descr="그림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94" y="83831"/>
            <a:ext cx="679996" cy="67999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직사각형 12"/>
          <p:cNvSpPr txBox="1"/>
          <p:nvPr/>
        </p:nvSpPr>
        <p:spPr>
          <a:xfrm>
            <a:off x="834189" y="811953"/>
            <a:ext cx="10471082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altLang="ko-KR" dirty="0">
                <a:latin typeface="+mn-lt"/>
              </a:rPr>
              <a:t>“</a:t>
            </a:r>
            <a:r>
              <a:rPr lang="en-US" dirty="0">
                <a:latin typeface="+mn-lt"/>
              </a:rPr>
              <a:t>Python code succeeded in connecting to server</a:t>
            </a:r>
            <a:r>
              <a:rPr lang="en-US" altLang="ko-KR" dirty="0">
                <a:latin typeface="+mn-lt"/>
              </a:rPr>
              <a:t>”</a:t>
            </a:r>
            <a:endParaRPr dirty="0">
              <a:latin typeface="+mn-lt"/>
            </a:endParaRPr>
          </a:p>
        </p:txBody>
      </p:sp>
      <p:grpSp>
        <p:nvGrpSpPr>
          <p:cNvPr id="24" name="그룹 16">
            <a:extLst>
              <a:ext uri="{FF2B5EF4-FFF2-40B4-BE49-F238E27FC236}">
                <a16:creationId xmlns:a16="http://schemas.microsoft.com/office/drawing/2014/main" id="{77FA6B75-3A0E-FA4C-8578-3C8C54E20FBA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25" name="그림 13" descr="그림 13">
              <a:extLst>
                <a:ext uri="{FF2B5EF4-FFF2-40B4-BE49-F238E27FC236}">
                  <a16:creationId xmlns:a16="http://schemas.microsoft.com/office/drawing/2014/main" id="{AB027114-7E08-654A-8C15-3DA91C996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" name="텍스트상자 14">
              <a:extLst>
                <a:ext uri="{FF2B5EF4-FFF2-40B4-BE49-F238E27FC236}">
                  <a16:creationId xmlns:a16="http://schemas.microsoft.com/office/drawing/2014/main" id="{47A10FBF-6BB9-7F40-96BE-FF27462DC1F7}"/>
                </a:ext>
              </a:extLst>
            </p:cNvPr>
            <p:cNvSpPr txBox="1"/>
            <p:nvPr/>
          </p:nvSpPr>
          <p:spPr>
            <a:xfrm>
              <a:off x="335866" y="511519"/>
              <a:ext cx="571538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10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BAF64B4-E2B1-1145-AB5C-A64167499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807" y="2274148"/>
            <a:ext cx="3505642" cy="2145453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67D6C2C6-EBFC-054D-9388-1D90443B6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t="6101" r="152" b="-6101"/>
          <a:stretch/>
        </p:blipFill>
        <p:spPr>
          <a:xfrm>
            <a:off x="1176457" y="2120007"/>
            <a:ext cx="3389275" cy="258722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125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9C0B19-503B-7F49-B72A-4BC82CE28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074" y="2105432"/>
            <a:ext cx="2384443" cy="23844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A4C901-2489-4760-A4E0-C2E64D8BD4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460" y="2577555"/>
            <a:ext cx="1561619" cy="15616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BE17D7-CC49-4C55-B4E4-455062821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5665" y="6137067"/>
            <a:ext cx="4491116" cy="515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96A5D-2C0C-4605-A595-651759BA579B}"/>
              </a:ext>
            </a:extLst>
          </p:cNvPr>
          <p:cNvSpPr txBox="1"/>
          <p:nvPr/>
        </p:nvSpPr>
        <p:spPr>
          <a:xfrm>
            <a:off x="1465456" y="4818385"/>
            <a:ext cx="9325626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br>
              <a:rPr lang="en-US" altLang="ko-KR" dirty="0"/>
            </a:br>
            <a:r>
              <a:rPr lang="en-US" altLang="ko-KR" dirty="0"/>
              <a:t>Put A as one of the data in B and set the environment variables to A and B and then </a:t>
            </a:r>
          </a:p>
          <a:p>
            <a:pPr algn="ctr"/>
            <a:r>
              <a:rPr lang="en-US" altLang="ko-KR" dirty="0"/>
              <a:t>connect to </a:t>
            </a:r>
            <a:r>
              <a:rPr lang="en-US" altLang="ko-KR" dirty="0">
                <a:hlinkClick r:id="rId10"/>
              </a:rPr>
              <a:t>http://ec2-13-209-70-175.apnortheast-2.compute.amazonaws.com:8080/python</a:t>
            </a:r>
            <a:endParaRPr lang="en-US" altLang="ko-KR" dirty="0"/>
          </a:p>
          <a:p>
            <a:pPr algn="ctr"/>
            <a:r>
              <a:rPr lang="en-US" altLang="ko-KR" dirty="0"/>
              <a:t>Returns the value. ( A is a image needed matching. B is data set in DB.)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>
            <a:spLocks noGrp="1"/>
          </p:cNvSpPr>
          <p:nvPr>
            <p:ph type="title"/>
          </p:nvPr>
        </p:nvSpPr>
        <p:spPr>
          <a:xfrm>
            <a:off x="882314" y="215"/>
            <a:ext cx="10674686" cy="81173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290" b="1"/>
            </a:pPr>
            <a:r>
              <a:rPr dirty="0"/>
              <a:t>Schedule &amp; Progress </a:t>
            </a:r>
            <a:r>
              <a:rPr sz="3759" dirty="0"/>
              <a:t>–</a:t>
            </a:r>
            <a:r>
              <a:rPr sz="4700" dirty="0"/>
              <a:t> </a:t>
            </a:r>
            <a:r>
              <a:rPr sz="2820" dirty="0" err="1"/>
              <a:t>Paeng</a:t>
            </a:r>
            <a:r>
              <a:rPr sz="2820" dirty="0"/>
              <a:t> </a:t>
            </a:r>
            <a:r>
              <a:rPr sz="2820" dirty="0" err="1"/>
              <a:t>Jin</a:t>
            </a:r>
            <a:r>
              <a:rPr sz="2820" dirty="0"/>
              <a:t> </a:t>
            </a:r>
            <a:r>
              <a:rPr sz="2820" dirty="0" err="1"/>
              <a:t>Wook</a:t>
            </a:r>
            <a:r>
              <a:rPr lang="en-US" altLang="ko-KR" sz="2820" dirty="0"/>
              <a:t> (Python)</a:t>
            </a:r>
            <a:endParaRPr sz="2820" dirty="0"/>
          </a:p>
        </p:txBody>
      </p:sp>
      <p:pic>
        <p:nvPicPr>
          <p:cNvPr id="189" name="그림 19" descr="그림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94" y="83831"/>
            <a:ext cx="679996" cy="67999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직사각형 6"/>
          <p:cNvSpPr txBox="1"/>
          <p:nvPr/>
        </p:nvSpPr>
        <p:spPr>
          <a:xfrm>
            <a:off x="834188" y="811953"/>
            <a:ext cx="1124351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2400"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>
                <a:latin typeface="+mn-lt"/>
              </a:rPr>
              <a:t>“</a:t>
            </a:r>
            <a:r>
              <a:rPr lang="en-US" altLang="ko-KR" sz="2400" dirty="0">
                <a:sym typeface="맑은 고딕"/>
              </a:rPr>
              <a:t>Cut the image from the center to 7/8 in Height and to 3/4 in width.</a:t>
            </a:r>
            <a:r>
              <a:rPr dirty="0">
                <a:latin typeface="+mn-lt"/>
              </a:rPr>
              <a:t>”</a:t>
            </a:r>
          </a:p>
        </p:txBody>
      </p:sp>
      <p:grpSp>
        <p:nvGrpSpPr>
          <p:cNvPr id="51" name="그룹 16">
            <a:extLst>
              <a:ext uri="{FF2B5EF4-FFF2-40B4-BE49-F238E27FC236}">
                <a16:creationId xmlns:a16="http://schemas.microsoft.com/office/drawing/2014/main" id="{F89619D4-5999-BF47-A424-B615F289A0A0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52" name="그림 13" descr="그림 13">
              <a:extLst>
                <a:ext uri="{FF2B5EF4-FFF2-40B4-BE49-F238E27FC236}">
                  <a16:creationId xmlns:a16="http://schemas.microsoft.com/office/drawing/2014/main" id="{99564B41-02CD-4040-8F20-7428F119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" name="텍스트상자 14">
              <a:extLst>
                <a:ext uri="{FF2B5EF4-FFF2-40B4-BE49-F238E27FC236}">
                  <a16:creationId xmlns:a16="http://schemas.microsoft.com/office/drawing/2014/main" id="{C3843F34-43CA-F643-BF45-059ADBAE6BFF}"/>
                </a:ext>
              </a:extLst>
            </p:cNvPr>
            <p:cNvSpPr txBox="1"/>
            <p:nvPr/>
          </p:nvSpPr>
          <p:spPr>
            <a:xfrm>
              <a:off x="332896" y="505940"/>
              <a:ext cx="562550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11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590E798-515E-4DCA-8E0C-A23AF73E7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64" y="1775248"/>
            <a:ext cx="4752975" cy="4171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0B4814-9F7E-4F74-9332-B0E9334EA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45" t="7306" r="15431" b="7306"/>
          <a:stretch/>
        </p:blipFill>
        <p:spPr>
          <a:xfrm>
            <a:off x="2091813" y="2063198"/>
            <a:ext cx="2971801" cy="3562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7D29C0-804D-430D-87A5-7E2DED8A8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814" y="2063198"/>
            <a:ext cx="2971800" cy="3562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78BC43-ADF2-407B-99EE-048CB097668F}"/>
              </a:ext>
            </a:extLst>
          </p:cNvPr>
          <p:cNvSpPr txBox="1"/>
          <p:nvPr/>
        </p:nvSpPr>
        <p:spPr>
          <a:xfrm>
            <a:off x="3404949" y="5593257"/>
            <a:ext cx="610198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ko-KR" sz="2000" b="1" dirty="0"/>
              <a:t>Then do another preprocessing. </a:t>
            </a:r>
          </a:p>
          <a:p>
            <a:r>
              <a:rPr lang="en-US" altLang="ko-KR" sz="2000" b="1" dirty="0"/>
              <a:t>This could further reduce the speed of execution.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39818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0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>
            <a:spLocks noGrp="1"/>
          </p:cNvSpPr>
          <p:nvPr>
            <p:ph type="title"/>
          </p:nvPr>
        </p:nvSpPr>
        <p:spPr>
          <a:xfrm>
            <a:off x="882314" y="215"/>
            <a:ext cx="10674686" cy="81173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290" b="1"/>
            </a:pPr>
            <a:r>
              <a:rPr dirty="0"/>
              <a:t>Schedule &amp; Progress </a:t>
            </a:r>
            <a:r>
              <a:rPr sz="3759" dirty="0"/>
              <a:t>–</a:t>
            </a:r>
            <a:r>
              <a:rPr sz="4700" dirty="0"/>
              <a:t> </a:t>
            </a:r>
            <a:r>
              <a:rPr sz="2820" dirty="0" err="1"/>
              <a:t>Paeng</a:t>
            </a:r>
            <a:r>
              <a:rPr sz="2820" dirty="0"/>
              <a:t> </a:t>
            </a:r>
            <a:r>
              <a:rPr sz="2820" dirty="0" err="1"/>
              <a:t>Jin</a:t>
            </a:r>
            <a:r>
              <a:rPr sz="2820" dirty="0"/>
              <a:t> </a:t>
            </a:r>
            <a:r>
              <a:rPr sz="2820" dirty="0" err="1"/>
              <a:t>Wook</a:t>
            </a:r>
            <a:r>
              <a:rPr lang="en-US" altLang="ko-KR" sz="2820" dirty="0"/>
              <a:t> (Python)</a:t>
            </a:r>
            <a:endParaRPr sz="2820" dirty="0"/>
          </a:p>
        </p:txBody>
      </p:sp>
      <p:pic>
        <p:nvPicPr>
          <p:cNvPr id="189" name="그림 19" descr="그림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94" y="83831"/>
            <a:ext cx="679996" cy="67999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직사각형 6"/>
          <p:cNvSpPr txBox="1"/>
          <p:nvPr/>
        </p:nvSpPr>
        <p:spPr>
          <a:xfrm>
            <a:off x="834188" y="811953"/>
            <a:ext cx="1124351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2400" b="1">
                <a:latin typeface="+mn-lt"/>
                <a:ea typeface="+mn-ea"/>
                <a:cs typeface="+mn-cs"/>
                <a:sym typeface="맑은 고딕"/>
              </a:defRPr>
            </a:pPr>
            <a:r>
              <a:rPr dirty="0">
                <a:latin typeface="+mn-lt"/>
              </a:rPr>
              <a:t>“</a:t>
            </a:r>
            <a:r>
              <a:rPr lang="en-US" dirty="0">
                <a:latin typeface="+mn-lt"/>
              </a:rPr>
              <a:t>We applied a </a:t>
            </a:r>
            <a:r>
              <a:rPr lang="en-US" dirty="0" err="1">
                <a:latin typeface="+mn-lt"/>
              </a:rPr>
              <a:t>gabor</a:t>
            </a:r>
            <a:r>
              <a:rPr lang="en-US" dirty="0">
                <a:latin typeface="+mn-lt"/>
              </a:rPr>
              <a:t> filter that adjusts the threshold value considering the possibility that the result will vary depending on the surrounding environment (light, color, etc.) when shooting the camera.</a:t>
            </a:r>
            <a:r>
              <a:rPr dirty="0">
                <a:latin typeface="+mn-lt"/>
              </a:rPr>
              <a:t>”</a:t>
            </a:r>
          </a:p>
        </p:txBody>
      </p:sp>
      <p:grpSp>
        <p:nvGrpSpPr>
          <p:cNvPr id="13" name="그룹 16">
            <a:extLst>
              <a:ext uri="{FF2B5EF4-FFF2-40B4-BE49-F238E27FC236}">
                <a16:creationId xmlns:a16="http://schemas.microsoft.com/office/drawing/2014/main" id="{1553ACCC-DC32-BC4E-A09F-B92422B51741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14" name="그림 13" descr="그림 13">
              <a:extLst>
                <a:ext uri="{FF2B5EF4-FFF2-40B4-BE49-F238E27FC236}">
                  <a16:creationId xmlns:a16="http://schemas.microsoft.com/office/drawing/2014/main" id="{A1BCC034-1FDE-7644-9F72-E9F06F474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" name="텍스트상자 14">
              <a:extLst>
                <a:ext uri="{FF2B5EF4-FFF2-40B4-BE49-F238E27FC236}">
                  <a16:creationId xmlns:a16="http://schemas.microsoft.com/office/drawing/2014/main" id="{C4BC5872-CC50-4249-B15F-4FD03082C992}"/>
                </a:ext>
              </a:extLst>
            </p:cNvPr>
            <p:cNvSpPr txBox="1"/>
            <p:nvPr/>
          </p:nvSpPr>
          <p:spPr>
            <a:xfrm>
              <a:off x="305227" y="505940"/>
              <a:ext cx="674912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12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84F5829-DDB1-4A4B-86FC-EB6307BDC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14" y="2060408"/>
            <a:ext cx="7632458" cy="42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683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제목 1"/>
          <p:cNvSpPr txBox="1">
            <a:spLocks noGrp="1"/>
          </p:cNvSpPr>
          <p:nvPr>
            <p:ph type="title"/>
          </p:nvPr>
        </p:nvSpPr>
        <p:spPr>
          <a:xfrm>
            <a:off x="0" y="2621248"/>
            <a:ext cx="12192000" cy="1325564"/>
          </a:xfrm>
          <a:prstGeom prst="rect">
            <a:avLst/>
          </a:prstGeom>
        </p:spPr>
        <p:txBody>
          <a:bodyPr/>
          <a:lstStyle>
            <a:lvl1pPr algn="ctr">
              <a:defRPr sz="5500" b="1"/>
            </a:lvl1pPr>
          </a:lstStyle>
          <a:p>
            <a:r>
              <a:t>2. PROBLEMS &amp; SOLUTION</a:t>
            </a:r>
          </a:p>
        </p:txBody>
      </p:sp>
      <p:pic>
        <p:nvPicPr>
          <p:cNvPr id="23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32431" y="4546600"/>
            <a:ext cx="6223001" cy="231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077B4-010A-B444-8B93-9970B1BC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109"/>
            <a:ext cx="12192000" cy="872890"/>
          </a:xfrm>
        </p:spPr>
        <p:txBody>
          <a:bodyPr>
            <a:noAutofit/>
          </a:bodyPr>
          <a:lstStyle/>
          <a:p>
            <a:pPr algn="ctr"/>
            <a:r>
              <a:rPr lang="en-US" altLang="ko-KR" sz="4500" b="1" dirty="0"/>
              <a:t>PROBLEMS &amp; SOLUTIONS</a:t>
            </a:r>
            <a:endParaRPr kumimoji="1" lang="ko-KR" altLang="en-US" sz="45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DF57A-4BF8-D54B-8BB7-67BA0CE2E498}"/>
              </a:ext>
            </a:extLst>
          </p:cNvPr>
          <p:cNvSpPr/>
          <p:nvPr/>
        </p:nvSpPr>
        <p:spPr>
          <a:xfrm>
            <a:off x="410988" y="1052999"/>
            <a:ext cx="1138279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 sz="1800"/>
            </a:pPr>
            <a:r>
              <a:rPr lang="en-US" altLang="ko-KR" sz="3500" b="1" dirty="0">
                <a:solidFill>
                  <a:schemeClr val="tx1"/>
                </a:solidFill>
                <a:latin typeface="+mn-lt"/>
              </a:rPr>
              <a:t>Problem 1</a:t>
            </a:r>
          </a:p>
          <a:p>
            <a:pPr defTabSz="457200">
              <a:defRPr sz="1800"/>
            </a:pPr>
            <a:r>
              <a:rPr lang="en-US" altLang="ko-KR" sz="2300" b="1" dirty="0">
                <a:solidFill>
                  <a:schemeClr val="tx1"/>
                </a:solidFill>
                <a:latin typeface="+mn-lt"/>
              </a:rPr>
              <a:t>When we upload a image in MongoDB as a column, We had some Problem...</a:t>
            </a:r>
          </a:p>
        </p:txBody>
      </p:sp>
      <p:grpSp>
        <p:nvGrpSpPr>
          <p:cNvPr id="30" name="그룹 16">
            <a:extLst>
              <a:ext uri="{FF2B5EF4-FFF2-40B4-BE49-F238E27FC236}">
                <a16:creationId xmlns:a16="http://schemas.microsoft.com/office/drawing/2014/main" id="{5AC71647-4D82-D847-8D12-C53D5A539E6A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31" name="그림 13" descr="그림 13">
              <a:extLst>
                <a:ext uri="{FF2B5EF4-FFF2-40B4-BE49-F238E27FC236}">
                  <a16:creationId xmlns:a16="http://schemas.microsoft.com/office/drawing/2014/main" id="{8504EA41-905A-E14F-960A-FB4A7EC58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" name="텍스트상자 14">
              <a:extLst>
                <a:ext uri="{FF2B5EF4-FFF2-40B4-BE49-F238E27FC236}">
                  <a16:creationId xmlns:a16="http://schemas.microsoft.com/office/drawing/2014/main" id="{772A33A6-D956-D54A-A484-F0D67EEE4D6D}"/>
                </a:ext>
              </a:extLst>
            </p:cNvPr>
            <p:cNvSpPr txBox="1"/>
            <p:nvPr/>
          </p:nvSpPr>
          <p:spPr>
            <a:xfrm>
              <a:off x="305230" y="505940"/>
              <a:ext cx="616076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14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39A6A1D9-7838-5747-8723-2506CB0CD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96" y="4957174"/>
            <a:ext cx="1017196" cy="101719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A661352-4FF0-A44A-90A0-1711969AD7B7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27" y="3510835"/>
            <a:ext cx="1440000" cy="1260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E86D03-4040-B547-ABB7-6FC8387F9322}"/>
              </a:ext>
            </a:extLst>
          </p:cNvPr>
          <p:cNvSpPr/>
          <p:nvPr/>
        </p:nvSpPr>
        <p:spPr>
          <a:xfrm>
            <a:off x="1580237" y="4802718"/>
            <a:ext cx="2146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 sz="1800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</a:rPr>
              <a:t>Input Image</a:t>
            </a:r>
          </a:p>
        </p:txBody>
      </p: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7A8182B0-99F9-A24E-9281-D67D3BCD74CF}"/>
              </a:ext>
            </a:extLst>
          </p:cNvPr>
          <p:cNvSpPr>
            <a:spLocks noChangeAspect="1"/>
          </p:cNvSpPr>
          <p:nvPr/>
        </p:nvSpPr>
        <p:spPr>
          <a:xfrm>
            <a:off x="4694480" y="3774008"/>
            <a:ext cx="909575" cy="733655"/>
          </a:xfrm>
          <a:prstGeom prst="rightArrow">
            <a:avLst>
              <a:gd name="adj1" fmla="val 50000"/>
              <a:gd name="adj2" fmla="val 61073"/>
            </a:avLst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74ECFD-3E28-364E-BDB3-DBCF94907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03" y="4449528"/>
            <a:ext cx="1734333" cy="2032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926C2C-D687-5947-AA29-7D20B2C90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386" y="2217820"/>
            <a:ext cx="4580042" cy="22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17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077B4-010A-B444-8B93-9970B1BC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109"/>
            <a:ext cx="12192000" cy="872890"/>
          </a:xfrm>
        </p:spPr>
        <p:txBody>
          <a:bodyPr>
            <a:noAutofit/>
          </a:bodyPr>
          <a:lstStyle/>
          <a:p>
            <a:pPr algn="ctr"/>
            <a:r>
              <a:rPr lang="en-US" altLang="ko-KR" sz="4500" b="1" dirty="0"/>
              <a:t>PROBLEMS &amp; SOLUTIONS</a:t>
            </a:r>
            <a:endParaRPr kumimoji="1" lang="ko-KR" altLang="en-US" sz="45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DF57A-4BF8-D54B-8BB7-67BA0CE2E498}"/>
              </a:ext>
            </a:extLst>
          </p:cNvPr>
          <p:cNvSpPr/>
          <p:nvPr/>
        </p:nvSpPr>
        <p:spPr>
          <a:xfrm>
            <a:off x="410988" y="1052999"/>
            <a:ext cx="117810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 sz="1800"/>
            </a:pPr>
            <a:r>
              <a:rPr lang="en-US" altLang="ko-KR" sz="3500" b="1" dirty="0">
                <a:solidFill>
                  <a:schemeClr val="tx1"/>
                </a:solidFill>
                <a:latin typeface="+mn-lt"/>
              </a:rPr>
              <a:t>Solution 1</a:t>
            </a:r>
          </a:p>
          <a:p>
            <a:pPr defTabSz="457200">
              <a:defRPr sz="1800"/>
            </a:pPr>
            <a:r>
              <a:rPr lang="en-US" altLang="ko-KR" sz="2100" b="1" dirty="0">
                <a:solidFill>
                  <a:schemeClr val="tx1"/>
                </a:solidFill>
                <a:latin typeface="+mn-lt"/>
              </a:rPr>
              <a:t>We Save it at the local path of the server so that we can later also use it in a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</a:rPr>
              <a:t>python code.</a:t>
            </a:r>
          </a:p>
        </p:txBody>
      </p:sp>
      <p:grpSp>
        <p:nvGrpSpPr>
          <p:cNvPr id="30" name="그룹 16">
            <a:extLst>
              <a:ext uri="{FF2B5EF4-FFF2-40B4-BE49-F238E27FC236}">
                <a16:creationId xmlns:a16="http://schemas.microsoft.com/office/drawing/2014/main" id="{5AC71647-4D82-D847-8D12-C53D5A539E6A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31" name="그림 13" descr="그림 13">
              <a:extLst>
                <a:ext uri="{FF2B5EF4-FFF2-40B4-BE49-F238E27FC236}">
                  <a16:creationId xmlns:a16="http://schemas.microsoft.com/office/drawing/2014/main" id="{8504EA41-905A-E14F-960A-FB4A7EC58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" name="텍스트상자 14">
              <a:extLst>
                <a:ext uri="{FF2B5EF4-FFF2-40B4-BE49-F238E27FC236}">
                  <a16:creationId xmlns:a16="http://schemas.microsoft.com/office/drawing/2014/main" id="{772A33A6-D956-D54A-A484-F0D67EEE4D6D}"/>
                </a:ext>
              </a:extLst>
            </p:cNvPr>
            <p:cNvSpPr txBox="1"/>
            <p:nvPr/>
          </p:nvSpPr>
          <p:spPr>
            <a:xfrm>
              <a:off x="311124" y="505940"/>
              <a:ext cx="549272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15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5B67892-AA8B-F94C-BCEA-B5694C97522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27" y="3510835"/>
            <a:ext cx="1440000" cy="12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84CCC0-4271-5A4E-8668-16CDDF607638}"/>
              </a:ext>
            </a:extLst>
          </p:cNvPr>
          <p:cNvSpPr/>
          <p:nvPr/>
        </p:nvSpPr>
        <p:spPr>
          <a:xfrm>
            <a:off x="1580237" y="4802718"/>
            <a:ext cx="2146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 sz="1800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</a:rPr>
              <a:t>Input Image</a:t>
            </a: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BB7EC4CD-13F8-6043-BA45-F8DAFCC22F5F}"/>
              </a:ext>
            </a:extLst>
          </p:cNvPr>
          <p:cNvSpPr>
            <a:spLocks noChangeAspect="1"/>
          </p:cNvSpPr>
          <p:nvPr/>
        </p:nvSpPr>
        <p:spPr>
          <a:xfrm>
            <a:off x="4694480" y="3774008"/>
            <a:ext cx="909575" cy="733655"/>
          </a:xfrm>
          <a:prstGeom prst="rightArrow">
            <a:avLst>
              <a:gd name="adj1" fmla="val 50000"/>
              <a:gd name="adj2" fmla="val 61073"/>
            </a:avLst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5D73579-D7FE-A349-A58D-73FDBFDC2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473" r="65660" b="10870"/>
          <a:stretch/>
        </p:blipFill>
        <p:spPr>
          <a:xfrm>
            <a:off x="6756999" y="3358101"/>
            <a:ext cx="3549710" cy="298991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329F36-D63B-4E4E-9E55-131D79D2ED19}"/>
              </a:ext>
            </a:extLst>
          </p:cNvPr>
          <p:cNvSpPr/>
          <p:nvPr/>
        </p:nvSpPr>
        <p:spPr>
          <a:xfrm>
            <a:off x="6719658" y="3358101"/>
            <a:ext cx="3587052" cy="3113662"/>
          </a:xfrm>
          <a:prstGeom prst="rect">
            <a:avLst/>
          </a:prstGeom>
          <a:noFill/>
          <a:ln w="50800" cap="flat">
            <a:solidFill>
              <a:srgbClr val="F6A317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FD52A00-C676-3E44-9E24-2CF413575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684" y="895638"/>
            <a:ext cx="3612025" cy="36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634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제목 1"/>
          <p:cNvSpPr txBox="1">
            <a:spLocks noGrp="1"/>
          </p:cNvSpPr>
          <p:nvPr>
            <p:ph type="title"/>
          </p:nvPr>
        </p:nvSpPr>
        <p:spPr>
          <a:xfrm>
            <a:off x="0" y="2621248"/>
            <a:ext cx="12192000" cy="1325564"/>
          </a:xfrm>
          <a:prstGeom prst="rect">
            <a:avLst/>
          </a:prstGeom>
        </p:spPr>
        <p:txBody>
          <a:bodyPr/>
          <a:lstStyle>
            <a:lvl1pPr algn="ctr">
              <a:defRPr sz="5500" b="1"/>
            </a:lvl1pPr>
          </a:lstStyle>
          <a:p>
            <a:r>
              <a:t>3. PLANS</a:t>
            </a:r>
          </a:p>
        </p:txBody>
      </p:sp>
      <p:pic>
        <p:nvPicPr>
          <p:cNvPr id="24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982787" y="5602764"/>
            <a:ext cx="9190730" cy="3227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제목 1"/>
          <p:cNvSpPr txBox="1">
            <a:spLocks noGrp="1"/>
          </p:cNvSpPr>
          <p:nvPr>
            <p:ph type="title"/>
          </p:nvPr>
        </p:nvSpPr>
        <p:spPr>
          <a:xfrm>
            <a:off x="0" y="180108"/>
            <a:ext cx="12192000" cy="646692"/>
          </a:xfrm>
          <a:prstGeom prst="rect">
            <a:avLst/>
          </a:prstGeom>
        </p:spPr>
        <p:txBody>
          <a:bodyPr/>
          <a:lstStyle>
            <a:lvl1pPr algn="ctr">
              <a:defRPr sz="3500" b="1"/>
            </a:lvl1pPr>
          </a:lstStyle>
          <a:p>
            <a:r>
              <a:t>PLANS for next week</a:t>
            </a:r>
          </a:p>
        </p:txBody>
      </p:sp>
      <p:graphicFrame>
        <p:nvGraphicFramePr>
          <p:cNvPr id="248" name="표 2"/>
          <p:cNvGraphicFramePr/>
          <p:nvPr>
            <p:extLst>
              <p:ext uri="{D42A27DB-BD31-4B8C-83A1-F6EECF244321}">
                <p14:modId xmlns:p14="http://schemas.microsoft.com/office/powerpoint/2010/main" val="2801339711"/>
              </p:ext>
            </p:extLst>
          </p:nvPr>
        </p:nvGraphicFramePr>
        <p:xfrm>
          <a:off x="0" y="2440590"/>
          <a:ext cx="12191999" cy="201168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5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1681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3000" b="1" dirty="0">
                          <a:sym typeface="Helvetica"/>
                        </a:rPr>
                        <a:t>Week </a:t>
                      </a:r>
                      <a:r>
                        <a:rPr lang="en-US" altLang="ko-KR" sz="3000" b="1" dirty="0">
                          <a:sym typeface="Helvetica"/>
                        </a:rPr>
                        <a:t>12</a:t>
                      </a:r>
                      <a:endParaRPr sz="3000" b="1" dirty="0">
                        <a:sym typeface="Helvetica"/>
                      </a:endParaRPr>
                    </a:p>
                  </a:txBody>
                  <a:tcPr marL="84666" marR="84666" marT="84666" marB="84666" anchor="ctr" horzOverflow="overflow">
                    <a:solidFill>
                      <a:srgbClr val="F3F3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ko-KR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A</a:t>
                      </a:r>
                      <a:r>
                        <a:rPr lang="en-US" altLang="ko-KR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ndroid</a:t>
                      </a:r>
                      <a:r>
                        <a:rPr lang="en-US" altLang="ko-KR" sz="2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 : Complete the detail function. (Edit Profile, etc...)</a:t>
                      </a:r>
                      <a:endParaRPr lang="ko-KR" altLang="ko-KR" sz="2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j-ea"/>
                        <a:cs typeface="+mj-cs"/>
                        <a:sym typeface="맑은 고딕"/>
                      </a:endParaRPr>
                    </a:p>
                    <a:p>
                      <a:pPr algn="l"/>
                      <a:r>
                        <a:rPr lang="en-US" altLang="ko-KR" sz="2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Server :  Divide the mode of the function in server.</a:t>
                      </a:r>
                    </a:p>
                    <a:p>
                      <a:pPr algn="l"/>
                      <a:r>
                        <a:rPr lang="en-US" altLang="ko-KR" sz="2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Python : Code refactoring and enhance the performance.</a:t>
                      </a:r>
                    </a:p>
                  </a:txBody>
                  <a:tcPr marL="84666" marR="84666" marT="84666" marB="84666" anchor="ctr" horzOverflow="overflow">
                    <a:solidFill>
                      <a:srgbClr val="F3F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1" name="그룹 3"/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249" name="그림 4" descr="그림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텍스트상자 5"/>
            <p:cNvSpPr txBox="1"/>
            <p:nvPr/>
          </p:nvSpPr>
          <p:spPr>
            <a:xfrm>
              <a:off x="398212" y="513772"/>
              <a:ext cx="488516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dirty="0"/>
                <a:t>17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제목 1"/>
          <p:cNvSpPr txBox="1">
            <a:spLocks noGrp="1"/>
          </p:cNvSpPr>
          <p:nvPr>
            <p:ph type="title"/>
          </p:nvPr>
        </p:nvSpPr>
        <p:spPr>
          <a:xfrm>
            <a:off x="0" y="2621248"/>
            <a:ext cx="12192000" cy="1325564"/>
          </a:xfrm>
          <a:prstGeom prst="rect">
            <a:avLst/>
          </a:prstGeom>
        </p:spPr>
        <p:txBody>
          <a:bodyPr/>
          <a:lstStyle/>
          <a:p>
            <a:pPr algn="ctr" defTabSz="740663">
              <a:defRPr sz="8100" b="1"/>
            </a:pPr>
            <a:r>
              <a:t>Q</a:t>
            </a:r>
            <a:r>
              <a:rPr sz="4860"/>
              <a:t>&amp;</a:t>
            </a:r>
            <a:r>
              <a:t>A</a:t>
            </a:r>
          </a:p>
        </p:txBody>
      </p:sp>
      <p:pic>
        <p:nvPicPr>
          <p:cNvPr id="256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063" y="3454400"/>
            <a:ext cx="3073401" cy="340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제목 1"/>
          <p:cNvSpPr txBox="1">
            <a:spLocks noGrp="1"/>
          </p:cNvSpPr>
          <p:nvPr>
            <p:ph type="title"/>
          </p:nvPr>
        </p:nvSpPr>
        <p:spPr>
          <a:xfrm>
            <a:off x="0" y="2621248"/>
            <a:ext cx="12192000" cy="1325564"/>
          </a:xfrm>
          <a:prstGeom prst="rect">
            <a:avLst/>
          </a:prstGeom>
        </p:spPr>
        <p:txBody>
          <a:bodyPr/>
          <a:lstStyle>
            <a:lvl1pPr algn="ctr" defTabSz="740663">
              <a:defRPr sz="8100" b="1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100" y="3219450"/>
            <a:ext cx="10364952" cy="363855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제목 1"/>
          <p:cNvSpPr txBox="1">
            <a:spLocks noGrp="1"/>
          </p:cNvSpPr>
          <p:nvPr>
            <p:ph type="title"/>
          </p:nvPr>
        </p:nvSpPr>
        <p:spPr>
          <a:xfrm>
            <a:off x="0" y="293685"/>
            <a:ext cx="12192000" cy="1325563"/>
          </a:xfrm>
          <a:prstGeom prst="rect">
            <a:avLst/>
          </a:prstGeom>
        </p:spPr>
        <p:txBody>
          <a:bodyPr/>
          <a:lstStyle>
            <a:lvl1pPr algn="ctr">
              <a:defRPr sz="8000" b="1"/>
            </a:lvl1pPr>
          </a:lstStyle>
          <a:p>
            <a:r>
              <a:t>Contents</a:t>
            </a:r>
          </a:p>
        </p:txBody>
      </p:sp>
      <p:sp>
        <p:nvSpPr>
          <p:cNvPr id="12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0" y="1904999"/>
            <a:ext cx="10515600" cy="4024313"/>
          </a:xfrm>
          <a:prstGeom prst="rect">
            <a:avLst/>
          </a:prstGeom>
        </p:spPr>
        <p:txBody>
          <a:bodyPr/>
          <a:lstStyle/>
          <a:p>
            <a:pPr>
              <a:defRPr sz="4000" b="1"/>
            </a:pPr>
            <a:r>
              <a:t> Schedule </a:t>
            </a:r>
            <a:r>
              <a:rPr sz="3500"/>
              <a:t>&amp;</a:t>
            </a:r>
            <a:r>
              <a:t> Progress </a:t>
            </a:r>
          </a:p>
          <a:p>
            <a:pPr>
              <a:defRPr sz="4000" b="1"/>
            </a:pPr>
            <a:r>
              <a:t> Problems </a:t>
            </a:r>
            <a:r>
              <a:rPr sz="3500"/>
              <a:t>&amp;</a:t>
            </a:r>
            <a:r>
              <a:t> Solutions</a:t>
            </a:r>
          </a:p>
          <a:p>
            <a:pPr>
              <a:defRPr sz="4000" b="1"/>
            </a:pPr>
            <a:r>
              <a:t> Plans</a:t>
            </a:r>
          </a:p>
          <a:p>
            <a:pPr>
              <a:defRPr sz="4000" b="1"/>
            </a:pPr>
            <a:r>
              <a:t> Q</a:t>
            </a:r>
            <a:r>
              <a:rPr sz="2500"/>
              <a:t>&amp;</a:t>
            </a:r>
            <a:r>
              <a:t>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1"/>
          <p:cNvSpPr txBox="1">
            <a:spLocks noGrp="1"/>
          </p:cNvSpPr>
          <p:nvPr>
            <p:ph type="title"/>
          </p:nvPr>
        </p:nvSpPr>
        <p:spPr>
          <a:xfrm>
            <a:off x="0" y="2621248"/>
            <a:ext cx="12192000" cy="1325564"/>
          </a:xfrm>
          <a:prstGeom prst="rect">
            <a:avLst/>
          </a:prstGeom>
        </p:spPr>
        <p:txBody>
          <a:bodyPr/>
          <a:lstStyle>
            <a:lvl1pPr algn="ctr">
              <a:defRPr sz="5500" b="1"/>
            </a:lvl1pPr>
          </a:lstStyle>
          <a:p>
            <a:r>
              <a:t>1. SCHEDULE &amp; PROGRESS</a:t>
            </a:r>
          </a:p>
        </p:txBody>
      </p:sp>
      <p:pic>
        <p:nvPicPr>
          <p:cNvPr id="12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32431" y="4546600"/>
            <a:ext cx="6223001" cy="231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표 18"/>
          <p:cNvGraphicFramePr/>
          <p:nvPr>
            <p:extLst>
              <p:ext uri="{D42A27DB-BD31-4B8C-83A1-F6EECF244321}">
                <p14:modId xmlns:p14="http://schemas.microsoft.com/office/powerpoint/2010/main" val="4284405287"/>
              </p:ext>
            </p:extLst>
          </p:nvPr>
        </p:nvGraphicFramePr>
        <p:xfrm>
          <a:off x="0" y="1"/>
          <a:ext cx="9050232" cy="685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4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3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6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lang="en-US" sz="1500" b="1" i="0" dirty="0">
                          <a:cs typeface="+mn-cs"/>
                          <a:sym typeface="Helvetica"/>
                        </a:rPr>
                        <a:t>Week</a:t>
                      </a:r>
                      <a:endParaRPr sz="1500" b="1" i="0" dirty="0">
                        <a:cs typeface="+mn-cs"/>
                        <a:sym typeface="Helvetica"/>
                      </a:endParaRPr>
                    </a:p>
                  </a:txBody>
                  <a:tcPr marL="84666" marR="84666" marT="84666" marB="84666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500" b="1" i="0"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 b="1">
                          <a:sym typeface="Helvetica"/>
                        </a:defRPr>
                      </a:pPr>
                      <a:r>
                        <a:rPr lang="en-US" altLang="ko-KR" sz="1500" b="1" i="0" dirty="0">
                          <a:solidFill>
                            <a:schemeClr val="tx1"/>
                          </a:solidFill>
                          <a:cs typeface="+mn-cs"/>
                        </a:rPr>
                        <a:t>To-Do (can be changed)</a:t>
                      </a:r>
                    </a:p>
                  </a:txBody>
                  <a:tcPr marL="84666" marR="84666" marT="84666" marB="84666" anchor="ctr" horzOverflow="overflow"/>
                </a:tc>
                <a:extLst>
                  <a:ext uri="{0D108BD9-81ED-4DB2-BD59-A6C34878D82A}">
                    <a16:rowId xmlns:a16="http://schemas.microsoft.com/office/drawing/2014/main" val="1434516095"/>
                  </a:ext>
                </a:extLst>
              </a:tr>
              <a:tr h="114431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 i="0" dirty="0">
                          <a:cs typeface="+mn-cs"/>
                          <a:sym typeface="Helvetica"/>
                        </a:rPr>
                        <a:t>Week 9</a:t>
                      </a:r>
                    </a:p>
                  </a:txBody>
                  <a:tcPr marL="84666" marR="84666" marT="84666" marB="84666" anchor="ctr" horzOverflow="overflow">
                    <a:lnR w="12700">
                      <a:solidFill>
                        <a:srgbClr val="000000"/>
                      </a:solidFill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200" b="1" i="0" dirty="0"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>
                      <a:solidFill>
                        <a:srgbClr val="000000"/>
                      </a:solidFill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Hold a meeting and make a </a:t>
                      </a:r>
                      <a:r>
                        <a:rPr lang="ko-KR" altLang="ko-KR" sz="15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P</a:t>
                      </a:r>
                      <a:r>
                        <a:rPr lang="en-US" altLang="ko-KR" sz="15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lan</a:t>
                      </a:r>
                      <a:r>
                        <a:rPr lang="en-US" altLang="ko-KR" sz="15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 based on Midterm Demonstration.</a:t>
                      </a:r>
                      <a:endParaRPr lang="ko-KR" altLang="ko-KR" sz="15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j-ea"/>
                        <a:cs typeface="+mn-cs"/>
                        <a:sym typeface="맑은 고딕"/>
                      </a:endParaRPr>
                    </a:p>
                  </a:txBody>
                  <a:tcPr marL="84666" marR="84666" marT="84666" marB="84666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31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 i="0" dirty="0">
                          <a:cs typeface="+mn-cs"/>
                          <a:sym typeface="Helvetica"/>
                        </a:rPr>
                        <a:t>Week 10</a:t>
                      </a:r>
                    </a:p>
                  </a:txBody>
                  <a:tcPr marL="84666" marR="84666" marT="84666" marB="84666" anchor="ctr" horzOverflow="overflow">
                    <a:lnR w="12700">
                      <a:solidFill>
                        <a:srgbClr val="000000"/>
                      </a:solidFill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200" b="1" i="0" dirty="0"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>
                      <a:solidFill>
                        <a:srgbClr val="000000"/>
                      </a:solidFill>
                    </a:lnL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b="1" i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34" charset="-127"/>
                          <a:cs typeface="+mn-cs"/>
                        </a:rPr>
                        <a:t>A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34" charset="-127"/>
                          <a:cs typeface="+mn-cs"/>
                        </a:rPr>
                        <a:t>ndroid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34" charset="-127"/>
                          <a:cs typeface="+mn-cs"/>
                        </a:rPr>
                        <a:t> : Image Upload Function.</a:t>
                      </a:r>
                      <a:endParaRPr lang="ko-KR" sz="1200" b="1" i="0" dirty="0">
                        <a:solidFill>
                          <a:srgbClr val="000000"/>
                        </a:solidFill>
                        <a:effectLst/>
                        <a:ea typeface="맑은 고딕" panose="020B0503020000020004" pitchFamily="34" charset="-127"/>
                        <a:cs typeface="+mn-cs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34" charset="-127"/>
                          <a:cs typeface="+mn-cs"/>
                        </a:rPr>
                        <a:t>Server : Add a image data column in database and link with python code.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34" charset="-127"/>
                          <a:cs typeface="+mn-cs"/>
                        </a:rPr>
                        <a:t>Python : Link to the server</a:t>
                      </a:r>
                    </a:p>
                  </a:txBody>
                  <a:tcPr marL="50800" marR="50800" marT="50800" marB="5080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47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 i="0" dirty="0">
                          <a:cs typeface="+mn-cs"/>
                          <a:sym typeface="Helvetica"/>
                        </a:rPr>
                        <a:t>Week 11</a:t>
                      </a:r>
                    </a:p>
                  </a:txBody>
                  <a:tcPr marL="84666" marR="84666" marT="84666" marB="84666" anchor="ctr" horzOverflow="overflow">
                    <a:lnR w="12700">
                      <a:solidFill>
                        <a:srgbClr val="000000"/>
                      </a:solidFill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200" b="1" i="0" dirty="0"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>
                      <a:solidFill>
                        <a:srgbClr val="000000"/>
                      </a:solidFill>
                    </a:lnL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ko-KR" sz="12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A</a:t>
                      </a:r>
                      <a:r>
                        <a:rPr lang="en-US" altLang="ko-KR" sz="12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ndroid</a:t>
                      </a:r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 : E-mail Certification function.</a:t>
                      </a:r>
                      <a:endParaRPr lang="ko-KR" altLang="ko-KR" sz="12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j-ea"/>
                        <a:cs typeface="+mn-cs"/>
                        <a:sym typeface="맑은 고딕"/>
                      </a:endParaRPr>
                    </a:p>
                    <a:p>
                      <a:pPr algn="l"/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Server : link to python code completely and buy a server.</a:t>
                      </a:r>
                    </a:p>
                    <a:p>
                      <a:pPr algn="l"/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Python : Find the way to save the feature template in database.</a:t>
                      </a:r>
                    </a:p>
                  </a:txBody>
                  <a:tcPr marL="84666" marR="84666" marT="84666" marB="84666" anchor="ctr" horzOverflow="overflow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936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 i="0" dirty="0">
                          <a:cs typeface="+mn-cs"/>
                          <a:sym typeface="Helvetica"/>
                        </a:rPr>
                        <a:t>Week 12</a:t>
                      </a:r>
                    </a:p>
                  </a:txBody>
                  <a:tcPr marL="84666" marR="84666" marT="84666" marB="84666" anchor="ctr" horzOverflow="overflow">
                    <a:lnR w="1270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200" b="1" i="0" dirty="0"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ko-KR" sz="12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A</a:t>
                      </a:r>
                      <a:r>
                        <a:rPr lang="en-US" altLang="ko-KR" sz="12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ndroid</a:t>
                      </a:r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 : Complete the detail function. (Edit Profile, etc...)</a:t>
                      </a:r>
                      <a:endParaRPr lang="ko-KR" altLang="ko-KR" sz="12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j-ea"/>
                        <a:cs typeface="+mn-cs"/>
                        <a:sym typeface="맑은 고딕"/>
                      </a:endParaRPr>
                    </a:p>
                    <a:p>
                      <a:pPr algn="l"/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Server :  Divide the mode of the function in server.</a:t>
                      </a:r>
                    </a:p>
                    <a:p>
                      <a:pPr algn="l"/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Python : Code refactoring and enhance the performance.</a:t>
                      </a:r>
                    </a:p>
                  </a:txBody>
                  <a:tcPr marL="84666" marR="84666" marT="84666" marB="84666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47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 i="0" dirty="0">
                          <a:cs typeface="+mn-cs"/>
                          <a:sym typeface="Helvetica"/>
                        </a:rPr>
                        <a:t>Week 13</a:t>
                      </a:r>
                    </a:p>
                  </a:txBody>
                  <a:tcPr marL="84666" marR="84666" marT="84666" marB="84666" anchor="ctr" horzOverflow="overflow"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200" b="1" i="0"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ko-KR" sz="12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A</a:t>
                      </a:r>
                      <a:r>
                        <a:rPr lang="en-US" altLang="ko-KR" sz="12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ndroid</a:t>
                      </a:r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 : Debugging and error fixing.</a:t>
                      </a:r>
                      <a:endParaRPr lang="ko-KR" altLang="ko-KR" sz="12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j-ea"/>
                        <a:cs typeface="+mn-cs"/>
                        <a:sym typeface="맑은 고딕"/>
                      </a:endParaRPr>
                    </a:p>
                    <a:p>
                      <a:pPr algn="l"/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Server : move the data to the database that we bought, and refactor.</a:t>
                      </a:r>
                    </a:p>
                    <a:p>
                      <a:pPr algn="l"/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Python : Code refactoring and enhance the performance.</a:t>
                      </a:r>
                    </a:p>
                  </a:txBody>
                  <a:tcPr marL="84666" marR="84666" marT="84666" marB="8466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47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 i="0" dirty="0">
                          <a:cs typeface="+mn-cs"/>
                          <a:sym typeface="Helvetica"/>
                        </a:rPr>
                        <a:t>Week 14</a:t>
                      </a:r>
                    </a:p>
                  </a:txBody>
                  <a:tcPr marL="84666" marR="84666" marT="84666" marB="84666" anchor="ctr" horzOverflow="overflow"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200" b="1" i="0"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ko-KR" sz="12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A</a:t>
                      </a:r>
                      <a:r>
                        <a:rPr lang="en-US" altLang="ko-KR" sz="12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ndroid</a:t>
                      </a:r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 : Release the Beta Version and unit testing by users.</a:t>
                      </a:r>
                      <a:endParaRPr lang="ko-KR" altLang="ko-KR" sz="12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j-ea"/>
                        <a:cs typeface="+mn-cs"/>
                        <a:sym typeface="맑은 고딕"/>
                      </a:endParaRPr>
                    </a:p>
                    <a:p>
                      <a:pPr algn="l"/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Server : Error fixing, and managing the server.</a:t>
                      </a:r>
                    </a:p>
                    <a:p>
                      <a:pPr algn="l"/>
                      <a:r>
                        <a:rPr lang="en-US" altLang="ko-KR" sz="12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n-cs"/>
                          <a:sym typeface="맑은 고딕"/>
                        </a:rPr>
                        <a:t>Python : Code refactoring and enhance the performance.</a:t>
                      </a:r>
                    </a:p>
                  </a:txBody>
                  <a:tcPr marL="84666" marR="84666" marT="84666" marB="8466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 i="0" dirty="0">
                          <a:solidFill>
                            <a:srgbClr val="C00000"/>
                          </a:solidFill>
                          <a:cs typeface="+mn-cs"/>
                          <a:sym typeface="Helvetica"/>
                        </a:rPr>
                        <a:t>Week 15</a:t>
                      </a:r>
                    </a:p>
                  </a:txBody>
                  <a:tcPr marL="84666" marR="84666" marT="84666" marB="84666" anchor="ctr" horzOverflow="overflow"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200" b="1" i="0">
                        <a:solidFill>
                          <a:srgbClr val="C00000"/>
                        </a:solidFill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 i="0" dirty="0">
                          <a:solidFill>
                            <a:srgbClr val="C00000"/>
                          </a:solidFill>
                          <a:cs typeface="+mn-cs"/>
                          <a:sym typeface="Helvetica"/>
                        </a:rPr>
                        <a:t>Final Demonstration</a:t>
                      </a:r>
                    </a:p>
                  </a:txBody>
                  <a:tcPr marL="84666" marR="84666" marT="84666" marB="8466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 b="1" i="0" dirty="0">
                          <a:cs typeface="+mn-cs"/>
                          <a:sym typeface="Helvetica"/>
                        </a:rPr>
                        <a:t>Week 16</a:t>
                      </a:r>
                    </a:p>
                  </a:txBody>
                  <a:tcPr marL="84666" marR="84666" marT="84666" marB="84666" anchor="ctr" horzOverflow="overflow"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500" b="1">
                          <a:sym typeface="Helvetica"/>
                        </a:defRPr>
                      </a:pPr>
                      <a:endParaRPr sz="1200" b="1" i="0">
                        <a:cs typeface="+mn-cs"/>
                      </a:endParaRPr>
                    </a:p>
                  </a:txBody>
                  <a:tcPr marL="84666" marR="84666" marT="84666" marB="84666" anchor="ctr" horzOverflow="overflow">
                    <a:lnL w="127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 i="0" dirty="0">
                          <a:cs typeface="+mn-cs"/>
                          <a:sym typeface="Helvetica"/>
                        </a:rPr>
                        <a:t>Final Examination</a:t>
                      </a:r>
                    </a:p>
                  </a:txBody>
                  <a:tcPr marL="84666" marR="84666" marT="84666" marB="84666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6" name="그룹 16"/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134" name="그림 13" descr="그림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텍스트상자 14"/>
            <p:cNvSpPr txBox="1"/>
            <p:nvPr/>
          </p:nvSpPr>
          <p:spPr>
            <a:xfrm>
              <a:off x="480636" y="480540"/>
              <a:ext cx="222070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4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sp>
        <p:nvSpPr>
          <p:cNvPr id="137" name="SCHEDULE"/>
          <p:cNvSpPr txBox="1">
            <a:spLocks noGrp="1"/>
          </p:cNvSpPr>
          <p:nvPr>
            <p:ph type="title"/>
          </p:nvPr>
        </p:nvSpPr>
        <p:spPr>
          <a:xfrm>
            <a:off x="9050232" y="1"/>
            <a:ext cx="3141767" cy="867903"/>
          </a:xfrm>
          <a:prstGeom prst="rect">
            <a:avLst/>
          </a:prstGeom>
        </p:spPr>
        <p:txBody>
          <a:bodyPr/>
          <a:lstStyle>
            <a:lvl1pPr algn="ctr" defTabSz="886968">
              <a:defRPr sz="4365" b="1"/>
            </a:lvl1pPr>
          </a:lstStyle>
          <a:p>
            <a:r>
              <a:t>SCHEDULE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6"/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141" name="그림 13" descr="그림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텍스트상자 14"/>
            <p:cNvSpPr txBox="1"/>
            <p:nvPr/>
          </p:nvSpPr>
          <p:spPr>
            <a:xfrm>
              <a:off x="492107" y="505940"/>
              <a:ext cx="222070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dirty="0"/>
                <a:t>5</a:t>
              </a:r>
              <a:endParaRPr dirty="0"/>
            </a:p>
          </p:txBody>
        </p:sp>
      </p:grpSp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xfrm>
            <a:off x="0" y="339662"/>
            <a:ext cx="12192000" cy="927653"/>
          </a:xfrm>
          <a:prstGeom prst="rect">
            <a:avLst/>
          </a:prstGeom>
        </p:spPr>
        <p:txBody>
          <a:bodyPr/>
          <a:lstStyle>
            <a:lvl1pPr algn="ctr">
              <a:defRPr sz="5000" b="1"/>
            </a:lvl1pPr>
          </a:lstStyle>
          <a:p>
            <a:r>
              <a:t>Role of this week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CB1EB00-916E-7846-9D69-FB649E199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197567"/>
              </p:ext>
            </p:extLst>
          </p:nvPr>
        </p:nvGraphicFramePr>
        <p:xfrm>
          <a:off x="2" y="2074465"/>
          <a:ext cx="12192000" cy="27439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87035">
                  <a:extLst>
                    <a:ext uri="{9D8B030D-6E8A-4147-A177-3AD203B41FA5}">
                      <a16:colId xmlns:a16="http://schemas.microsoft.com/office/drawing/2014/main" val="689915626"/>
                    </a:ext>
                  </a:extLst>
                </a:gridCol>
                <a:gridCol w="9504965">
                  <a:extLst>
                    <a:ext uri="{9D8B030D-6E8A-4147-A177-3AD203B41FA5}">
                      <a16:colId xmlns:a16="http://schemas.microsoft.com/office/drawing/2014/main" val="4068229425"/>
                    </a:ext>
                  </a:extLst>
                </a:gridCol>
              </a:tblGrid>
              <a:tr h="1264781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800" b="1" i="0" dirty="0">
                          <a:cs typeface="+mn-cs"/>
                          <a:sym typeface="Helvetica"/>
                        </a:rPr>
                        <a:t>Week 1</a:t>
                      </a:r>
                      <a:r>
                        <a:rPr lang="en-US" altLang="ko-KR" sz="2800" b="1" i="0" dirty="0">
                          <a:cs typeface="+mn-cs"/>
                          <a:sym typeface="Helvetica"/>
                        </a:rPr>
                        <a:t>0</a:t>
                      </a:r>
                      <a:endParaRPr sz="2800" b="1" i="0" dirty="0">
                        <a:cs typeface="+mn-cs"/>
                        <a:sym typeface="Helvetica"/>
                      </a:endParaRPr>
                    </a:p>
                  </a:txBody>
                  <a:tcPr marL="76038" marR="76038" marT="76038" marB="76038" anchor="ctr" horzOverflow="overflow">
                    <a:lnR w="12700">
                      <a:solidFill>
                        <a:srgbClr val="000000"/>
                      </a:solidFill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20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맑은 고딕" panose="020B0503020000020004" pitchFamily="34" charset="-127"/>
                          <a:cs typeface="+mj-cs"/>
                          <a:sym typeface="맑은 고딕"/>
                        </a:rPr>
                        <a:t>A</a:t>
                      </a:r>
                      <a:r>
                        <a:rPr lang="en-US" altLang="ko-KR" sz="20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맑은 고딕" panose="020B0503020000020004" pitchFamily="34" charset="-127"/>
                          <a:cs typeface="+mj-cs"/>
                          <a:sym typeface="맑은 고딕"/>
                        </a:rPr>
                        <a:t>ndroid</a:t>
                      </a:r>
                      <a:r>
                        <a:rPr lang="en-US" altLang="ko-KR" sz="20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맑은 고딕" panose="020B0503020000020004" pitchFamily="34" charset="-127"/>
                          <a:cs typeface="+mj-cs"/>
                          <a:sym typeface="맑은 고딕"/>
                        </a:rPr>
                        <a:t> : Image Upload Function.</a:t>
                      </a:r>
                      <a:endParaRPr lang="ko-KR" altLang="ko-KR" sz="2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맑은 고딕" panose="020B0503020000020004" pitchFamily="34" charset="-127"/>
                        <a:cs typeface="+mj-cs"/>
                        <a:sym typeface="맑은 고딕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맑은 고딕" panose="020B0503020000020004" pitchFamily="34" charset="-127"/>
                          <a:cs typeface="+mj-cs"/>
                          <a:sym typeface="맑은 고딕"/>
                        </a:rPr>
                        <a:t>Server : Add a image data column in database and link with python code.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맑은 고딕" panose="020B0503020000020004" pitchFamily="34" charset="-127"/>
                          <a:cs typeface="+mj-cs"/>
                          <a:sym typeface="맑은 고딕"/>
                        </a:rPr>
                        <a:t>Python : Link to the server</a:t>
                      </a:r>
                    </a:p>
                  </a:txBody>
                  <a:tcPr marL="76038" marR="76038" marT="76038" marB="7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10887"/>
                  </a:ext>
                </a:extLst>
              </a:tr>
              <a:tr h="147915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800" b="1" i="0" dirty="0">
                          <a:cs typeface="+mn-cs"/>
                          <a:sym typeface="Helvetica"/>
                        </a:rPr>
                        <a:t>Week 1</a:t>
                      </a:r>
                      <a:r>
                        <a:rPr lang="en-US" altLang="ko-KR" sz="2800" b="1" i="0" dirty="0">
                          <a:cs typeface="+mn-cs"/>
                          <a:sym typeface="Helvetica"/>
                        </a:rPr>
                        <a:t>1</a:t>
                      </a:r>
                      <a:endParaRPr sz="2800" b="1" i="0" dirty="0">
                        <a:cs typeface="+mn-cs"/>
                        <a:sym typeface="Helvetica"/>
                      </a:endParaRPr>
                    </a:p>
                  </a:txBody>
                  <a:tcPr marL="76038" marR="76038" marT="76038" marB="76038" anchor="ctr" horzOverflow="overflow">
                    <a:lnR w="12700">
                      <a:solidFill>
                        <a:srgbClr val="000000"/>
                      </a:solidFill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ko-KR" sz="20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A</a:t>
                      </a:r>
                      <a:r>
                        <a:rPr lang="en-US" altLang="ko-KR" sz="20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ndroid</a:t>
                      </a:r>
                      <a:r>
                        <a:rPr lang="en-US" altLang="ko-KR" sz="20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 : E-mail Certification function.</a:t>
                      </a:r>
                      <a:endParaRPr lang="ko-KR" altLang="ko-KR" sz="20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j-lt"/>
                        <a:ea typeface="+mj-ea"/>
                        <a:cs typeface="+mj-cs"/>
                        <a:sym typeface="맑은 고딕"/>
                      </a:endParaRPr>
                    </a:p>
                    <a:p>
                      <a:pPr algn="l"/>
                      <a:r>
                        <a:rPr lang="en-US" altLang="ko-KR" sz="20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Server : link to python code completely and buy a server.</a:t>
                      </a:r>
                    </a:p>
                    <a:p>
                      <a:pPr algn="l"/>
                      <a:r>
                        <a:rPr lang="en-US" altLang="ko-KR" sz="20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Python : Find the way to save the feature template in database.</a:t>
                      </a:r>
                    </a:p>
                  </a:txBody>
                  <a:tcPr marL="76038" marR="76038" marT="76038" marB="7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297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1"/>
          <p:cNvSpPr txBox="1">
            <a:spLocks noGrp="1"/>
          </p:cNvSpPr>
          <p:nvPr>
            <p:ph type="title"/>
          </p:nvPr>
        </p:nvSpPr>
        <p:spPr>
          <a:xfrm>
            <a:off x="882315" y="215"/>
            <a:ext cx="8965070" cy="81173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290" b="1"/>
            </a:pPr>
            <a:r>
              <a:rPr dirty="0"/>
              <a:t>Schedule &amp; Progress </a:t>
            </a:r>
            <a:r>
              <a:rPr sz="3759" dirty="0"/>
              <a:t>–</a:t>
            </a:r>
            <a:r>
              <a:rPr sz="4700" dirty="0"/>
              <a:t> </a:t>
            </a:r>
            <a:r>
              <a:rPr sz="2820" dirty="0"/>
              <a:t>Kim Chan Il</a:t>
            </a:r>
            <a:r>
              <a:rPr lang="en-US" altLang="ko-KR" sz="2820" dirty="0"/>
              <a:t> (Android)</a:t>
            </a:r>
            <a:endParaRPr sz="2820" dirty="0"/>
          </a:p>
        </p:txBody>
      </p:sp>
      <p:pic>
        <p:nvPicPr>
          <p:cNvPr id="153" name="그림 19" descr="그림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94" y="83831"/>
            <a:ext cx="679996" cy="67999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직사각형 6"/>
          <p:cNvSpPr txBox="1"/>
          <p:nvPr/>
        </p:nvSpPr>
        <p:spPr>
          <a:xfrm>
            <a:off x="846889" y="811953"/>
            <a:ext cx="850231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3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dirty="0"/>
              <a:t>“</a:t>
            </a:r>
            <a:r>
              <a:rPr lang="en-US" dirty="0"/>
              <a:t>Success Uploading Images to Local Server</a:t>
            </a:r>
            <a:r>
              <a:rPr dirty="0"/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F1FED9-4AA6-144E-8659-B6FA8C1D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23" y="1523469"/>
            <a:ext cx="2328984" cy="4299663"/>
          </a:xfrm>
          <a:prstGeom prst="rect">
            <a:avLst/>
          </a:prstGeom>
        </p:spPr>
      </p:pic>
      <p:grpSp>
        <p:nvGrpSpPr>
          <p:cNvPr id="14" name="그룹 16">
            <a:extLst>
              <a:ext uri="{FF2B5EF4-FFF2-40B4-BE49-F238E27FC236}">
                <a16:creationId xmlns:a16="http://schemas.microsoft.com/office/drawing/2014/main" id="{FF2BBAA9-C244-C14D-BC00-0AC180296681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15" name="그림 13" descr="그림 13">
              <a:extLst>
                <a:ext uri="{FF2B5EF4-FFF2-40B4-BE49-F238E27FC236}">
                  <a16:creationId xmlns:a16="http://schemas.microsoft.com/office/drawing/2014/main" id="{E5BB4495-8C15-0247-B206-95D9B1C4D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텍스트상자 14">
              <a:extLst>
                <a:ext uri="{FF2B5EF4-FFF2-40B4-BE49-F238E27FC236}">
                  <a16:creationId xmlns:a16="http://schemas.microsoft.com/office/drawing/2014/main" id="{D2BBEF62-9724-9E4D-B0DE-362E5E1533A2}"/>
                </a:ext>
              </a:extLst>
            </p:cNvPr>
            <p:cNvSpPr txBox="1"/>
            <p:nvPr/>
          </p:nvSpPr>
          <p:spPr>
            <a:xfrm>
              <a:off x="480636" y="480540"/>
              <a:ext cx="222070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6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50C7C1A-72BF-3246-B382-09BDBA924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361962"/>
            <a:ext cx="5901239" cy="590123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A5CA090-90D8-6142-A506-0C4D7D73F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870" y="2735616"/>
            <a:ext cx="1875367" cy="18753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1"/>
          <p:cNvSpPr txBox="1">
            <a:spLocks noGrp="1"/>
          </p:cNvSpPr>
          <p:nvPr>
            <p:ph type="title"/>
          </p:nvPr>
        </p:nvSpPr>
        <p:spPr>
          <a:xfrm>
            <a:off x="882315" y="215"/>
            <a:ext cx="8965070" cy="81173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290" b="1"/>
            </a:pPr>
            <a:r>
              <a:rPr dirty="0"/>
              <a:t>Schedule &amp; Progress </a:t>
            </a:r>
            <a:r>
              <a:rPr sz="3759" dirty="0"/>
              <a:t>–</a:t>
            </a:r>
            <a:r>
              <a:rPr sz="4700" dirty="0"/>
              <a:t> </a:t>
            </a:r>
            <a:r>
              <a:rPr sz="2820" dirty="0"/>
              <a:t>Kim Chan Il</a:t>
            </a:r>
            <a:r>
              <a:rPr lang="en-US" altLang="ko-KR" sz="2820" dirty="0"/>
              <a:t> (Android)</a:t>
            </a:r>
            <a:endParaRPr sz="2820" dirty="0"/>
          </a:p>
        </p:txBody>
      </p:sp>
      <p:pic>
        <p:nvPicPr>
          <p:cNvPr id="153" name="그림 19" descr="그림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94" y="83831"/>
            <a:ext cx="679996" cy="67999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직사각형 6"/>
          <p:cNvSpPr txBox="1"/>
          <p:nvPr/>
        </p:nvSpPr>
        <p:spPr>
          <a:xfrm>
            <a:off x="846889" y="811953"/>
            <a:ext cx="850231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3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dirty="0"/>
              <a:t>“</a:t>
            </a:r>
            <a:r>
              <a:rPr lang="en-US" dirty="0"/>
              <a:t>Success Uploading Images to Local Server</a:t>
            </a:r>
            <a:r>
              <a:rPr dirty="0"/>
              <a:t>”</a:t>
            </a:r>
          </a:p>
        </p:txBody>
      </p: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FF2BBAA9-C244-C14D-BC00-0AC180296681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15" name="그림 13" descr="그림 13">
              <a:extLst>
                <a:ext uri="{FF2B5EF4-FFF2-40B4-BE49-F238E27FC236}">
                  <a16:creationId xmlns:a16="http://schemas.microsoft.com/office/drawing/2014/main" id="{E5BB4495-8C15-0247-B206-95D9B1C4D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텍스트상자 14">
              <a:extLst>
                <a:ext uri="{FF2B5EF4-FFF2-40B4-BE49-F238E27FC236}">
                  <a16:creationId xmlns:a16="http://schemas.microsoft.com/office/drawing/2014/main" id="{D2BBEF62-9724-9E4D-B0DE-362E5E1533A2}"/>
                </a:ext>
              </a:extLst>
            </p:cNvPr>
            <p:cNvSpPr txBox="1"/>
            <p:nvPr/>
          </p:nvSpPr>
          <p:spPr>
            <a:xfrm>
              <a:off x="480636" y="480540"/>
              <a:ext cx="222070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7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5A66868-CD64-F344-987D-55E6E02B6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66" y="1607859"/>
            <a:ext cx="4548584" cy="24028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2C44B6-FFB7-0147-B824-49A0776D1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558" y="4270111"/>
            <a:ext cx="7349441" cy="2152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1C441-5DAF-FC47-9DAC-5576F0505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830" y="4036227"/>
            <a:ext cx="1366544" cy="9061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1A769E4-D1D3-6442-9814-616D2BC00FDA}"/>
                  </a:ext>
                </a:extLst>
              </p14:cNvPr>
              <p14:cNvContentPartPr/>
              <p14:nvPr/>
            </p14:nvContentPartPr>
            <p14:xfrm>
              <a:off x="1317613" y="3816007"/>
              <a:ext cx="2254680" cy="53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1A769E4-D1D3-6442-9814-616D2BC00F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3613" y="3708367"/>
                <a:ext cx="23623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EE70A4D-8AF8-5D48-8CA0-2E9417146A5F}"/>
                  </a:ext>
                </a:extLst>
              </p14:cNvPr>
              <p14:cNvContentPartPr/>
              <p14:nvPr/>
            </p14:nvContentPartPr>
            <p14:xfrm>
              <a:off x="6370933" y="4853167"/>
              <a:ext cx="730440" cy="216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EE70A4D-8AF8-5D48-8CA0-2E9417146A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7293" y="4745527"/>
                <a:ext cx="83808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8302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1"/>
          <p:cNvSpPr txBox="1">
            <a:spLocks noGrp="1"/>
          </p:cNvSpPr>
          <p:nvPr>
            <p:ph type="title"/>
          </p:nvPr>
        </p:nvSpPr>
        <p:spPr>
          <a:xfrm>
            <a:off x="882315" y="215"/>
            <a:ext cx="8965070" cy="81173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290" b="1"/>
            </a:pPr>
            <a:r>
              <a:rPr dirty="0"/>
              <a:t>Schedule &amp; Progress </a:t>
            </a:r>
            <a:r>
              <a:rPr sz="3759" dirty="0"/>
              <a:t>–</a:t>
            </a:r>
            <a:r>
              <a:rPr sz="4700" dirty="0"/>
              <a:t> </a:t>
            </a:r>
            <a:r>
              <a:rPr sz="2820" dirty="0"/>
              <a:t>Kim Chan Il</a:t>
            </a:r>
            <a:r>
              <a:rPr lang="en-US" altLang="ko-KR" sz="2820" dirty="0"/>
              <a:t> (Android)</a:t>
            </a:r>
            <a:endParaRPr sz="2820" dirty="0"/>
          </a:p>
        </p:txBody>
      </p:sp>
      <p:pic>
        <p:nvPicPr>
          <p:cNvPr id="153" name="그림 19" descr="그림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94" y="83831"/>
            <a:ext cx="679996" cy="679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4F1FED9-4AA6-144E-8659-B6FA8C1D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67" y="2205231"/>
            <a:ext cx="1752257" cy="3234937"/>
          </a:xfrm>
          <a:prstGeom prst="rect">
            <a:avLst/>
          </a:prstGeom>
        </p:spPr>
      </p:pic>
      <p:sp>
        <p:nvSpPr>
          <p:cNvPr id="9" name="직사각형 6">
            <a:extLst>
              <a:ext uri="{FF2B5EF4-FFF2-40B4-BE49-F238E27FC236}">
                <a16:creationId xmlns:a16="http://schemas.microsoft.com/office/drawing/2014/main" id="{A2088441-6056-5146-90A2-BFCCED3C7F5D}"/>
              </a:ext>
            </a:extLst>
          </p:cNvPr>
          <p:cNvSpPr txBox="1"/>
          <p:nvPr/>
        </p:nvSpPr>
        <p:spPr>
          <a:xfrm>
            <a:off x="834190" y="814273"/>
            <a:ext cx="8502317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3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dirty="0"/>
              <a:t>“</a:t>
            </a:r>
            <a:r>
              <a:rPr lang="en-US" dirty="0"/>
              <a:t>Uploading Dog Image and Dog’s nose Image in Database</a:t>
            </a:r>
            <a:r>
              <a:rPr dirty="0"/>
              <a:t>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962847-F183-4E4D-819B-1C04F8402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046470" y="4042388"/>
            <a:ext cx="2905553" cy="1138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9CC9CF-94AC-014F-B322-012CA070E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17" y="2903054"/>
            <a:ext cx="1186457" cy="722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9CF65B4-91BE-1748-AEEA-BABBDE9DFA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24" y="2410879"/>
            <a:ext cx="1214919" cy="1214919"/>
          </a:xfrm>
          <a:prstGeom prst="rect">
            <a:avLst/>
          </a:prstGeom>
        </p:spPr>
      </p:pic>
      <p:grpSp>
        <p:nvGrpSpPr>
          <p:cNvPr id="27" name="그룹 16">
            <a:extLst>
              <a:ext uri="{FF2B5EF4-FFF2-40B4-BE49-F238E27FC236}">
                <a16:creationId xmlns:a16="http://schemas.microsoft.com/office/drawing/2014/main" id="{F7527898-BEF6-7A40-AC9E-F0A27B069864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28" name="그림 13" descr="그림 13">
              <a:extLst>
                <a:ext uri="{FF2B5EF4-FFF2-40B4-BE49-F238E27FC236}">
                  <a16:creationId xmlns:a16="http://schemas.microsoft.com/office/drawing/2014/main" id="{D605BA1B-28C3-8641-B4CC-2AE9598AF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" name="텍스트상자 14">
              <a:extLst>
                <a:ext uri="{FF2B5EF4-FFF2-40B4-BE49-F238E27FC236}">
                  <a16:creationId xmlns:a16="http://schemas.microsoft.com/office/drawing/2014/main" id="{4737D5A2-8A90-CB4F-BE11-4580286223D7}"/>
                </a:ext>
              </a:extLst>
            </p:cNvPr>
            <p:cNvSpPr txBox="1"/>
            <p:nvPr/>
          </p:nvSpPr>
          <p:spPr>
            <a:xfrm>
              <a:off x="480636" y="480540"/>
              <a:ext cx="222070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8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DA3E92-5D61-4459-AD9B-BE9C435B3F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0473" r="65660" b="10870"/>
          <a:stretch/>
        </p:blipFill>
        <p:spPr>
          <a:xfrm>
            <a:off x="7255749" y="2823581"/>
            <a:ext cx="3549710" cy="298991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2BB9CD2-7D68-4A79-A49C-8D9D720D85F3}"/>
              </a:ext>
            </a:extLst>
          </p:cNvPr>
          <p:cNvSpPr/>
          <p:nvPr/>
        </p:nvSpPr>
        <p:spPr>
          <a:xfrm>
            <a:off x="7218408" y="2823581"/>
            <a:ext cx="3587052" cy="3113662"/>
          </a:xfrm>
          <a:prstGeom prst="rect">
            <a:avLst/>
          </a:prstGeom>
          <a:noFill/>
          <a:ln w="50800" cap="flat">
            <a:solidFill>
              <a:srgbClr val="F6A317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0640152-B15C-834E-82A9-97A581E0BF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3434" y="361118"/>
            <a:ext cx="3612025" cy="36120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D14B6A-5F25-493F-831E-9BD22D24ED39}"/>
              </a:ext>
            </a:extLst>
          </p:cNvPr>
          <p:cNvSpPr/>
          <p:nvPr/>
        </p:nvSpPr>
        <p:spPr>
          <a:xfrm>
            <a:off x="4066693" y="4161097"/>
            <a:ext cx="2778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Images/upload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4A8244-8710-4898-A98A-DBE369FB9C8D}"/>
              </a:ext>
            </a:extLst>
          </p:cNvPr>
          <p:cNvSpPr/>
          <p:nvPr/>
        </p:nvSpPr>
        <p:spPr>
          <a:xfrm>
            <a:off x="4066692" y="4587398"/>
            <a:ext cx="2778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64349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/>
          <p:cNvSpPr txBox="1">
            <a:spLocks noGrp="1"/>
          </p:cNvSpPr>
          <p:nvPr>
            <p:ph type="title"/>
          </p:nvPr>
        </p:nvSpPr>
        <p:spPr>
          <a:xfrm>
            <a:off x="882314" y="215"/>
            <a:ext cx="8871285" cy="81173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3290" b="1"/>
            </a:pPr>
            <a:r>
              <a:rPr dirty="0"/>
              <a:t>Schedule &amp; Progress </a:t>
            </a:r>
            <a:r>
              <a:rPr sz="3759" dirty="0"/>
              <a:t>–</a:t>
            </a:r>
            <a:r>
              <a:rPr sz="4700" dirty="0"/>
              <a:t> </a:t>
            </a:r>
            <a:r>
              <a:rPr sz="2820" dirty="0"/>
              <a:t>Kim Tae Hong</a:t>
            </a:r>
            <a:r>
              <a:rPr lang="en-US" altLang="ko-KR" sz="2820" dirty="0"/>
              <a:t> (Server)</a:t>
            </a:r>
            <a:endParaRPr sz="2820" dirty="0"/>
          </a:p>
        </p:txBody>
      </p:sp>
      <p:pic>
        <p:nvPicPr>
          <p:cNvPr id="172" name="그림 19" descr="그림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94" y="83831"/>
            <a:ext cx="679996" cy="67999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직사각형 12"/>
          <p:cNvSpPr txBox="1"/>
          <p:nvPr/>
        </p:nvSpPr>
        <p:spPr>
          <a:xfrm>
            <a:off x="1788694" y="763827"/>
            <a:ext cx="11357811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2300" b="1">
                <a:latin typeface="+mn-lt"/>
                <a:ea typeface="+mn-ea"/>
                <a:cs typeface="+mn-cs"/>
                <a:sym typeface="맑은 고딕"/>
              </a:defRPr>
            </a:pPr>
            <a:r>
              <a:rPr lang="en-US" dirty="0">
                <a:latin typeface="+mn-lt"/>
              </a:rPr>
              <a:t>“We Bought a Server Computer for Maintaining our Datas</a:t>
            </a:r>
            <a:r>
              <a:rPr dirty="0">
                <a:latin typeface="+mn-lt"/>
              </a:rPr>
              <a:t>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F495A-BC0F-7446-B6E2-978A6648DE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5958"/>
            <a:ext cx="3670300" cy="2194840"/>
          </a:xfrm>
          <a:prstGeom prst="rect">
            <a:avLst/>
          </a:prstGeom>
        </p:spPr>
      </p:pic>
      <p:grpSp>
        <p:nvGrpSpPr>
          <p:cNvPr id="11" name="그룹 16">
            <a:extLst>
              <a:ext uri="{FF2B5EF4-FFF2-40B4-BE49-F238E27FC236}">
                <a16:creationId xmlns:a16="http://schemas.microsoft.com/office/drawing/2014/main" id="{D861E355-08B6-F040-8938-4E344F9882C1}"/>
              </a:ext>
            </a:extLst>
          </p:cNvPr>
          <p:cNvGrpSpPr/>
          <p:nvPr/>
        </p:nvGrpSpPr>
        <p:grpSpPr>
          <a:xfrm>
            <a:off x="10907059" y="5625548"/>
            <a:ext cx="1284943" cy="1275306"/>
            <a:chOff x="0" y="0"/>
            <a:chExt cx="1284942" cy="1275305"/>
          </a:xfrm>
        </p:grpSpPr>
        <p:pic>
          <p:nvPicPr>
            <p:cNvPr id="12" name="그림 13" descr="그림 13">
              <a:extLst>
                <a:ext uri="{FF2B5EF4-FFF2-40B4-BE49-F238E27FC236}">
                  <a16:creationId xmlns:a16="http://schemas.microsoft.com/office/drawing/2014/main" id="{FF6E7516-DDBB-4542-8ECA-E90289B0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84942" cy="1275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" name="텍스트상자 14">
              <a:extLst>
                <a:ext uri="{FF2B5EF4-FFF2-40B4-BE49-F238E27FC236}">
                  <a16:creationId xmlns:a16="http://schemas.microsoft.com/office/drawing/2014/main" id="{A38E2468-FC41-0F48-923B-D61E19CCCFB4}"/>
                </a:ext>
              </a:extLst>
            </p:cNvPr>
            <p:cNvSpPr txBox="1"/>
            <p:nvPr/>
          </p:nvSpPr>
          <p:spPr>
            <a:xfrm>
              <a:off x="480636" y="480540"/>
              <a:ext cx="222070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헤드라인A"/>
                  <a:ea typeface="헤드라인A"/>
                  <a:cs typeface="헤드라인A"/>
                  <a:sym typeface="헤드라인A"/>
                </a:defRPr>
              </a:lvl1pPr>
            </a:lstStyle>
            <a:p>
              <a:r>
                <a:rPr lang="en-US" altLang="ko-KR" b="1" dirty="0">
                  <a:latin typeface="HeadLineA" pitchFamily="2" charset="-127"/>
                  <a:ea typeface="HeadLineA" pitchFamily="2" charset="-127"/>
                </a:rPr>
                <a:t>9</a:t>
              </a:r>
              <a:endParaRPr b="1" dirty="0">
                <a:latin typeface="HeadLineA" pitchFamily="2" charset="-127"/>
                <a:ea typeface="HeadLineA" pitchFamily="2" charset="-127"/>
              </a:endParaRPr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CA34C53B-3793-EF4A-9C38-158877717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94" y="1619904"/>
            <a:ext cx="3153157" cy="4206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1A43C-D151-A048-9B1E-389E8F293490}"/>
              </a:ext>
            </a:extLst>
          </p:cNvPr>
          <p:cNvSpPr txBox="1"/>
          <p:nvPr/>
        </p:nvSpPr>
        <p:spPr>
          <a:xfrm>
            <a:off x="5867399" y="1973715"/>
            <a:ext cx="1828800" cy="1828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7C65A-4527-2A43-B77C-99730074E486}"/>
              </a:ext>
            </a:extLst>
          </p:cNvPr>
          <p:cNvSpPr txBox="1"/>
          <p:nvPr/>
        </p:nvSpPr>
        <p:spPr>
          <a:xfrm>
            <a:off x="6515667" y="5196044"/>
            <a:ext cx="3538500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Expired Soon!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678252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9F9F1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793</Words>
  <Application>Microsoft Macintosh PowerPoint</Application>
  <PresentationFormat>와이드스크린</PresentationFormat>
  <Paragraphs>121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Malgun Gothic</vt:lpstr>
      <vt:lpstr>Malgun Gothic</vt:lpstr>
      <vt:lpstr>헤드라인A</vt:lpstr>
      <vt:lpstr>HeadLineA</vt:lpstr>
      <vt:lpstr>Arial</vt:lpstr>
      <vt:lpstr>Helvetica</vt:lpstr>
      <vt:lpstr>Office 테마</vt:lpstr>
      <vt:lpstr>PowerPoint 프레젠테이션</vt:lpstr>
      <vt:lpstr>Contents</vt:lpstr>
      <vt:lpstr>1. SCHEDULE &amp; PROGRESS</vt:lpstr>
      <vt:lpstr>SCHEDULE</vt:lpstr>
      <vt:lpstr>Role of this week</vt:lpstr>
      <vt:lpstr>Schedule &amp; Progress – Kim Chan Il (Android)</vt:lpstr>
      <vt:lpstr>Schedule &amp; Progress – Kim Chan Il (Android)</vt:lpstr>
      <vt:lpstr>Schedule &amp; Progress – Kim Chan Il (Android)</vt:lpstr>
      <vt:lpstr>Schedule &amp; Progress – Kim Tae Hong (Server)</vt:lpstr>
      <vt:lpstr>Schedule &amp; Progress – Kim Tae Hong (Server)</vt:lpstr>
      <vt:lpstr>Schedule &amp; Progress – Paeng Jin Wook (Python)</vt:lpstr>
      <vt:lpstr>Schedule &amp; Progress – Paeng Jin Wook (Python)</vt:lpstr>
      <vt:lpstr>2. PROBLEMS &amp; SOLUTION</vt:lpstr>
      <vt:lpstr>PROBLEMS &amp; SOLUTIONS</vt:lpstr>
      <vt:lpstr>PROBLEMS &amp; SOLUTIONS</vt:lpstr>
      <vt:lpstr>3. PLANS</vt:lpstr>
      <vt:lpstr>PLANS for next week</vt:lpstr>
      <vt:lpstr>Q&amp;A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팽 진욱</cp:lastModifiedBy>
  <cp:revision>44</cp:revision>
  <dcterms:modified xsi:type="dcterms:W3CDTF">2018-05-14T00:05:31Z</dcterms:modified>
</cp:coreProperties>
</file>