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obo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87d99d893c_4_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87d99d893c_4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87d99d893c_3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87d99d893c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c6f73a04f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6f73a04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7d99d893c_3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7d99d893c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87d99d893c_4_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87d99d893c_4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87d99d893c_4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87d99d893c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87d99d893c_4_9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87d99d893c_4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87d99d893c_4_7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87d99d893c_4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87d99d893c_4_9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87d99d893c_4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87d99d893c_3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87d99d893c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87dc6f71ba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87dc6f71b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87dc6f71ba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87dc6f71b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87d99d893c_4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87d99d893c_4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87d99d893c_4_1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87d99d893c_4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lt2"/>
                </a:solidFill>
                <a:latin typeface="Roboto"/>
                <a:ea typeface="Roboto"/>
                <a:cs typeface="Roboto"/>
                <a:sym typeface="Roboto"/>
              </a:rPr>
              <a:t>Al secondo stadio, il wrapper invece procederà a generare lo schema su un database MySQL. Se il database è già popolato, procederà ad ottenere tutti gli ID dei casi già salvati sul database. Dopo, controllerà gli ID salvati sul file dello step 1 con gli ID recuperati dal database, e procederà ad aggiungere al database tutti gli ID ancora non presenti.</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87dc6f71ba_0_6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87dc6f71ba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87d99d893c_4_1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87d99d893c_4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87d99d893c_3_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87d99d893c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87dc6f71ba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7dc6f71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87d99d893c_4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87d99d893c_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87d99d893c_4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87d99d893c_4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87d99d893c_4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87d99d893c_4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87d99d893c_4_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87d99d893c_4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87d99d893c_4_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87d99d893c_4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hyperlink" Target="https://www.inail.it/sol-informo/dettaglio.do?codiceInfortunio=11838" TargetMode="Externa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github.com/Attrezzi/WrapperInformo"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hyperlink" Target="https://www.inail.it/sol-informo/home.do?tipoEvento=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s://www.inail.it/sol-informo/home.do?tipoEvento=0" TargetMode="Externa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hyperlink" Target="https://www.inail.it/sol-informo/dettaglio.do?codiceInfortunio=11838" TargetMode="Externa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hyperlink" Target="https://www.inail.it/sol-informo/dettaglio.do?codiceInfortunio=11838" TargetMode="Externa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Wrapper per Informo</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Gabriele Aldeghi - 899733</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2"/>
          <p:cNvSpPr txBox="1"/>
          <p:nvPr/>
        </p:nvSpPr>
        <p:spPr>
          <a:xfrm>
            <a:off x="438600" y="4678975"/>
            <a:ext cx="8266800" cy="27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Esempio pagina infortunio: </a:t>
            </a:r>
            <a:r>
              <a:rPr lang="en" u="sng">
                <a:solidFill>
                  <a:schemeClr val="hlink"/>
                </a:solidFill>
                <a:latin typeface="Roboto"/>
                <a:ea typeface="Roboto"/>
                <a:cs typeface="Roboto"/>
                <a:sym typeface="Roboto"/>
                <a:hlinkClick r:id="rId3"/>
              </a:rPr>
              <a:t>https://www.inail.it/sol-informo/dettaglio.do?codiceInfortunio=11838</a:t>
            </a:r>
            <a:endParaRPr>
              <a:latin typeface="Roboto"/>
              <a:ea typeface="Roboto"/>
              <a:cs typeface="Roboto"/>
              <a:sym typeface="Roboto"/>
            </a:endParaRPr>
          </a:p>
        </p:txBody>
      </p:sp>
      <p:sp>
        <p:nvSpPr>
          <p:cNvPr id="123" name="Google Shape;123;p22"/>
          <p:cNvSpPr txBox="1"/>
          <p:nvPr/>
        </p:nvSpPr>
        <p:spPr>
          <a:xfrm>
            <a:off x="2084700" y="2797850"/>
            <a:ext cx="4974600" cy="135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Cliccando invece “Dettagli Fattore”, si aprirà una modale, contenente i dettagli dei uno dei fattori relativi all’infortunio di un lavoratore</a:t>
            </a:r>
            <a:endParaRPr>
              <a:latin typeface="Roboto"/>
              <a:ea typeface="Roboto"/>
              <a:cs typeface="Roboto"/>
              <a:sym typeface="Roboto"/>
            </a:endParaRPr>
          </a:p>
        </p:txBody>
      </p:sp>
      <p:pic>
        <p:nvPicPr>
          <p:cNvPr id="124" name="Google Shape;124;p22"/>
          <p:cNvPicPr preferRelativeResize="0"/>
          <p:nvPr/>
        </p:nvPicPr>
        <p:blipFill>
          <a:blip r:embed="rId4">
            <a:alphaModFix/>
          </a:blip>
          <a:stretch>
            <a:fillRect/>
          </a:stretch>
        </p:blipFill>
        <p:spPr>
          <a:xfrm>
            <a:off x="0" y="726831"/>
            <a:ext cx="9144000" cy="167698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Reverse engineering dello schema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pic>
        <p:nvPicPr>
          <p:cNvPr id="134" name="Google Shape;134;p24"/>
          <p:cNvPicPr preferRelativeResize="0"/>
          <p:nvPr/>
        </p:nvPicPr>
        <p:blipFill>
          <a:blip r:embed="rId3">
            <a:alphaModFix/>
          </a:blip>
          <a:stretch>
            <a:fillRect/>
          </a:stretch>
        </p:blipFill>
        <p:spPr>
          <a:xfrm>
            <a:off x="1831900" y="152400"/>
            <a:ext cx="5045379" cy="4838701"/>
          </a:xfrm>
          <a:prstGeom prst="rect">
            <a:avLst/>
          </a:prstGeom>
          <a:noFill/>
          <a:ln>
            <a:noFill/>
          </a:ln>
        </p:spPr>
      </p:pic>
      <p:pic>
        <p:nvPicPr>
          <p:cNvPr id="135" name="Google Shape;135;p24"/>
          <p:cNvPicPr preferRelativeResize="0"/>
          <p:nvPr/>
        </p:nvPicPr>
        <p:blipFill>
          <a:blip r:embed="rId4">
            <a:alphaModFix/>
          </a:blip>
          <a:stretch>
            <a:fillRect/>
          </a:stretch>
        </p:blipFill>
        <p:spPr>
          <a:xfrm>
            <a:off x="1831893" y="152400"/>
            <a:ext cx="5045375" cy="483867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200"/>
              <a:t>Entità Infortunio</a:t>
            </a:r>
            <a:endParaRPr/>
          </a:p>
        </p:txBody>
      </p:sp>
      <p:sp>
        <p:nvSpPr>
          <p:cNvPr id="141" name="Google Shape;141;p2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 infortunio è composto da una o più incidenti, relativi ad un singolo lavoratore.  Ogni infortunio ha un suo ID specifico, riportato nella ricerca dalla voce “Codice caso”. </a:t>
            </a:r>
            <a:endParaRPr/>
          </a:p>
          <a:p>
            <a:pPr indent="0" lvl="0" marL="0" rtl="0" algn="l">
              <a:spcBef>
                <a:spcPts val="1600"/>
              </a:spcBef>
              <a:spcAft>
                <a:spcPts val="1600"/>
              </a:spcAft>
              <a:buNone/>
            </a:pPr>
            <a:r>
              <a:t/>
            </a:r>
            <a:endParaRPr/>
          </a:p>
        </p:txBody>
      </p:sp>
      <p:pic>
        <p:nvPicPr>
          <p:cNvPr id="142" name="Google Shape;142;p25"/>
          <p:cNvPicPr preferRelativeResize="0"/>
          <p:nvPr/>
        </p:nvPicPr>
        <p:blipFill rotWithShape="1">
          <a:blip r:embed="rId3">
            <a:alphaModFix/>
          </a:blip>
          <a:srcRect b="15182" l="0" r="0" t="0"/>
          <a:stretch/>
        </p:blipFill>
        <p:spPr>
          <a:xfrm>
            <a:off x="0" y="3407323"/>
            <a:ext cx="9144000" cy="1396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200"/>
              <a:t>Entità Incidente e Lavoratore</a:t>
            </a:r>
            <a:endParaRPr/>
          </a:p>
        </p:txBody>
      </p:sp>
      <p:sp>
        <p:nvSpPr>
          <p:cNvPr id="148" name="Google Shape;148;p26"/>
          <p:cNvSpPr txBox="1"/>
          <p:nvPr>
            <p:ph idx="1" type="body"/>
          </p:nvPr>
        </p:nvSpPr>
        <p:spPr>
          <a:xfrm>
            <a:off x="471900" y="1690775"/>
            <a:ext cx="8222100" cy="334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 entità Incidente e Lavoratore sono strettamente collegate. Per ragioni di privacy, la gran parte dei dati relativi ai lavoratori coinvolti negli infortuni non sono disponibili. Questo rende impossibile distinguere un lavoratore da un altro. Oltretutto, dalle API della pagina di informo, si evince questa cosa da come ogni lavoratore abbia associato un suo ID specifico, senza nessun nome o cognome. Di conseguenza, anche nel caso la stessa persona avesse due infortuni registrati su Informo, i due infortuni avrebbero due lavoratori ID differenti, per evitare possibili associazioni. </a:t>
            </a:r>
            <a:endParaRPr/>
          </a:p>
          <a:p>
            <a:pPr indent="0" lvl="0" marL="0" rtl="0" algn="l">
              <a:spcBef>
                <a:spcPts val="1600"/>
              </a:spcBef>
              <a:spcAft>
                <a:spcPts val="0"/>
              </a:spcAft>
              <a:buNone/>
            </a:pPr>
            <a:r>
              <a:rPr lang="en"/>
              <a:t>Per queste motivazioni, la relazione tra le due entità è 1 a 1. </a:t>
            </a:r>
            <a:endParaRPr/>
          </a:p>
          <a:p>
            <a:pPr indent="0" lvl="0" marL="0" rtl="0" algn="l">
              <a:spcBef>
                <a:spcPts val="1600"/>
              </a:spcBef>
              <a:spcAft>
                <a:spcPts val="1600"/>
              </a:spcAft>
              <a:buNone/>
            </a:pPr>
            <a:r>
              <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200"/>
              <a:t>Entità Fattori</a:t>
            </a:r>
            <a:endParaRPr/>
          </a:p>
        </p:txBody>
      </p:sp>
      <p:sp>
        <p:nvSpPr>
          <p:cNvPr id="154" name="Google Shape;154;p27"/>
          <p:cNvSpPr txBox="1"/>
          <p:nvPr>
            <p:ph idx="1" type="body"/>
          </p:nvPr>
        </p:nvSpPr>
        <p:spPr>
          <a:xfrm>
            <a:off x="471900" y="2571750"/>
            <a:ext cx="8222100" cy="1137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Come vediamo nella pagina di esempio per un infortunio, un incidente può avere uno o più fattori relativi. Per questo motivo, creiamo una relazione 1:N tra Incidente e Fattore.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Mapping tra entità e pagina web</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9"/>
          <p:cNvSpPr txBox="1"/>
          <p:nvPr/>
        </p:nvSpPr>
        <p:spPr>
          <a:xfrm>
            <a:off x="7161775" y="2613175"/>
            <a:ext cx="2444100" cy="48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Incidente</a:t>
            </a:r>
            <a:endParaRPr sz="1800">
              <a:latin typeface="Roboto"/>
              <a:ea typeface="Roboto"/>
              <a:cs typeface="Roboto"/>
              <a:sym typeface="Roboto"/>
            </a:endParaRPr>
          </a:p>
        </p:txBody>
      </p:sp>
      <p:pic>
        <p:nvPicPr>
          <p:cNvPr id="165" name="Google Shape;165;p29"/>
          <p:cNvPicPr preferRelativeResize="0"/>
          <p:nvPr/>
        </p:nvPicPr>
        <p:blipFill>
          <a:blip r:embed="rId3">
            <a:alphaModFix/>
          </a:blip>
          <a:stretch>
            <a:fillRect/>
          </a:stretch>
        </p:blipFill>
        <p:spPr>
          <a:xfrm>
            <a:off x="438600" y="267425"/>
            <a:ext cx="6009726" cy="4329248"/>
          </a:xfrm>
          <a:prstGeom prst="rect">
            <a:avLst/>
          </a:prstGeom>
          <a:noFill/>
          <a:ln>
            <a:noFill/>
          </a:ln>
        </p:spPr>
      </p:pic>
      <p:sp>
        <p:nvSpPr>
          <p:cNvPr id="166" name="Google Shape;166;p29"/>
          <p:cNvSpPr/>
          <p:nvPr/>
        </p:nvSpPr>
        <p:spPr>
          <a:xfrm>
            <a:off x="6940450" y="1517850"/>
            <a:ext cx="215700" cy="2818500"/>
          </a:xfrm>
          <a:prstGeom prst="rightBrace">
            <a:avLst>
              <a:gd fmla="val 50000" name="adj1"/>
              <a:gd fmla="val 50000" name="adj2"/>
            </a:avLst>
          </a:prstGeom>
          <a:noFill/>
          <a:ln cap="flat" cmpd="sng" w="2857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0"/>
          </a:p>
        </p:txBody>
      </p:sp>
      <p:sp>
        <p:nvSpPr>
          <p:cNvPr id="167" name="Google Shape;167;p29"/>
          <p:cNvSpPr/>
          <p:nvPr/>
        </p:nvSpPr>
        <p:spPr>
          <a:xfrm>
            <a:off x="6080625" y="3033325"/>
            <a:ext cx="100500" cy="484500"/>
          </a:xfrm>
          <a:prstGeom prst="rightBrace">
            <a:avLst>
              <a:gd fmla="val 50000" name="adj1"/>
              <a:gd fmla="val 50000" name="adj2"/>
            </a:avLst>
          </a:prstGeom>
          <a:no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9"/>
          <p:cNvSpPr txBox="1"/>
          <p:nvPr/>
        </p:nvSpPr>
        <p:spPr>
          <a:xfrm>
            <a:off x="6181125" y="3033325"/>
            <a:ext cx="1780800" cy="3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a:ea typeface="Roboto"/>
                <a:cs typeface="Roboto"/>
                <a:sym typeface="Roboto"/>
              </a:rPr>
              <a:t>Fattori</a:t>
            </a:r>
            <a:endParaRPr sz="1600">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pic>
        <p:nvPicPr>
          <p:cNvPr id="173" name="Google Shape;173;p30"/>
          <p:cNvPicPr preferRelativeResize="0"/>
          <p:nvPr/>
        </p:nvPicPr>
        <p:blipFill>
          <a:blip r:embed="rId3">
            <a:alphaModFix/>
          </a:blip>
          <a:stretch>
            <a:fillRect/>
          </a:stretch>
        </p:blipFill>
        <p:spPr>
          <a:xfrm>
            <a:off x="390501" y="226800"/>
            <a:ext cx="5198923" cy="3690949"/>
          </a:xfrm>
          <a:prstGeom prst="rect">
            <a:avLst/>
          </a:prstGeom>
          <a:noFill/>
          <a:ln>
            <a:noFill/>
          </a:ln>
        </p:spPr>
      </p:pic>
      <p:sp>
        <p:nvSpPr>
          <p:cNvPr id="174" name="Google Shape;174;p30"/>
          <p:cNvSpPr/>
          <p:nvPr/>
        </p:nvSpPr>
        <p:spPr>
          <a:xfrm>
            <a:off x="1875719" y="528671"/>
            <a:ext cx="115200" cy="779400"/>
          </a:xfrm>
          <a:prstGeom prst="rightBrace">
            <a:avLst>
              <a:gd fmla="val 50000" name="adj1"/>
              <a:gd fmla="val 50000" name="adj2"/>
            </a:avLst>
          </a:prstGeom>
          <a:noFill/>
          <a:ln cap="flat" cmpd="sng" w="2857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0"/>
          <p:cNvSpPr txBox="1"/>
          <p:nvPr/>
        </p:nvSpPr>
        <p:spPr>
          <a:xfrm>
            <a:off x="2071198" y="753975"/>
            <a:ext cx="1090500" cy="3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Infortunio</a:t>
            </a:r>
            <a:endParaRPr>
              <a:latin typeface="Roboto"/>
              <a:ea typeface="Roboto"/>
              <a:cs typeface="Roboto"/>
              <a:sym typeface="Roboto"/>
            </a:endParaRPr>
          </a:p>
        </p:txBody>
      </p:sp>
      <p:sp>
        <p:nvSpPr>
          <p:cNvPr id="176" name="Google Shape;176;p30"/>
          <p:cNvSpPr/>
          <p:nvPr/>
        </p:nvSpPr>
        <p:spPr>
          <a:xfrm>
            <a:off x="2548862" y="2069860"/>
            <a:ext cx="115200" cy="1062900"/>
          </a:xfrm>
          <a:prstGeom prst="rightBrace">
            <a:avLst>
              <a:gd fmla="val 50000" name="adj1"/>
              <a:gd fmla="val 50000" name="adj2"/>
            </a:avLst>
          </a:prstGeom>
          <a:noFill/>
          <a:ln cap="flat" cmpd="sng" w="2857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0"/>
          <p:cNvSpPr txBox="1"/>
          <p:nvPr/>
        </p:nvSpPr>
        <p:spPr>
          <a:xfrm>
            <a:off x="2731250" y="2436925"/>
            <a:ext cx="1167600" cy="3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Lavoratore</a:t>
            </a:r>
            <a:endParaRPr>
              <a:latin typeface="Roboto"/>
              <a:ea typeface="Roboto"/>
              <a:cs typeface="Roboto"/>
              <a:sym typeface="Roboto"/>
            </a:endParaRPr>
          </a:p>
        </p:txBody>
      </p:sp>
      <p:sp>
        <p:nvSpPr>
          <p:cNvPr id="178" name="Google Shape;178;p30"/>
          <p:cNvSpPr/>
          <p:nvPr/>
        </p:nvSpPr>
        <p:spPr>
          <a:xfrm>
            <a:off x="2731250" y="1516429"/>
            <a:ext cx="115200" cy="633000"/>
          </a:xfrm>
          <a:prstGeom prst="rightBrace">
            <a:avLst>
              <a:gd fmla="val 50000" name="adj1"/>
              <a:gd fmla="val 50000" name="adj2"/>
            </a:avLst>
          </a:prstGeom>
          <a:noFill/>
          <a:ln cap="flat" cmpd="sng" w="2857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0"/>
          <p:cNvSpPr/>
          <p:nvPr/>
        </p:nvSpPr>
        <p:spPr>
          <a:xfrm>
            <a:off x="2846429" y="3153412"/>
            <a:ext cx="115200" cy="505200"/>
          </a:xfrm>
          <a:prstGeom prst="rightBrace">
            <a:avLst>
              <a:gd fmla="val 50000" name="adj1"/>
              <a:gd fmla="val 50000" name="adj2"/>
            </a:avLst>
          </a:prstGeom>
          <a:noFill/>
          <a:ln cap="flat" cmpd="sng" w="2857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0"/>
          <p:cNvSpPr txBox="1"/>
          <p:nvPr/>
        </p:nvSpPr>
        <p:spPr>
          <a:xfrm>
            <a:off x="2921000" y="1668567"/>
            <a:ext cx="978000" cy="3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Incidente</a:t>
            </a:r>
            <a:endParaRPr>
              <a:latin typeface="Roboto"/>
              <a:ea typeface="Roboto"/>
              <a:cs typeface="Roboto"/>
              <a:sym typeface="Roboto"/>
            </a:endParaRPr>
          </a:p>
        </p:txBody>
      </p:sp>
      <p:sp>
        <p:nvSpPr>
          <p:cNvPr id="181" name="Google Shape;181;p30"/>
          <p:cNvSpPr txBox="1"/>
          <p:nvPr/>
        </p:nvSpPr>
        <p:spPr>
          <a:xfrm>
            <a:off x="3023016" y="3241631"/>
            <a:ext cx="978000" cy="3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Incidente</a:t>
            </a:r>
            <a:endParaRPr>
              <a:latin typeface="Roboto"/>
              <a:ea typeface="Roboto"/>
              <a:cs typeface="Roboto"/>
              <a:sym typeface="Roboto"/>
            </a:endParaRPr>
          </a:p>
        </p:txBody>
      </p:sp>
      <p:sp>
        <p:nvSpPr>
          <p:cNvPr id="182" name="Google Shape;182;p30"/>
          <p:cNvSpPr txBox="1"/>
          <p:nvPr/>
        </p:nvSpPr>
        <p:spPr>
          <a:xfrm>
            <a:off x="6427375" y="1861050"/>
            <a:ext cx="2412300" cy="125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Le due informazioni dell’azienda sono state accorpate con l’entità Lavoratore, poiché poco rappresentative per se e per evitare di appesantire inutilmente lo schema ER.</a:t>
            </a:r>
            <a:endParaRPr>
              <a:latin typeface="Roboto"/>
              <a:ea typeface="Roboto"/>
              <a:cs typeface="Roboto"/>
              <a:sym typeface="Roboto"/>
            </a:endParaRPr>
          </a:p>
        </p:txBody>
      </p:sp>
      <p:pic>
        <p:nvPicPr>
          <p:cNvPr id="183" name="Google Shape;183;p30"/>
          <p:cNvPicPr preferRelativeResize="0"/>
          <p:nvPr/>
        </p:nvPicPr>
        <p:blipFill rotWithShape="1">
          <a:blip r:embed="rId4">
            <a:alphaModFix/>
          </a:blip>
          <a:srcRect b="13822" l="0" r="0" t="0"/>
          <a:stretch/>
        </p:blipFill>
        <p:spPr>
          <a:xfrm>
            <a:off x="390503" y="3883800"/>
            <a:ext cx="7970373" cy="1259700"/>
          </a:xfrm>
          <a:prstGeom prst="rect">
            <a:avLst/>
          </a:prstGeom>
          <a:noFill/>
          <a:ln>
            <a:noFill/>
          </a:ln>
        </p:spPr>
      </p:pic>
      <p:sp>
        <p:nvSpPr>
          <p:cNvPr id="184" name="Google Shape;184;p30"/>
          <p:cNvSpPr/>
          <p:nvPr/>
        </p:nvSpPr>
        <p:spPr>
          <a:xfrm>
            <a:off x="7302575" y="4261043"/>
            <a:ext cx="115200" cy="779400"/>
          </a:xfrm>
          <a:prstGeom prst="rightBrace">
            <a:avLst>
              <a:gd fmla="val 50000" name="adj1"/>
              <a:gd fmla="val 50000" name="adj2"/>
            </a:avLst>
          </a:prstGeom>
          <a:noFill/>
          <a:ln cap="flat" cmpd="sng" w="2857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0"/>
          <p:cNvSpPr txBox="1"/>
          <p:nvPr/>
        </p:nvSpPr>
        <p:spPr>
          <a:xfrm>
            <a:off x="7500166" y="4486356"/>
            <a:ext cx="978000" cy="3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Fattore</a:t>
            </a:r>
            <a:endParaRPr>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1"/>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Dettagli implementazione - Wrapper in Python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Obiettivo</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Dettagli implementazione</a:t>
            </a:r>
            <a:endParaRPr/>
          </a:p>
        </p:txBody>
      </p:sp>
      <p:sp>
        <p:nvSpPr>
          <p:cNvPr id="196" name="Google Shape;196;p32"/>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Il sito di Informo utilizza estensivamente chiamate AJAX attivate tramite jQuery per aggiornare il DOM della pagina. Visto che l’unico modo per eseguire codice Javascript è tramite browser, due approcci sono stati proposti ed eseguiti: </a:t>
            </a:r>
            <a:endParaRPr/>
          </a:p>
          <a:p>
            <a:pPr indent="-342900" lvl="0" marL="457200" rtl="0" algn="l">
              <a:spcBef>
                <a:spcPts val="1600"/>
              </a:spcBef>
              <a:spcAft>
                <a:spcPts val="0"/>
              </a:spcAft>
              <a:buSzPts val="1800"/>
              <a:buAutoNum type="arabicPeriod"/>
            </a:pPr>
            <a:r>
              <a:rPr lang="en"/>
              <a:t>Simulare l’interazione del mouse tramite il controllo di un browser da software (Selenium + Chrome). </a:t>
            </a:r>
            <a:endParaRPr/>
          </a:p>
          <a:p>
            <a:pPr indent="-342900" lvl="0" marL="457200" rtl="0" algn="l">
              <a:spcBef>
                <a:spcPts val="0"/>
              </a:spcBef>
              <a:spcAft>
                <a:spcPts val="0"/>
              </a:spcAft>
              <a:buSzPts val="1800"/>
              <a:buAutoNum type="arabicPeriod"/>
            </a:pPr>
            <a:r>
              <a:rPr lang="en"/>
              <a:t>Scaricare le pagine ed emulare le richieste AJAX da software (requests + BeautifulSoup4). -&gt; </a:t>
            </a:r>
            <a:r>
              <a:rPr b="1" lang="en"/>
              <a:t>Approccio seguito</a:t>
            </a:r>
            <a:r>
              <a:rPr lang="en"/>
              <a: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Dettagli implementazione</a:t>
            </a:r>
            <a:endParaRPr/>
          </a:p>
        </p:txBody>
      </p:sp>
      <p:sp>
        <p:nvSpPr>
          <p:cNvPr id="202" name="Google Shape;202;p33"/>
          <p:cNvSpPr txBox="1"/>
          <p:nvPr>
            <p:ph idx="1" type="body"/>
          </p:nvPr>
        </p:nvSpPr>
        <p:spPr>
          <a:xfrm>
            <a:off x="471900" y="1919075"/>
            <a:ext cx="8222100" cy="652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Il wrapper è stato costruito in due stadi. </a:t>
            </a:r>
            <a:endParaRPr/>
          </a:p>
        </p:txBody>
      </p:sp>
      <p:sp>
        <p:nvSpPr>
          <p:cNvPr id="203" name="Google Shape;203;p33"/>
          <p:cNvSpPr/>
          <p:nvPr/>
        </p:nvSpPr>
        <p:spPr>
          <a:xfrm>
            <a:off x="1766575" y="3302325"/>
            <a:ext cx="2162400" cy="767700"/>
          </a:xfrm>
          <a:prstGeom prst="rect">
            <a:avLst/>
          </a:prstGeom>
          <a:no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Recupero ID infortuni</a:t>
            </a:r>
            <a:endParaRPr/>
          </a:p>
        </p:txBody>
      </p:sp>
      <p:sp>
        <p:nvSpPr>
          <p:cNvPr id="204" name="Google Shape;204;p33"/>
          <p:cNvSpPr/>
          <p:nvPr/>
        </p:nvSpPr>
        <p:spPr>
          <a:xfrm>
            <a:off x="5215025" y="3302325"/>
            <a:ext cx="2162400" cy="767700"/>
          </a:xfrm>
          <a:prstGeom prst="rect">
            <a:avLst/>
          </a:prstGeom>
          <a:no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Recupero dettagli infortuni</a:t>
            </a:r>
            <a:endParaRPr/>
          </a:p>
        </p:txBody>
      </p:sp>
      <p:cxnSp>
        <p:nvCxnSpPr>
          <p:cNvPr id="205" name="Google Shape;205;p33"/>
          <p:cNvCxnSpPr>
            <a:stCxn id="203" idx="3"/>
            <a:endCxn id="204" idx="1"/>
          </p:cNvCxnSpPr>
          <p:nvPr/>
        </p:nvCxnSpPr>
        <p:spPr>
          <a:xfrm>
            <a:off x="3928975" y="3686175"/>
            <a:ext cx="1286100" cy="0"/>
          </a:xfrm>
          <a:prstGeom prst="straightConnector1">
            <a:avLst/>
          </a:prstGeom>
          <a:noFill/>
          <a:ln cap="flat" cmpd="sng" w="28575">
            <a:solidFill>
              <a:srgbClr val="000000"/>
            </a:solidFill>
            <a:prstDash val="solid"/>
            <a:round/>
            <a:headEnd len="med" w="med" type="none"/>
            <a:tailEnd len="med" w="med" type="triangl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Dettagli implementazione - Primo stadio</a:t>
            </a:r>
            <a:endParaRPr/>
          </a:p>
        </p:txBody>
      </p:sp>
      <p:sp>
        <p:nvSpPr>
          <p:cNvPr id="211" name="Google Shape;211;p34"/>
          <p:cNvSpPr txBox="1"/>
          <p:nvPr>
            <p:ph idx="1" type="body"/>
          </p:nvPr>
        </p:nvSpPr>
        <p:spPr>
          <a:xfrm>
            <a:off x="286500" y="1919075"/>
            <a:ext cx="8407500" cy="767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Al primo stadio, il wrapper, per ogni combinazione da scaricare di stato dell’infortunio, Località e Settore, scarica tutti gli ID relativi agli infortuni. </a:t>
            </a:r>
            <a:endParaRPr sz="1600"/>
          </a:p>
        </p:txBody>
      </p:sp>
      <p:sp>
        <p:nvSpPr>
          <p:cNvPr id="212" name="Google Shape;212;p34"/>
          <p:cNvSpPr/>
          <p:nvPr/>
        </p:nvSpPr>
        <p:spPr>
          <a:xfrm>
            <a:off x="515100" y="2851550"/>
            <a:ext cx="1542600" cy="5475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Lettura file ID</a:t>
            </a:r>
            <a:endParaRPr/>
          </a:p>
        </p:txBody>
      </p:sp>
      <p:sp>
        <p:nvSpPr>
          <p:cNvPr id="213" name="Google Shape;213;p34"/>
          <p:cNvSpPr/>
          <p:nvPr/>
        </p:nvSpPr>
        <p:spPr>
          <a:xfrm>
            <a:off x="4263900" y="3780325"/>
            <a:ext cx="1542600" cy="5475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Recupero IDs combinazione</a:t>
            </a:r>
            <a:endParaRPr/>
          </a:p>
        </p:txBody>
      </p:sp>
      <p:sp>
        <p:nvSpPr>
          <p:cNvPr id="214" name="Google Shape;214;p34"/>
          <p:cNvSpPr/>
          <p:nvPr/>
        </p:nvSpPr>
        <p:spPr>
          <a:xfrm>
            <a:off x="1784775" y="3780313"/>
            <a:ext cx="1542600" cy="5475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Salvataggio su file</a:t>
            </a:r>
            <a:endParaRPr/>
          </a:p>
        </p:txBody>
      </p:sp>
      <p:cxnSp>
        <p:nvCxnSpPr>
          <p:cNvPr id="215" name="Google Shape;215;p34"/>
          <p:cNvCxnSpPr>
            <a:stCxn id="212" idx="3"/>
            <a:endCxn id="216" idx="1"/>
          </p:cNvCxnSpPr>
          <p:nvPr/>
        </p:nvCxnSpPr>
        <p:spPr>
          <a:xfrm>
            <a:off x="2057700" y="3125300"/>
            <a:ext cx="804000" cy="0"/>
          </a:xfrm>
          <a:prstGeom prst="straightConnector1">
            <a:avLst/>
          </a:prstGeom>
          <a:noFill/>
          <a:ln cap="flat" cmpd="sng" w="28575">
            <a:solidFill>
              <a:schemeClr val="dk2"/>
            </a:solidFill>
            <a:prstDash val="solid"/>
            <a:round/>
            <a:headEnd len="med" w="med" type="none"/>
            <a:tailEnd len="med" w="med" type="triangle"/>
          </a:ln>
        </p:spPr>
      </p:cxnSp>
      <p:cxnSp>
        <p:nvCxnSpPr>
          <p:cNvPr id="217" name="Google Shape;217;p34"/>
          <p:cNvCxnSpPr>
            <a:stCxn id="216" idx="3"/>
            <a:endCxn id="213" idx="0"/>
          </p:cNvCxnSpPr>
          <p:nvPr/>
        </p:nvCxnSpPr>
        <p:spPr>
          <a:xfrm>
            <a:off x="4726950" y="3125300"/>
            <a:ext cx="308400" cy="654900"/>
          </a:xfrm>
          <a:prstGeom prst="straightConnector1">
            <a:avLst/>
          </a:prstGeom>
          <a:noFill/>
          <a:ln cap="flat" cmpd="sng" w="28575">
            <a:solidFill>
              <a:schemeClr val="dk2"/>
            </a:solidFill>
            <a:prstDash val="solid"/>
            <a:round/>
            <a:headEnd len="med" w="med" type="none"/>
            <a:tailEnd len="med" w="med" type="triangle"/>
          </a:ln>
        </p:spPr>
      </p:cxnSp>
      <p:cxnSp>
        <p:nvCxnSpPr>
          <p:cNvPr id="218" name="Google Shape;218;p34"/>
          <p:cNvCxnSpPr>
            <a:stCxn id="213" idx="1"/>
            <a:endCxn id="214" idx="3"/>
          </p:cNvCxnSpPr>
          <p:nvPr/>
        </p:nvCxnSpPr>
        <p:spPr>
          <a:xfrm rot="10800000">
            <a:off x="3327300" y="4054075"/>
            <a:ext cx="936600" cy="0"/>
          </a:xfrm>
          <a:prstGeom prst="straightConnector1">
            <a:avLst/>
          </a:prstGeom>
          <a:noFill/>
          <a:ln cap="flat" cmpd="sng" w="28575">
            <a:solidFill>
              <a:schemeClr val="dk2"/>
            </a:solidFill>
            <a:prstDash val="solid"/>
            <a:round/>
            <a:headEnd len="med" w="med" type="none"/>
            <a:tailEnd len="med" w="med" type="triangle"/>
          </a:ln>
        </p:spPr>
      </p:cxnSp>
      <p:cxnSp>
        <p:nvCxnSpPr>
          <p:cNvPr id="219" name="Google Shape;219;p34"/>
          <p:cNvCxnSpPr>
            <a:stCxn id="214" idx="0"/>
            <a:endCxn id="216" idx="1"/>
          </p:cNvCxnSpPr>
          <p:nvPr/>
        </p:nvCxnSpPr>
        <p:spPr>
          <a:xfrm flipH="1" rot="10800000">
            <a:off x="2556075" y="3125413"/>
            <a:ext cx="305400" cy="654900"/>
          </a:xfrm>
          <a:prstGeom prst="straightConnector1">
            <a:avLst/>
          </a:prstGeom>
          <a:noFill/>
          <a:ln cap="flat" cmpd="sng" w="28575">
            <a:solidFill>
              <a:schemeClr val="dk2"/>
            </a:solidFill>
            <a:prstDash val="solid"/>
            <a:round/>
            <a:headEnd len="med" w="med" type="none"/>
            <a:tailEnd len="med" w="med" type="triangle"/>
          </a:ln>
        </p:spPr>
      </p:cxnSp>
      <p:sp>
        <p:nvSpPr>
          <p:cNvPr id="220" name="Google Shape;220;p34"/>
          <p:cNvSpPr/>
          <p:nvPr/>
        </p:nvSpPr>
        <p:spPr>
          <a:xfrm>
            <a:off x="6490375" y="2851550"/>
            <a:ext cx="1542600" cy="5475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Stadio due</a:t>
            </a:r>
            <a:endParaRPr/>
          </a:p>
        </p:txBody>
      </p:sp>
      <p:cxnSp>
        <p:nvCxnSpPr>
          <p:cNvPr id="221" name="Google Shape;221;p34"/>
          <p:cNvCxnSpPr>
            <a:stCxn id="216" idx="3"/>
            <a:endCxn id="220" idx="1"/>
          </p:cNvCxnSpPr>
          <p:nvPr/>
        </p:nvCxnSpPr>
        <p:spPr>
          <a:xfrm>
            <a:off x="4726950" y="3125300"/>
            <a:ext cx="1763400" cy="0"/>
          </a:xfrm>
          <a:prstGeom prst="straightConnector1">
            <a:avLst/>
          </a:prstGeom>
          <a:noFill/>
          <a:ln cap="flat" cmpd="sng" w="28575">
            <a:solidFill>
              <a:schemeClr val="dk2"/>
            </a:solidFill>
            <a:prstDash val="solid"/>
            <a:round/>
            <a:headEnd len="med" w="med" type="none"/>
            <a:tailEnd len="med" w="med" type="triangle"/>
          </a:ln>
        </p:spPr>
      </p:cxnSp>
      <p:sp>
        <p:nvSpPr>
          <p:cNvPr id="222" name="Google Shape;222;p34"/>
          <p:cNvSpPr txBox="1"/>
          <p:nvPr/>
        </p:nvSpPr>
        <p:spPr>
          <a:xfrm>
            <a:off x="5272800" y="2804338"/>
            <a:ext cx="1111800" cy="20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Si</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223" name="Google Shape;223;p34"/>
          <p:cNvSpPr txBox="1"/>
          <p:nvPr/>
        </p:nvSpPr>
        <p:spPr>
          <a:xfrm>
            <a:off x="5035350" y="3351113"/>
            <a:ext cx="1706100" cy="20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No - </a:t>
            </a:r>
            <a:r>
              <a:rPr lang="en">
                <a:latin typeface="Roboto"/>
                <a:ea typeface="Roboto"/>
                <a:cs typeface="Roboto"/>
                <a:sym typeface="Roboto"/>
              </a:rPr>
              <a:t>(St, Loc, Set)</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216" name="Google Shape;216;p34"/>
          <p:cNvSpPr/>
          <p:nvPr/>
        </p:nvSpPr>
        <p:spPr>
          <a:xfrm>
            <a:off x="2861550" y="2774000"/>
            <a:ext cx="1865400" cy="702600"/>
          </a:xfrm>
          <a:prstGeom prst="flowChartDecision">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Scaricato tutti ID?</a:t>
            </a:r>
            <a:endParaRPr/>
          </a:p>
        </p:txBody>
      </p:sp>
      <p:sp>
        <p:nvSpPr>
          <p:cNvPr id="224" name="Google Shape;224;p34"/>
          <p:cNvSpPr txBox="1"/>
          <p:nvPr>
            <p:ph idx="1" type="body"/>
          </p:nvPr>
        </p:nvSpPr>
        <p:spPr>
          <a:xfrm>
            <a:off x="6366325" y="3957625"/>
            <a:ext cx="2832000" cy="767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Per recuperare gli ID, simuliamo le chiamate AJAX con requests. Queste torneranno del contenuto JSON, che sarà processato.</a:t>
            </a:r>
            <a:endParaRPr sz="1400"/>
          </a:p>
        </p:txBody>
      </p:sp>
      <p:sp>
        <p:nvSpPr>
          <p:cNvPr id="225" name="Google Shape;225;p34"/>
          <p:cNvSpPr txBox="1"/>
          <p:nvPr>
            <p:ph idx="1" type="body"/>
          </p:nvPr>
        </p:nvSpPr>
        <p:spPr>
          <a:xfrm>
            <a:off x="263400" y="4264850"/>
            <a:ext cx="2046000" cy="767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Uso pandas per salvare i dati in un dataframe, che sarà salvato su file.</a:t>
            </a:r>
            <a:endParaRPr sz="1400"/>
          </a:p>
        </p:txBody>
      </p:sp>
      <p:sp>
        <p:nvSpPr>
          <p:cNvPr id="226" name="Google Shape;226;p34"/>
          <p:cNvSpPr txBox="1"/>
          <p:nvPr/>
        </p:nvSpPr>
        <p:spPr>
          <a:xfrm>
            <a:off x="3556700" y="3663638"/>
            <a:ext cx="1111800" cy="20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(IDs)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Dettagli implementazione - Recupero IDs</a:t>
            </a:r>
            <a:endParaRPr/>
          </a:p>
        </p:txBody>
      </p:sp>
      <p:sp>
        <p:nvSpPr>
          <p:cNvPr id="232" name="Google Shape;232;p35"/>
          <p:cNvSpPr txBox="1"/>
          <p:nvPr>
            <p:ph idx="1" type="body"/>
          </p:nvPr>
        </p:nvSpPr>
        <p:spPr>
          <a:xfrm>
            <a:off x="471900" y="23179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 pagina richiesta è aggiornata completamente tramite chiamate AJAX. Simulando le chiamate AJAX e analizzando i JSON ritornati dalle chiamate, è possibile recuperare gli ID relativi alla ricerca per:</a:t>
            </a:r>
            <a:endParaRPr/>
          </a:p>
          <a:p>
            <a:pPr indent="-342900" lvl="0" marL="457200" rtl="0" algn="l">
              <a:spcBef>
                <a:spcPts val="1600"/>
              </a:spcBef>
              <a:spcAft>
                <a:spcPts val="0"/>
              </a:spcAft>
              <a:buSzPts val="1800"/>
              <a:buChar char="-"/>
            </a:pPr>
            <a:r>
              <a:rPr lang="en"/>
              <a:t>Gravità : Infortunio Grave o Mortale</a:t>
            </a:r>
            <a:endParaRPr/>
          </a:p>
          <a:p>
            <a:pPr indent="-342900" lvl="0" marL="457200" rtl="0" algn="l">
              <a:spcBef>
                <a:spcPts val="0"/>
              </a:spcBef>
              <a:spcAft>
                <a:spcPts val="0"/>
              </a:spcAft>
              <a:buSzPts val="1800"/>
              <a:buChar char="-"/>
            </a:pPr>
            <a:r>
              <a:rPr lang="en"/>
              <a:t>Settore</a:t>
            </a:r>
            <a:endParaRPr/>
          </a:p>
          <a:p>
            <a:pPr indent="-342900" lvl="0" marL="457200" rtl="0" algn="l">
              <a:spcBef>
                <a:spcPts val="0"/>
              </a:spcBef>
              <a:spcAft>
                <a:spcPts val="0"/>
              </a:spcAft>
              <a:buSzPts val="1800"/>
              <a:buChar char="-"/>
            </a:pPr>
            <a:r>
              <a:rPr lang="en"/>
              <a:t>Locazione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Dettagli implementazione - Secondo stadio</a:t>
            </a:r>
            <a:endParaRPr/>
          </a:p>
        </p:txBody>
      </p:sp>
      <p:sp>
        <p:nvSpPr>
          <p:cNvPr id="238" name="Google Shape;238;p36"/>
          <p:cNvSpPr txBox="1"/>
          <p:nvPr>
            <p:ph idx="1" type="body"/>
          </p:nvPr>
        </p:nvSpPr>
        <p:spPr>
          <a:xfrm>
            <a:off x="471900" y="1919075"/>
            <a:ext cx="8222100" cy="767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Al secondo stadio, il wrapper invece procederà a salvare nel DB tutti gli id salvati al primo stadio, meno quelli già presenti nel DB.</a:t>
            </a:r>
            <a:endParaRPr/>
          </a:p>
        </p:txBody>
      </p:sp>
      <p:sp>
        <p:nvSpPr>
          <p:cNvPr id="239" name="Google Shape;239;p36"/>
          <p:cNvSpPr/>
          <p:nvPr/>
        </p:nvSpPr>
        <p:spPr>
          <a:xfrm>
            <a:off x="1842775" y="2967025"/>
            <a:ext cx="1281600" cy="4548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Creazione DB</a:t>
            </a:r>
            <a:endParaRPr/>
          </a:p>
        </p:txBody>
      </p:sp>
      <p:sp>
        <p:nvSpPr>
          <p:cNvPr id="240" name="Google Shape;240;p36"/>
          <p:cNvSpPr/>
          <p:nvPr/>
        </p:nvSpPr>
        <p:spPr>
          <a:xfrm>
            <a:off x="534900" y="3559200"/>
            <a:ext cx="1094250" cy="454850"/>
          </a:xfrm>
          <a:prstGeom prst="flowChartDecision">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DB?</a:t>
            </a:r>
            <a:endParaRPr/>
          </a:p>
        </p:txBody>
      </p:sp>
      <p:cxnSp>
        <p:nvCxnSpPr>
          <p:cNvPr id="241" name="Google Shape;241;p36"/>
          <p:cNvCxnSpPr/>
          <p:nvPr/>
        </p:nvCxnSpPr>
        <p:spPr>
          <a:xfrm flipH="1" rot="10800000">
            <a:off x="1081975" y="3240900"/>
            <a:ext cx="760800" cy="318300"/>
          </a:xfrm>
          <a:prstGeom prst="straightConnector1">
            <a:avLst/>
          </a:prstGeom>
          <a:noFill/>
          <a:ln cap="flat" cmpd="sng" w="28575">
            <a:solidFill>
              <a:schemeClr val="dk2"/>
            </a:solidFill>
            <a:prstDash val="solid"/>
            <a:round/>
            <a:headEnd len="med" w="med" type="none"/>
            <a:tailEnd len="med" w="med" type="triangle"/>
          </a:ln>
        </p:spPr>
      </p:cxnSp>
      <p:sp>
        <p:nvSpPr>
          <p:cNvPr id="242" name="Google Shape;242;p36"/>
          <p:cNvSpPr txBox="1"/>
          <p:nvPr/>
        </p:nvSpPr>
        <p:spPr>
          <a:xfrm>
            <a:off x="999450" y="3099425"/>
            <a:ext cx="629700" cy="19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No</a:t>
            </a:r>
            <a:endParaRPr>
              <a:latin typeface="Roboto"/>
              <a:ea typeface="Roboto"/>
              <a:cs typeface="Roboto"/>
              <a:sym typeface="Roboto"/>
            </a:endParaRPr>
          </a:p>
        </p:txBody>
      </p:sp>
      <p:sp>
        <p:nvSpPr>
          <p:cNvPr id="243" name="Google Shape;243;p36"/>
          <p:cNvSpPr/>
          <p:nvPr/>
        </p:nvSpPr>
        <p:spPr>
          <a:xfrm>
            <a:off x="1842775" y="4060850"/>
            <a:ext cx="1281600" cy="4548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Lettura ID DB</a:t>
            </a:r>
            <a:endParaRPr/>
          </a:p>
        </p:txBody>
      </p:sp>
      <p:cxnSp>
        <p:nvCxnSpPr>
          <p:cNvPr id="244" name="Google Shape;244;p36"/>
          <p:cNvCxnSpPr>
            <a:stCxn id="240" idx="2"/>
            <a:endCxn id="243" idx="1"/>
          </p:cNvCxnSpPr>
          <p:nvPr/>
        </p:nvCxnSpPr>
        <p:spPr>
          <a:xfrm>
            <a:off x="1082025" y="4014050"/>
            <a:ext cx="760800" cy="274200"/>
          </a:xfrm>
          <a:prstGeom prst="straightConnector1">
            <a:avLst/>
          </a:prstGeom>
          <a:noFill/>
          <a:ln cap="flat" cmpd="sng" w="28575">
            <a:solidFill>
              <a:schemeClr val="dk2"/>
            </a:solidFill>
            <a:prstDash val="solid"/>
            <a:round/>
            <a:headEnd len="med" w="med" type="none"/>
            <a:tailEnd len="med" w="med" type="triangle"/>
          </a:ln>
        </p:spPr>
      </p:cxnSp>
      <p:cxnSp>
        <p:nvCxnSpPr>
          <p:cNvPr id="245" name="Google Shape;245;p36"/>
          <p:cNvCxnSpPr>
            <a:stCxn id="239" idx="2"/>
            <a:endCxn id="246" idx="1"/>
          </p:cNvCxnSpPr>
          <p:nvPr/>
        </p:nvCxnSpPr>
        <p:spPr>
          <a:xfrm>
            <a:off x="2483575" y="3421825"/>
            <a:ext cx="322800" cy="308100"/>
          </a:xfrm>
          <a:prstGeom prst="straightConnector1">
            <a:avLst/>
          </a:prstGeom>
          <a:noFill/>
          <a:ln cap="flat" cmpd="sng" w="28575">
            <a:solidFill>
              <a:schemeClr val="dk2"/>
            </a:solidFill>
            <a:prstDash val="solid"/>
            <a:round/>
            <a:headEnd len="med" w="med" type="none"/>
            <a:tailEnd len="med" w="med" type="triangle"/>
          </a:ln>
        </p:spPr>
      </p:cxnSp>
      <p:cxnSp>
        <p:nvCxnSpPr>
          <p:cNvPr id="247" name="Google Shape;247;p36"/>
          <p:cNvCxnSpPr>
            <a:stCxn id="243" idx="0"/>
            <a:endCxn id="246" idx="1"/>
          </p:cNvCxnSpPr>
          <p:nvPr/>
        </p:nvCxnSpPr>
        <p:spPr>
          <a:xfrm flipH="1" rot="10800000">
            <a:off x="2483575" y="3729950"/>
            <a:ext cx="322800" cy="330900"/>
          </a:xfrm>
          <a:prstGeom prst="straightConnector1">
            <a:avLst/>
          </a:prstGeom>
          <a:noFill/>
          <a:ln cap="flat" cmpd="sng" w="28575">
            <a:solidFill>
              <a:schemeClr val="dk2"/>
            </a:solidFill>
            <a:prstDash val="solid"/>
            <a:round/>
            <a:headEnd len="med" w="med" type="none"/>
            <a:tailEnd len="med" w="med" type="triangle"/>
          </a:ln>
        </p:spPr>
      </p:cxnSp>
      <p:sp>
        <p:nvSpPr>
          <p:cNvPr id="248" name="Google Shape;248;p36"/>
          <p:cNvSpPr/>
          <p:nvPr/>
        </p:nvSpPr>
        <p:spPr>
          <a:xfrm>
            <a:off x="5533600" y="3421875"/>
            <a:ext cx="1281600" cy="6159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Recupero dettagli Infortunio</a:t>
            </a:r>
            <a:endParaRPr/>
          </a:p>
        </p:txBody>
      </p:sp>
      <p:cxnSp>
        <p:nvCxnSpPr>
          <p:cNvPr id="249" name="Google Shape;249;p36"/>
          <p:cNvCxnSpPr>
            <a:endCxn id="240" idx="1"/>
          </p:cNvCxnSpPr>
          <p:nvPr/>
        </p:nvCxnSpPr>
        <p:spPr>
          <a:xfrm>
            <a:off x="2100" y="3785125"/>
            <a:ext cx="532800" cy="1500"/>
          </a:xfrm>
          <a:prstGeom prst="straightConnector1">
            <a:avLst/>
          </a:prstGeom>
          <a:noFill/>
          <a:ln cap="flat" cmpd="sng" w="28575">
            <a:solidFill>
              <a:schemeClr val="dk2"/>
            </a:solidFill>
            <a:prstDash val="solid"/>
            <a:round/>
            <a:headEnd len="med" w="med" type="none"/>
            <a:tailEnd len="med" w="med" type="triangle"/>
          </a:ln>
        </p:spPr>
      </p:cxnSp>
      <p:sp>
        <p:nvSpPr>
          <p:cNvPr id="246" name="Google Shape;246;p36"/>
          <p:cNvSpPr/>
          <p:nvPr/>
        </p:nvSpPr>
        <p:spPr>
          <a:xfrm>
            <a:off x="2806225" y="3421813"/>
            <a:ext cx="1931425" cy="616000"/>
          </a:xfrm>
          <a:prstGeom prst="flowChartDecision">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Scaricato tutti ID?</a:t>
            </a:r>
            <a:endParaRPr/>
          </a:p>
        </p:txBody>
      </p:sp>
      <p:sp>
        <p:nvSpPr>
          <p:cNvPr id="250" name="Google Shape;250;p36"/>
          <p:cNvSpPr/>
          <p:nvPr/>
        </p:nvSpPr>
        <p:spPr>
          <a:xfrm>
            <a:off x="4252000" y="4515650"/>
            <a:ext cx="1281600" cy="4548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Inserimento nel DB</a:t>
            </a:r>
            <a:endParaRPr/>
          </a:p>
        </p:txBody>
      </p:sp>
      <p:cxnSp>
        <p:nvCxnSpPr>
          <p:cNvPr id="251" name="Google Shape;251;p36"/>
          <p:cNvCxnSpPr>
            <a:stCxn id="246" idx="3"/>
            <a:endCxn id="248" idx="1"/>
          </p:cNvCxnSpPr>
          <p:nvPr/>
        </p:nvCxnSpPr>
        <p:spPr>
          <a:xfrm>
            <a:off x="4737650" y="3729813"/>
            <a:ext cx="795900" cy="0"/>
          </a:xfrm>
          <a:prstGeom prst="straightConnector1">
            <a:avLst/>
          </a:prstGeom>
          <a:noFill/>
          <a:ln cap="flat" cmpd="sng" w="28575">
            <a:solidFill>
              <a:schemeClr val="dk2"/>
            </a:solidFill>
            <a:prstDash val="solid"/>
            <a:round/>
            <a:headEnd len="med" w="med" type="none"/>
            <a:tailEnd len="med" w="med" type="triangle"/>
          </a:ln>
        </p:spPr>
      </p:cxnSp>
      <p:cxnSp>
        <p:nvCxnSpPr>
          <p:cNvPr id="252" name="Google Shape;252;p36"/>
          <p:cNvCxnSpPr>
            <a:stCxn id="248" idx="2"/>
            <a:endCxn id="250" idx="3"/>
          </p:cNvCxnSpPr>
          <p:nvPr/>
        </p:nvCxnSpPr>
        <p:spPr>
          <a:xfrm flipH="1">
            <a:off x="5533600" y="4037775"/>
            <a:ext cx="640800" cy="705300"/>
          </a:xfrm>
          <a:prstGeom prst="straightConnector1">
            <a:avLst/>
          </a:prstGeom>
          <a:noFill/>
          <a:ln cap="flat" cmpd="sng" w="28575">
            <a:solidFill>
              <a:schemeClr val="dk2"/>
            </a:solidFill>
            <a:prstDash val="solid"/>
            <a:round/>
            <a:headEnd len="med" w="med" type="none"/>
            <a:tailEnd len="med" w="med" type="triangle"/>
          </a:ln>
        </p:spPr>
      </p:cxnSp>
      <p:cxnSp>
        <p:nvCxnSpPr>
          <p:cNvPr id="253" name="Google Shape;253;p36"/>
          <p:cNvCxnSpPr>
            <a:stCxn id="250" idx="1"/>
            <a:endCxn id="246" idx="2"/>
          </p:cNvCxnSpPr>
          <p:nvPr/>
        </p:nvCxnSpPr>
        <p:spPr>
          <a:xfrm rot="10800000">
            <a:off x="3772000" y="4037750"/>
            <a:ext cx="480000" cy="705300"/>
          </a:xfrm>
          <a:prstGeom prst="straightConnector1">
            <a:avLst/>
          </a:prstGeom>
          <a:noFill/>
          <a:ln cap="flat" cmpd="sng" w="28575">
            <a:solidFill>
              <a:schemeClr val="dk2"/>
            </a:solidFill>
            <a:prstDash val="solid"/>
            <a:round/>
            <a:headEnd len="med" w="med" type="none"/>
            <a:tailEnd len="med" w="med" type="triangle"/>
          </a:ln>
        </p:spPr>
      </p:cxnSp>
      <p:sp>
        <p:nvSpPr>
          <p:cNvPr id="254" name="Google Shape;254;p36"/>
          <p:cNvSpPr txBox="1"/>
          <p:nvPr/>
        </p:nvSpPr>
        <p:spPr>
          <a:xfrm>
            <a:off x="4572000" y="3298338"/>
            <a:ext cx="1706100" cy="20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No - (ID)</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255" name="Google Shape;255;p36"/>
          <p:cNvSpPr txBox="1"/>
          <p:nvPr/>
        </p:nvSpPr>
        <p:spPr>
          <a:xfrm>
            <a:off x="5910550" y="4288688"/>
            <a:ext cx="1706100" cy="20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(Infortunio)</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cxnSp>
        <p:nvCxnSpPr>
          <p:cNvPr id="256" name="Google Shape;256;p36"/>
          <p:cNvCxnSpPr/>
          <p:nvPr/>
        </p:nvCxnSpPr>
        <p:spPr>
          <a:xfrm>
            <a:off x="3772000" y="2967025"/>
            <a:ext cx="1291200" cy="0"/>
          </a:xfrm>
          <a:prstGeom prst="straightConnector1">
            <a:avLst/>
          </a:prstGeom>
          <a:noFill/>
          <a:ln cap="flat" cmpd="sng" w="28575">
            <a:solidFill>
              <a:schemeClr val="dk2"/>
            </a:solidFill>
            <a:prstDash val="solid"/>
            <a:round/>
            <a:headEnd len="med" w="med" type="none"/>
            <a:tailEnd len="med" w="med" type="triangle"/>
          </a:ln>
        </p:spPr>
      </p:cxnSp>
      <p:cxnSp>
        <p:nvCxnSpPr>
          <p:cNvPr id="257" name="Google Shape;257;p36"/>
          <p:cNvCxnSpPr/>
          <p:nvPr/>
        </p:nvCxnSpPr>
        <p:spPr>
          <a:xfrm rot="10800000">
            <a:off x="3781000" y="2955800"/>
            <a:ext cx="0" cy="451500"/>
          </a:xfrm>
          <a:prstGeom prst="straightConnector1">
            <a:avLst/>
          </a:prstGeom>
          <a:noFill/>
          <a:ln cap="flat" cmpd="sng" w="28575">
            <a:solidFill>
              <a:schemeClr val="dk2"/>
            </a:solidFill>
            <a:prstDash val="solid"/>
            <a:round/>
            <a:headEnd len="med" w="med" type="none"/>
            <a:tailEnd len="med" w="med" type="none"/>
          </a:ln>
        </p:spPr>
      </p:cxnSp>
      <p:sp>
        <p:nvSpPr>
          <p:cNvPr id="258" name="Google Shape;258;p36"/>
          <p:cNvSpPr/>
          <p:nvPr/>
        </p:nvSpPr>
        <p:spPr>
          <a:xfrm>
            <a:off x="5063200" y="2765175"/>
            <a:ext cx="974700" cy="3309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Fine</a:t>
            </a:r>
            <a:endParaRPr/>
          </a:p>
        </p:txBody>
      </p:sp>
      <p:sp>
        <p:nvSpPr>
          <p:cNvPr id="259" name="Google Shape;259;p36"/>
          <p:cNvSpPr txBox="1"/>
          <p:nvPr/>
        </p:nvSpPr>
        <p:spPr>
          <a:xfrm>
            <a:off x="4088250" y="2670375"/>
            <a:ext cx="1094400" cy="20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Si</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3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Dettagli implementazione - Recupero dettagli infortunio</a:t>
            </a:r>
            <a:endParaRPr/>
          </a:p>
        </p:txBody>
      </p:sp>
      <p:sp>
        <p:nvSpPr>
          <p:cNvPr id="265" name="Google Shape;265;p37"/>
          <p:cNvSpPr txBox="1"/>
          <p:nvPr>
            <p:ph idx="1" type="body"/>
          </p:nvPr>
        </p:nvSpPr>
        <p:spPr>
          <a:xfrm>
            <a:off x="471900" y="1940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Per recuperare le informazioni di un infortunio, ho dovuto analizzare il DOM della pagina HTML, per ottenere le descrizioni degli incidenti, e soprattutto le specifiche per le chiamate AJAX da fare per recuperare i fattori/dettagli dell’infortunio.  </a:t>
            </a:r>
            <a:endParaRPr/>
          </a:p>
        </p:txBody>
      </p:sp>
      <p:sp>
        <p:nvSpPr>
          <p:cNvPr id="266" name="Google Shape;266;p37"/>
          <p:cNvSpPr/>
          <p:nvPr/>
        </p:nvSpPr>
        <p:spPr>
          <a:xfrm>
            <a:off x="1147125" y="3691325"/>
            <a:ext cx="1281600" cy="4548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Recupero pagina HTML</a:t>
            </a:r>
            <a:endParaRPr/>
          </a:p>
        </p:txBody>
      </p:sp>
      <p:sp>
        <p:nvSpPr>
          <p:cNvPr id="267" name="Google Shape;267;p37"/>
          <p:cNvSpPr/>
          <p:nvPr/>
        </p:nvSpPr>
        <p:spPr>
          <a:xfrm>
            <a:off x="2811075" y="3691325"/>
            <a:ext cx="1281600" cy="4548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Parsing con BS4</a:t>
            </a:r>
            <a:endParaRPr/>
          </a:p>
        </p:txBody>
      </p:sp>
      <p:sp>
        <p:nvSpPr>
          <p:cNvPr id="268" name="Google Shape;268;p37"/>
          <p:cNvSpPr/>
          <p:nvPr/>
        </p:nvSpPr>
        <p:spPr>
          <a:xfrm>
            <a:off x="6138975" y="3612425"/>
            <a:ext cx="1281600" cy="6126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Simulazione chiamata per tutti i fattori</a:t>
            </a:r>
            <a:endParaRPr/>
          </a:p>
        </p:txBody>
      </p:sp>
      <p:sp>
        <p:nvSpPr>
          <p:cNvPr id="269" name="Google Shape;269;p37"/>
          <p:cNvSpPr/>
          <p:nvPr/>
        </p:nvSpPr>
        <p:spPr>
          <a:xfrm>
            <a:off x="4475025" y="3475475"/>
            <a:ext cx="1281600" cy="8865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Simulazione chiamata per dettagli infortunio</a:t>
            </a:r>
            <a:endParaRPr/>
          </a:p>
        </p:txBody>
      </p:sp>
      <p:cxnSp>
        <p:nvCxnSpPr>
          <p:cNvPr id="270" name="Google Shape;270;p37"/>
          <p:cNvCxnSpPr>
            <a:stCxn id="266" idx="3"/>
            <a:endCxn id="267" idx="1"/>
          </p:cNvCxnSpPr>
          <p:nvPr/>
        </p:nvCxnSpPr>
        <p:spPr>
          <a:xfrm>
            <a:off x="2428725" y="3918725"/>
            <a:ext cx="382500" cy="0"/>
          </a:xfrm>
          <a:prstGeom prst="straightConnector1">
            <a:avLst/>
          </a:prstGeom>
          <a:noFill/>
          <a:ln cap="flat" cmpd="sng" w="28575">
            <a:solidFill>
              <a:schemeClr val="dk2"/>
            </a:solidFill>
            <a:prstDash val="solid"/>
            <a:round/>
            <a:headEnd len="med" w="med" type="none"/>
            <a:tailEnd len="med" w="med" type="triangle"/>
          </a:ln>
        </p:spPr>
      </p:cxnSp>
      <p:cxnSp>
        <p:nvCxnSpPr>
          <p:cNvPr id="271" name="Google Shape;271;p37"/>
          <p:cNvCxnSpPr>
            <a:stCxn id="267" idx="3"/>
            <a:endCxn id="269" idx="1"/>
          </p:cNvCxnSpPr>
          <p:nvPr/>
        </p:nvCxnSpPr>
        <p:spPr>
          <a:xfrm>
            <a:off x="4092675" y="3918725"/>
            <a:ext cx="382500" cy="0"/>
          </a:xfrm>
          <a:prstGeom prst="straightConnector1">
            <a:avLst/>
          </a:prstGeom>
          <a:noFill/>
          <a:ln cap="flat" cmpd="sng" w="28575">
            <a:solidFill>
              <a:schemeClr val="dk2"/>
            </a:solidFill>
            <a:prstDash val="solid"/>
            <a:round/>
            <a:headEnd len="med" w="med" type="none"/>
            <a:tailEnd len="med" w="med" type="triangle"/>
          </a:ln>
        </p:spPr>
      </p:cxnSp>
      <p:cxnSp>
        <p:nvCxnSpPr>
          <p:cNvPr id="272" name="Google Shape;272;p37"/>
          <p:cNvCxnSpPr>
            <a:stCxn id="269" idx="3"/>
            <a:endCxn id="268" idx="1"/>
          </p:cNvCxnSpPr>
          <p:nvPr/>
        </p:nvCxnSpPr>
        <p:spPr>
          <a:xfrm>
            <a:off x="5756625" y="3918725"/>
            <a:ext cx="382500" cy="0"/>
          </a:xfrm>
          <a:prstGeom prst="straightConnector1">
            <a:avLst/>
          </a:prstGeom>
          <a:noFill/>
          <a:ln cap="flat" cmpd="sng" w="28575">
            <a:solidFill>
              <a:schemeClr val="dk2"/>
            </a:solidFill>
            <a:prstDash val="solid"/>
            <a:round/>
            <a:headEnd len="med" w="med" type="none"/>
            <a:tailEnd len="med" w="med" type="triangle"/>
          </a:ln>
        </p:spPr>
      </p:cxnSp>
      <p:cxnSp>
        <p:nvCxnSpPr>
          <p:cNvPr id="273" name="Google Shape;273;p37"/>
          <p:cNvCxnSpPr>
            <a:stCxn id="268" idx="3"/>
          </p:cNvCxnSpPr>
          <p:nvPr/>
        </p:nvCxnSpPr>
        <p:spPr>
          <a:xfrm>
            <a:off x="7420575" y="3918725"/>
            <a:ext cx="598200" cy="3000"/>
          </a:xfrm>
          <a:prstGeom prst="straightConnector1">
            <a:avLst/>
          </a:prstGeom>
          <a:noFill/>
          <a:ln cap="flat" cmpd="sng" w="28575">
            <a:solidFill>
              <a:schemeClr val="dk2"/>
            </a:solidFill>
            <a:prstDash val="solid"/>
            <a:round/>
            <a:headEnd len="med" w="med" type="none"/>
            <a:tailEnd len="med" w="med" type="triangle"/>
          </a:ln>
        </p:spPr>
      </p:cxnSp>
      <p:cxnSp>
        <p:nvCxnSpPr>
          <p:cNvPr id="274" name="Google Shape;274;p37"/>
          <p:cNvCxnSpPr/>
          <p:nvPr/>
        </p:nvCxnSpPr>
        <p:spPr>
          <a:xfrm>
            <a:off x="548925" y="3917225"/>
            <a:ext cx="598200" cy="30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3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Dettagli implementazione - Note</a:t>
            </a:r>
            <a:endParaRPr/>
          </a:p>
        </p:txBody>
      </p:sp>
      <p:sp>
        <p:nvSpPr>
          <p:cNvPr id="280" name="Google Shape;280;p38"/>
          <p:cNvSpPr txBox="1"/>
          <p:nvPr>
            <p:ph idx="1" type="body"/>
          </p:nvPr>
        </p:nvSpPr>
        <p:spPr>
          <a:xfrm>
            <a:off x="460950" y="1982050"/>
            <a:ext cx="8222100" cy="2370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Per interfacciarsi con un DB MySQL, ho deciso di usare SQLAlchemy, un ORM che mi ha permesso di creare lo schema relazionale tra le tabelle direttamente in Python, e grazie alla sua interfaccia creare facilmente lo schema sul DB.</a:t>
            </a:r>
            <a:endParaRPr sz="1600"/>
          </a:p>
          <a:p>
            <a:pPr indent="-330200" lvl="0" marL="457200" rtl="0" algn="l">
              <a:spcBef>
                <a:spcPts val="0"/>
              </a:spcBef>
              <a:spcAft>
                <a:spcPts val="0"/>
              </a:spcAft>
              <a:buSzPts val="1600"/>
              <a:buChar char="-"/>
            </a:pPr>
            <a:r>
              <a:rPr lang="en" sz="1600"/>
              <a:t>Per evitare sovraccarichi sul server di Informo, tutte le richieste al server possono essere separate temporalmente. Nei miei test, ho imposto un limite di 250ms tra una chiamata e l’altra.</a:t>
            </a:r>
            <a:endParaRPr sz="1600"/>
          </a:p>
          <a:p>
            <a:pPr indent="0" lvl="0" marL="0" rtl="0" algn="l">
              <a:spcBef>
                <a:spcPts val="1600"/>
              </a:spcBef>
              <a:spcAft>
                <a:spcPts val="1600"/>
              </a:spcAft>
              <a:buNone/>
            </a:pPr>
            <a:r>
              <a:t/>
            </a:r>
            <a:endParaRPr/>
          </a:p>
        </p:txBody>
      </p:sp>
      <p:sp>
        <p:nvSpPr>
          <p:cNvPr id="281" name="Google Shape;281;p38"/>
          <p:cNvSpPr txBox="1"/>
          <p:nvPr/>
        </p:nvSpPr>
        <p:spPr>
          <a:xfrm>
            <a:off x="438600" y="4678975"/>
            <a:ext cx="8266800" cy="27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Repo GitHub</a:t>
            </a:r>
            <a:r>
              <a:rPr lang="en">
                <a:latin typeface="Roboto"/>
                <a:ea typeface="Roboto"/>
                <a:cs typeface="Roboto"/>
                <a:sym typeface="Roboto"/>
              </a:rPr>
              <a:t>: </a:t>
            </a:r>
            <a:r>
              <a:rPr lang="en" u="sng">
                <a:solidFill>
                  <a:schemeClr val="hlink"/>
                </a:solidFill>
                <a:latin typeface="Roboto"/>
                <a:ea typeface="Roboto"/>
                <a:cs typeface="Roboto"/>
                <a:sym typeface="Roboto"/>
                <a:hlinkClick r:id="rId3"/>
              </a:rPr>
              <a:t>https://github.com/Attrezzi/WrapperInformo</a:t>
            </a:r>
            <a:endParaRPr>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Obiettivo	</a:t>
            </a:r>
            <a:endParaRPr/>
          </a:p>
        </p:txBody>
      </p:sp>
      <p:sp>
        <p:nvSpPr>
          <p:cNvPr id="79" name="Google Shape;79;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L’obiettivo per questo progetto è la raccolta dati sulla piattaforma online Informo del INAIL. </a:t>
            </a:r>
            <a:endParaRPr/>
          </a:p>
          <a:p>
            <a:pPr indent="0" lvl="0" marL="0" rtl="0" algn="l">
              <a:spcBef>
                <a:spcPts val="1600"/>
              </a:spcBef>
              <a:spcAft>
                <a:spcPts val="0"/>
              </a:spcAft>
              <a:buNone/>
            </a:pPr>
            <a:r>
              <a:rPr lang="en"/>
              <a:t>I requisiti sono:</a:t>
            </a:r>
            <a:endParaRPr/>
          </a:p>
          <a:p>
            <a:pPr indent="-342900" lvl="0" marL="457200" rtl="0" algn="l">
              <a:spcBef>
                <a:spcPts val="1600"/>
              </a:spcBef>
              <a:spcAft>
                <a:spcPts val="0"/>
              </a:spcAft>
              <a:buSzPts val="1800"/>
              <a:buChar char="●"/>
            </a:pPr>
            <a:r>
              <a:rPr lang="en"/>
              <a:t>Reverse engineering dello schema ER usato sulla piattaforma</a:t>
            </a:r>
            <a:endParaRPr/>
          </a:p>
          <a:p>
            <a:pPr indent="-342900" lvl="0" marL="457200" rtl="0" algn="l">
              <a:spcBef>
                <a:spcPts val="0"/>
              </a:spcBef>
              <a:spcAft>
                <a:spcPts val="0"/>
              </a:spcAft>
              <a:buSzPts val="1800"/>
              <a:buChar char="●"/>
            </a:pPr>
            <a:r>
              <a:rPr lang="en"/>
              <a:t>Raccolta dei dati e popolazione di un database</a:t>
            </a:r>
            <a:endParaRPr/>
          </a:p>
          <a:p>
            <a:pPr indent="-342900" lvl="0" marL="457200" rtl="0" algn="l">
              <a:spcBef>
                <a:spcPts val="0"/>
              </a:spcBef>
              <a:spcAft>
                <a:spcPts val="0"/>
              </a:spcAft>
              <a:buSzPts val="1800"/>
              <a:buChar char="●"/>
            </a:pPr>
            <a:r>
              <a:rPr lang="en"/>
              <a:t>Il software per la raccolta dati deve avere minimi impatti di risorse/requisiti</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Soluzione</a:t>
            </a:r>
            <a:r>
              <a:rPr lang="en"/>
              <a:t>	 - Wrapper</a:t>
            </a:r>
            <a:endParaRPr/>
          </a:p>
        </p:txBody>
      </p:sp>
      <p:sp>
        <p:nvSpPr>
          <p:cNvPr id="85" name="Google Shape;85;p1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 soluzione per questi requisiti è l’utilizzo di un wrapper.</a:t>
            </a:r>
            <a:endParaRPr/>
          </a:p>
          <a:p>
            <a:pPr indent="0" lvl="0" marL="0" rtl="0" algn="l">
              <a:spcBef>
                <a:spcPts val="1600"/>
              </a:spcBef>
              <a:spcAft>
                <a:spcPts val="0"/>
              </a:spcAft>
              <a:buNone/>
            </a:pPr>
            <a:r>
              <a:rPr lang="en"/>
              <a:t>Un wrapper è un particolare software che permette di trasformare risultati ottenuti da una sorgente qualsiasi ad un altra.</a:t>
            </a:r>
            <a:endParaRPr/>
          </a:p>
          <a:p>
            <a:pPr indent="0" lvl="0" marL="0" rtl="0" algn="l">
              <a:spcBef>
                <a:spcPts val="1600"/>
              </a:spcBef>
              <a:spcAft>
                <a:spcPts val="1600"/>
              </a:spcAft>
              <a:buNone/>
            </a:pPr>
            <a:r>
              <a:rPr lang="en"/>
              <a:t>Nello specifico, questo è una caso di wrapper che, partendo da query eseguite su pagine web, deve convertire i risultati in una struttura relazionale.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7"/>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Pagine web di Informo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pic>
        <p:nvPicPr>
          <p:cNvPr id="95" name="Google Shape;95;p18"/>
          <p:cNvPicPr preferRelativeResize="0"/>
          <p:nvPr/>
        </p:nvPicPr>
        <p:blipFill>
          <a:blip r:embed="rId3">
            <a:alphaModFix/>
          </a:blip>
          <a:stretch>
            <a:fillRect/>
          </a:stretch>
        </p:blipFill>
        <p:spPr>
          <a:xfrm>
            <a:off x="1607038" y="0"/>
            <a:ext cx="5929920" cy="4838700"/>
          </a:xfrm>
          <a:prstGeom prst="rect">
            <a:avLst/>
          </a:prstGeom>
          <a:noFill/>
          <a:ln>
            <a:noFill/>
          </a:ln>
        </p:spPr>
      </p:pic>
      <p:sp>
        <p:nvSpPr>
          <p:cNvPr id="96" name="Google Shape;96;p18"/>
          <p:cNvSpPr txBox="1"/>
          <p:nvPr/>
        </p:nvSpPr>
        <p:spPr>
          <a:xfrm>
            <a:off x="903300" y="4769550"/>
            <a:ext cx="7337400" cy="27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Pagina iniziale del portale: </a:t>
            </a:r>
            <a:r>
              <a:rPr lang="en" u="sng">
                <a:solidFill>
                  <a:schemeClr val="hlink"/>
                </a:solidFill>
                <a:latin typeface="Roboto"/>
                <a:ea typeface="Roboto"/>
                <a:cs typeface="Roboto"/>
                <a:sym typeface="Roboto"/>
                <a:hlinkClick r:id="rId4"/>
              </a:rPr>
              <a:t>https://www.inail.it/sol-informo/home.do?tipoEvento=0</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9"/>
          <p:cNvSpPr txBox="1"/>
          <p:nvPr/>
        </p:nvSpPr>
        <p:spPr>
          <a:xfrm>
            <a:off x="903300" y="4769550"/>
            <a:ext cx="7337400" cy="27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Pagina iniziale del portale: </a:t>
            </a:r>
            <a:r>
              <a:rPr lang="en" u="sng">
                <a:solidFill>
                  <a:schemeClr val="hlink"/>
                </a:solidFill>
                <a:latin typeface="Roboto"/>
                <a:ea typeface="Roboto"/>
                <a:cs typeface="Roboto"/>
                <a:sym typeface="Roboto"/>
                <a:hlinkClick r:id="rId3"/>
              </a:rPr>
              <a:t>https://www.inail.it/sol-informo/home.do?tipoEvento=0</a:t>
            </a:r>
            <a:endParaRPr>
              <a:latin typeface="Roboto"/>
              <a:ea typeface="Roboto"/>
              <a:cs typeface="Roboto"/>
              <a:sym typeface="Roboto"/>
            </a:endParaRPr>
          </a:p>
        </p:txBody>
      </p:sp>
      <p:pic>
        <p:nvPicPr>
          <p:cNvPr id="102" name="Google Shape;102;p19"/>
          <p:cNvPicPr preferRelativeResize="0"/>
          <p:nvPr/>
        </p:nvPicPr>
        <p:blipFill>
          <a:blip r:embed="rId4">
            <a:alphaModFix/>
          </a:blip>
          <a:stretch>
            <a:fillRect/>
          </a:stretch>
        </p:blipFill>
        <p:spPr>
          <a:xfrm>
            <a:off x="2323400" y="86275"/>
            <a:ext cx="3678260" cy="4464749"/>
          </a:xfrm>
          <a:prstGeom prst="rect">
            <a:avLst/>
          </a:prstGeom>
          <a:noFill/>
          <a:ln>
            <a:noFill/>
          </a:ln>
        </p:spPr>
      </p:pic>
      <p:sp>
        <p:nvSpPr>
          <p:cNvPr id="103" name="Google Shape;103;p19"/>
          <p:cNvSpPr txBox="1"/>
          <p:nvPr/>
        </p:nvSpPr>
        <p:spPr>
          <a:xfrm>
            <a:off x="6314525" y="986300"/>
            <a:ext cx="2444100" cy="115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Esempio degli infortuni ritornati dalla pagina in seguito ad una ricerca</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0"/>
          <p:cNvSpPr txBox="1"/>
          <p:nvPr/>
        </p:nvSpPr>
        <p:spPr>
          <a:xfrm>
            <a:off x="438600" y="4678975"/>
            <a:ext cx="8266800" cy="27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Esempio pagina infortunio</a:t>
            </a:r>
            <a:r>
              <a:rPr lang="en">
                <a:latin typeface="Roboto"/>
                <a:ea typeface="Roboto"/>
                <a:cs typeface="Roboto"/>
                <a:sym typeface="Roboto"/>
              </a:rPr>
              <a:t>: </a:t>
            </a:r>
            <a:r>
              <a:rPr lang="en" u="sng">
                <a:solidFill>
                  <a:schemeClr val="hlink"/>
                </a:solidFill>
                <a:latin typeface="Roboto"/>
                <a:ea typeface="Roboto"/>
                <a:cs typeface="Roboto"/>
                <a:sym typeface="Roboto"/>
                <a:hlinkClick r:id="rId3"/>
              </a:rPr>
              <a:t>https://www.inail.it/sol-informo/dettaglio.do?codiceInfortunio=11838</a:t>
            </a:r>
            <a:endParaRPr>
              <a:latin typeface="Roboto"/>
              <a:ea typeface="Roboto"/>
              <a:cs typeface="Roboto"/>
              <a:sym typeface="Roboto"/>
            </a:endParaRPr>
          </a:p>
        </p:txBody>
      </p:sp>
      <p:sp>
        <p:nvSpPr>
          <p:cNvPr id="109" name="Google Shape;109;p20"/>
          <p:cNvSpPr txBox="1"/>
          <p:nvPr/>
        </p:nvSpPr>
        <p:spPr>
          <a:xfrm>
            <a:off x="6699900" y="918325"/>
            <a:ext cx="2444100" cy="277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Pagina esempio relativa ad un infortunio. I riquadri presenti nella pagina possono essere da 1 a n, ognuno dei quali è relativo ad un lavoratore. </a:t>
            </a:r>
            <a:endParaRPr>
              <a:latin typeface="Roboto"/>
              <a:ea typeface="Roboto"/>
              <a:cs typeface="Roboto"/>
              <a:sym typeface="Roboto"/>
            </a:endParaRPr>
          </a:p>
        </p:txBody>
      </p:sp>
      <p:pic>
        <p:nvPicPr>
          <p:cNvPr id="110" name="Google Shape;110;p20"/>
          <p:cNvPicPr preferRelativeResize="0"/>
          <p:nvPr/>
        </p:nvPicPr>
        <p:blipFill>
          <a:blip r:embed="rId4">
            <a:alphaModFix/>
          </a:blip>
          <a:stretch>
            <a:fillRect/>
          </a:stretch>
        </p:blipFill>
        <p:spPr>
          <a:xfrm>
            <a:off x="543850" y="267425"/>
            <a:ext cx="6009726" cy="432924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1"/>
          <p:cNvSpPr txBox="1"/>
          <p:nvPr/>
        </p:nvSpPr>
        <p:spPr>
          <a:xfrm>
            <a:off x="438600" y="4678975"/>
            <a:ext cx="8266800" cy="27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Esempio pagina infortunio: </a:t>
            </a:r>
            <a:r>
              <a:rPr lang="en" u="sng">
                <a:solidFill>
                  <a:schemeClr val="hlink"/>
                </a:solidFill>
                <a:latin typeface="Roboto"/>
                <a:ea typeface="Roboto"/>
                <a:cs typeface="Roboto"/>
                <a:sym typeface="Roboto"/>
                <a:hlinkClick r:id="rId3"/>
              </a:rPr>
              <a:t>https://www.inail.it/sol-informo/dettaglio.do?codiceInfortunio=11838</a:t>
            </a:r>
            <a:endParaRPr>
              <a:latin typeface="Roboto"/>
              <a:ea typeface="Roboto"/>
              <a:cs typeface="Roboto"/>
              <a:sym typeface="Roboto"/>
            </a:endParaRPr>
          </a:p>
        </p:txBody>
      </p:sp>
      <p:sp>
        <p:nvSpPr>
          <p:cNvPr id="116" name="Google Shape;116;p21"/>
          <p:cNvSpPr txBox="1"/>
          <p:nvPr/>
        </p:nvSpPr>
        <p:spPr>
          <a:xfrm>
            <a:off x="6699900" y="918325"/>
            <a:ext cx="2444100" cy="277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Cliccando “Dettagli infortunio”, si aprirà una modale, contenente i dettagli dell’infortunio e, per ogni lavoratore, varie informazioni.</a:t>
            </a:r>
            <a:endParaRPr>
              <a:latin typeface="Roboto"/>
              <a:ea typeface="Roboto"/>
              <a:cs typeface="Roboto"/>
              <a:sym typeface="Roboto"/>
            </a:endParaRPr>
          </a:p>
        </p:txBody>
      </p:sp>
      <p:pic>
        <p:nvPicPr>
          <p:cNvPr id="117" name="Google Shape;117;p21"/>
          <p:cNvPicPr preferRelativeResize="0"/>
          <p:nvPr/>
        </p:nvPicPr>
        <p:blipFill>
          <a:blip r:embed="rId4">
            <a:alphaModFix/>
          </a:blip>
          <a:stretch>
            <a:fillRect/>
          </a:stretch>
        </p:blipFill>
        <p:spPr>
          <a:xfrm>
            <a:off x="152400" y="152400"/>
            <a:ext cx="6161310" cy="437417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