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0" r:id="rId6"/>
    <p:sldId id="292" r:id="rId7"/>
    <p:sldId id="291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B1981-2BA1-4615-BE5F-E50568112C55}">
  <a:tblStyle styleId="{304B1981-2BA1-4615-BE5F-E50568112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211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8BA004B-BC2E-3492-104C-BDF59951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6241EA91-5888-8D7A-55B9-8012ABCF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BCD184D6-5A56-FFD1-6518-45D43EB6B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3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10288" y="1074150"/>
            <a:ext cx="3876362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Reinforcement learning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125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o mercado de ações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97872" y="1895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130536" y="189547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 descr="Uma imagem com Gráfico, captura de ecrã, file, diagrama&#10;&#10;Descrição gerada automaticamente">
            <a:extLst>
              <a:ext uri="{FF2B5EF4-FFF2-40B4-BE49-F238E27FC236}">
                <a16:creationId xmlns:a16="http://schemas.microsoft.com/office/drawing/2014/main" id="{48BC10C3-788F-D503-AC7C-798295AC4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1" y="559020"/>
            <a:ext cx="5449570" cy="2590165"/>
          </a:xfrm>
          <a:prstGeom prst="rect">
            <a:avLst/>
          </a:prstGeom>
        </p:spPr>
      </p:pic>
      <p:grpSp>
        <p:nvGrpSpPr>
          <p:cNvPr id="28" name="Google Shape;418;p18">
            <a:extLst>
              <a:ext uri="{FF2B5EF4-FFF2-40B4-BE49-F238E27FC236}">
                <a16:creationId xmlns:a16="http://schemas.microsoft.com/office/drawing/2014/main" id="{CE5C53F7-FEE5-675B-A207-8B66E7CC0FCE}"/>
              </a:ext>
            </a:extLst>
          </p:cNvPr>
          <p:cNvGrpSpPr/>
          <p:nvPr/>
        </p:nvGrpSpPr>
        <p:grpSpPr>
          <a:xfrm>
            <a:off x="56136" y="3317185"/>
            <a:ext cx="3068064" cy="646115"/>
            <a:chOff x="3961063" y="1231575"/>
            <a:chExt cx="4725888" cy="650100"/>
          </a:xfrm>
        </p:grpSpPr>
        <p:sp>
          <p:nvSpPr>
            <p:cNvPr id="29" name="Google Shape;419;p18">
              <a:extLst>
                <a:ext uri="{FF2B5EF4-FFF2-40B4-BE49-F238E27FC236}">
                  <a16:creationId xmlns:a16="http://schemas.microsoft.com/office/drawing/2014/main" id="{E2C02A17-F64E-1CC6-41B9-7300D836BBF4}"/>
                </a:ext>
              </a:extLst>
            </p:cNvPr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890% </a:t>
              </a:r>
              <a:endParaRPr dirty="0"/>
            </a:p>
          </p:txBody>
        </p:sp>
        <p:sp>
          <p:nvSpPr>
            <p:cNvPr id="30" name="Google Shape;420;p18">
              <a:extLst>
                <a:ext uri="{FF2B5EF4-FFF2-40B4-BE49-F238E27FC236}">
                  <a16:creationId xmlns:a16="http://schemas.microsoft.com/office/drawing/2014/main" id="{614EE5EF-876D-9D08-85EF-43D0D4CF39EE}"/>
                </a:ext>
              </a:extLst>
            </p:cNvPr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sp>
        <p:nvSpPr>
          <p:cNvPr id="32" name="Google Shape;419;p18">
            <a:extLst>
              <a:ext uri="{FF2B5EF4-FFF2-40B4-BE49-F238E27FC236}">
                <a16:creationId xmlns:a16="http://schemas.microsoft.com/office/drawing/2014/main" id="{B25848C0-C8D0-CC60-C65B-8259A9AF6468}"/>
              </a:ext>
            </a:extLst>
          </p:cNvPr>
          <p:cNvSpPr/>
          <p:nvPr/>
        </p:nvSpPr>
        <p:spPr>
          <a:xfrm>
            <a:off x="4157687" y="3317185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00B05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01-01-2016                             </a:t>
            </a:r>
          </a:p>
        </p:txBody>
      </p:sp>
      <p:sp>
        <p:nvSpPr>
          <p:cNvPr id="34" name="Google Shape;419;p18">
            <a:extLst>
              <a:ext uri="{FF2B5EF4-FFF2-40B4-BE49-F238E27FC236}">
                <a16:creationId xmlns:a16="http://schemas.microsoft.com/office/drawing/2014/main" id="{5366F564-C246-6678-A442-6F6BEBEFB0A8}"/>
              </a:ext>
            </a:extLst>
          </p:cNvPr>
          <p:cNvSpPr/>
          <p:nvPr/>
        </p:nvSpPr>
        <p:spPr>
          <a:xfrm>
            <a:off x="5953444" y="3317184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31-10-2024</a:t>
            </a:r>
          </a:p>
        </p:txBody>
      </p:sp>
      <p:grpSp>
        <p:nvGrpSpPr>
          <p:cNvPr id="39" name="Google Shape;418;p18">
            <a:extLst>
              <a:ext uri="{FF2B5EF4-FFF2-40B4-BE49-F238E27FC236}">
                <a16:creationId xmlns:a16="http://schemas.microsoft.com/office/drawing/2014/main" id="{CBDAE804-CF47-E240-1ED2-5D61C033E3F3}"/>
              </a:ext>
            </a:extLst>
          </p:cNvPr>
          <p:cNvGrpSpPr/>
          <p:nvPr/>
        </p:nvGrpSpPr>
        <p:grpSpPr>
          <a:xfrm>
            <a:off x="70804" y="4008951"/>
            <a:ext cx="2613020" cy="460654"/>
            <a:chOff x="3905279" y="1259840"/>
            <a:chExt cx="4905620" cy="650100"/>
          </a:xfrm>
          <a:solidFill>
            <a:schemeClr val="accent1">
              <a:lumMod val="75000"/>
            </a:schemeClr>
          </a:solidFill>
        </p:grpSpPr>
        <p:sp>
          <p:nvSpPr>
            <p:cNvPr id="40" name="Google Shape;419;p18">
              <a:extLst>
                <a:ext uri="{FF2B5EF4-FFF2-40B4-BE49-F238E27FC236}">
                  <a16:creationId xmlns:a16="http://schemas.microsoft.com/office/drawing/2014/main" id="{26520859-A03A-2390-2C14-8FCD86D6BA2F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                    1,04</a:t>
              </a:r>
              <a:endParaRPr sz="1100" dirty="0"/>
            </a:p>
          </p:txBody>
        </p:sp>
        <p:sp>
          <p:nvSpPr>
            <p:cNvPr id="41" name="Google Shape;420;p18">
              <a:extLst>
                <a:ext uri="{FF2B5EF4-FFF2-40B4-BE49-F238E27FC236}">
                  <a16:creationId xmlns:a16="http://schemas.microsoft.com/office/drawing/2014/main" id="{599BE9AF-D91E-AB81-A13F-CEA3CC3D9A35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Sharpe Ratio</a:t>
              </a:r>
              <a:endParaRPr sz="1100" dirty="0"/>
            </a:p>
          </p:txBody>
        </p:sp>
      </p:grpSp>
      <p:grpSp>
        <p:nvGrpSpPr>
          <p:cNvPr id="42" name="Google Shape;418;p18">
            <a:extLst>
              <a:ext uri="{FF2B5EF4-FFF2-40B4-BE49-F238E27FC236}">
                <a16:creationId xmlns:a16="http://schemas.microsoft.com/office/drawing/2014/main" id="{FE952D67-6E31-323B-3139-83B03FB711C8}"/>
              </a:ext>
            </a:extLst>
          </p:cNvPr>
          <p:cNvGrpSpPr/>
          <p:nvPr/>
        </p:nvGrpSpPr>
        <p:grpSpPr>
          <a:xfrm>
            <a:off x="56136" y="4562538"/>
            <a:ext cx="2613020" cy="460654"/>
            <a:chOff x="3905279" y="1259840"/>
            <a:chExt cx="4905620" cy="6501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3" name="Google Shape;419;p18">
              <a:extLst>
                <a:ext uri="{FF2B5EF4-FFF2-40B4-BE49-F238E27FC236}">
                  <a16:creationId xmlns:a16="http://schemas.microsoft.com/office/drawing/2014/main" id="{43F5D7D4-FECB-315F-8BDC-4DFD005ED511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</a:t>
              </a:r>
              <a:r>
                <a:rPr lang="pt-BR" sz="1100" dirty="0"/>
                <a:t>28,19%</a:t>
              </a:r>
              <a:endParaRPr sz="1100" dirty="0"/>
            </a:p>
          </p:txBody>
        </p:sp>
        <p:sp>
          <p:nvSpPr>
            <p:cNvPr id="44" name="Google Shape;420;p18">
              <a:extLst>
                <a:ext uri="{FF2B5EF4-FFF2-40B4-BE49-F238E27FC236}">
                  <a16:creationId xmlns:a16="http://schemas.microsoft.com/office/drawing/2014/main" id="{8EF466B4-C65A-D2B2-5EFE-FC702047D749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/>
                <a:t>CAGR</a:t>
              </a:r>
              <a:endParaRPr sz="11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Indicadores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06481" y="1047893"/>
            <a:ext cx="8701992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67698" y="1207043"/>
            <a:ext cx="8319101" cy="391423"/>
            <a:chOff x="4122280" y="1390725"/>
            <a:chExt cx="8319101" cy="39142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8244996" y="1450348"/>
              <a:ext cx="41963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ajuda a indicar se existe uma sobrevalorização da ação ou desvalorização da ação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35947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RSI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206481" y="3054193"/>
            <a:ext cx="87019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255763" y="3207611"/>
            <a:ext cx="8444822" cy="331800"/>
            <a:chOff x="4058836" y="3381904"/>
            <a:chExt cx="8444822" cy="331800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8139500" y="3381904"/>
              <a:ext cx="4364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100 dias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58836" y="3381904"/>
              <a:ext cx="36512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100 day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06481" y="2051043"/>
            <a:ext cx="8701990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80414" y="2210193"/>
            <a:ext cx="8076125" cy="331800"/>
            <a:chOff x="4134996" y="2393875"/>
            <a:chExt cx="8076125" cy="3318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8057061" y="2393875"/>
              <a:ext cx="41540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20 dias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6" y="2393875"/>
              <a:ext cx="3526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20 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58440" y="1122338"/>
            <a:ext cx="1220099" cy="807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Comprar</a:t>
            </a:r>
            <a:endParaRPr sz="800" dirty="0"/>
          </a:p>
        </p:txBody>
      </p:sp>
      <p:sp>
        <p:nvSpPr>
          <p:cNvPr id="741" name="Google Shape;741;p23"/>
          <p:cNvSpPr/>
          <p:nvPr/>
        </p:nvSpPr>
        <p:spPr>
          <a:xfrm>
            <a:off x="455336" y="2453975"/>
            <a:ext cx="1220098" cy="807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Manter</a:t>
            </a:r>
            <a:endParaRPr dirty="0"/>
          </a:p>
        </p:txBody>
      </p:sp>
      <p:sp>
        <p:nvSpPr>
          <p:cNvPr id="742" name="Google Shape;742;p23"/>
          <p:cNvSpPr/>
          <p:nvPr/>
        </p:nvSpPr>
        <p:spPr>
          <a:xfrm>
            <a:off x="455337" y="3665825"/>
            <a:ext cx="1220097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Vender</a:t>
            </a:r>
            <a:endParaRPr dirty="0"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130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Estrátegia </a:t>
            </a:r>
            <a:endParaRPr dirty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8" name="Google Shape;768;p23"/>
          <p:cNvCxnSpPr>
            <a:cxnSpLocks/>
            <a:stCxn id="740" idx="6"/>
            <a:endCxn id="769" idx="1"/>
          </p:cNvCxnSpPr>
          <p:nvPr/>
        </p:nvCxnSpPr>
        <p:spPr>
          <a:xfrm>
            <a:off x="1678539" y="1526288"/>
            <a:ext cx="360635" cy="36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2039174" y="1210986"/>
            <a:ext cx="6694738" cy="631329"/>
            <a:chOff x="973685" y="1339484"/>
            <a:chExt cx="7721572" cy="631329"/>
          </a:xfrm>
          <a:solidFill>
            <a:schemeClr val="accent2">
              <a:lumMod val="75000"/>
            </a:schemeClr>
          </a:solidFill>
        </p:grpSpPr>
        <p:sp>
          <p:nvSpPr>
            <p:cNvPr id="771" name="Google Shape;771;p23"/>
            <p:cNvSpPr txBox="1"/>
            <p:nvPr/>
          </p:nvSpPr>
          <p:spPr>
            <a:xfrm>
              <a:off x="1048753" y="1401886"/>
              <a:ext cx="7646504" cy="48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PT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 	Compramos a ação sempre que o preço de fecho seja superior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seja inferior a 30, ou o nosso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seja superior a 2.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973685" y="1339484"/>
              <a:ext cx="52731" cy="6313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025599" y="2505999"/>
            <a:ext cx="6975488" cy="703851"/>
            <a:chOff x="6473626" y="2342429"/>
            <a:chExt cx="5927668" cy="703851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560271" y="2472563"/>
              <a:ext cx="584102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Mantemos sempre ação quando ambas as decisões de compra ou venda não se justificarem.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>
              <a:off x="6473626" y="2342429"/>
              <a:ext cx="38851" cy="7038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065083" y="3751454"/>
            <a:ext cx="6936002" cy="649269"/>
            <a:chOff x="6490567" y="3534296"/>
            <a:chExt cx="6087697" cy="649269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571320" y="3617431"/>
              <a:ext cx="6006944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Vendemos sempre quando o preço de fecho é inferior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superior a 70, ou então quando o mercado tende para descer bastante, ou seja, 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abaixo dos -5.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90567" y="3534296"/>
              <a:ext cx="40128" cy="6492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9" name="Google Shape;779;p23"/>
          <p:cNvCxnSpPr>
            <a:cxnSpLocks/>
            <a:stCxn id="741" idx="6"/>
            <a:endCxn id="774" idx="1"/>
          </p:cNvCxnSpPr>
          <p:nvPr/>
        </p:nvCxnSpPr>
        <p:spPr>
          <a:xfrm>
            <a:off x="1675434" y="2857925"/>
            <a:ext cx="395884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cxnSpLocks/>
            <a:stCxn id="742" idx="6"/>
            <a:endCxn id="777" idx="1"/>
          </p:cNvCxnSpPr>
          <p:nvPr/>
        </p:nvCxnSpPr>
        <p:spPr>
          <a:xfrm>
            <a:off x="1675434" y="4069775"/>
            <a:ext cx="389649" cy="631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1C4A08-8B1E-2D36-269B-E9FB7A9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5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pt-PT" dirty="0"/>
              <a:t>Modelo</a:t>
            </a:r>
            <a:r>
              <a:rPr lang="en-US" dirty="0"/>
              <a:t> </a:t>
            </a:r>
            <a:r>
              <a:rPr lang="pt-PT" dirty="0"/>
              <a:t>estatístico</a:t>
            </a:r>
            <a:r>
              <a:rPr lang="pt-P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</a:p>
        </p:txBody>
      </p:sp>
      <p:pic>
        <p:nvPicPr>
          <p:cNvPr id="4" name="Imagem 3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1CAEF814-6B63-B4DE-FC8B-D88D5E30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" y="782875"/>
            <a:ext cx="5436741" cy="3238868"/>
          </a:xfrm>
          <a:prstGeom prst="rect">
            <a:avLst/>
          </a:prstGeom>
        </p:spPr>
      </p:pic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464AAA22-A562-9751-FCDD-0F18E4F4454F}"/>
              </a:ext>
            </a:extLst>
          </p:cNvPr>
          <p:cNvGrpSpPr/>
          <p:nvPr/>
        </p:nvGrpSpPr>
        <p:grpSpPr>
          <a:xfrm>
            <a:off x="5926562" y="1036778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EC1E455B-A105-1A45-8537-713816EF7DB2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560%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366290AF-4278-738B-B7E7-9CBCE878BE3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17671D10-A660-474D-A92E-14F5E3A816AA}"/>
              </a:ext>
            </a:extLst>
          </p:cNvPr>
          <p:cNvGrpSpPr/>
          <p:nvPr/>
        </p:nvGrpSpPr>
        <p:grpSpPr>
          <a:xfrm>
            <a:off x="5969219" y="1692664"/>
            <a:ext cx="2386992" cy="338759"/>
            <a:chOff x="12711310" y="-610164"/>
            <a:chExt cx="5055058" cy="650100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F74A6C56-CB3E-EAC4-E76B-B3B1C9BC67A3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1536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6E164AD0-1863-49C3-AD2D-2B2E2BFC63A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Comprar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C867B884-F3C5-6173-2EEB-3C734C8289A1}"/>
              </a:ext>
            </a:extLst>
          </p:cNvPr>
          <p:cNvGrpSpPr/>
          <p:nvPr/>
        </p:nvGrpSpPr>
        <p:grpSpPr>
          <a:xfrm>
            <a:off x="5969219" y="2773612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37843BE8-CCF1-0F40-CD5B-D8F26214E7CD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171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ABCACD88-6571-107F-C7C8-15928C1E721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Vender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4EFAD845-3A18-AF4F-DC18-4FCF18AF656D}"/>
              </a:ext>
            </a:extLst>
          </p:cNvPr>
          <p:cNvGrpSpPr/>
          <p:nvPr/>
        </p:nvGrpSpPr>
        <p:grpSpPr>
          <a:xfrm>
            <a:off x="5969219" y="2225787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8DFF8A10-6142-3019-9770-A63C8076F980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515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95A4E3A5-4E4F-52DC-61A9-F169859C9A2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Manter</a:t>
              </a:r>
              <a:endParaRPr dirty="0"/>
            </a:p>
          </p:txBody>
        </p:sp>
      </p:grpSp>
      <p:grpSp>
        <p:nvGrpSpPr>
          <p:cNvPr id="23" name="Google Shape;418;p18">
            <a:extLst>
              <a:ext uri="{FF2B5EF4-FFF2-40B4-BE49-F238E27FC236}">
                <a16:creationId xmlns:a16="http://schemas.microsoft.com/office/drawing/2014/main" id="{A96D7DE1-49D7-BF2B-8F04-ED3854CD1E0A}"/>
              </a:ext>
            </a:extLst>
          </p:cNvPr>
          <p:cNvGrpSpPr/>
          <p:nvPr/>
        </p:nvGrpSpPr>
        <p:grpSpPr>
          <a:xfrm>
            <a:off x="5969219" y="3248822"/>
            <a:ext cx="2386994" cy="338760"/>
            <a:chOff x="12711308" y="-610166"/>
            <a:chExt cx="5055064" cy="650100"/>
          </a:xfrm>
        </p:grpSpPr>
        <p:sp>
          <p:nvSpPr>
            <p:cNvPr id="24" name="Google Shape;419;p18">
              <a:extLst>
                <a:ext uri="{FF2B5EF4-FFF2-40B4-BE49-F238E27FC236}">
                  <a16:creationId xmlns:a16="http://schemas.microsoft.com/office/drawing/2014/main" id="{7D23EC32-8EA5-8354-4039-237B39A8E9C6}"/>
                </a:ext>
              </a:extLst>
            </p:cNvPr>
            <p:cNvSpPr/>
            <p:nvPr/>
          </p:nvSpPr>
          <p:spPr>
            <a:xfrm>
              <a:off x="14089571" y="-610166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2222 </a:t>
              </a:r>
              <a:endParaRPr dirty="0"/>
            </a:p>
          </p:txBody>
        </p:sp>
        <p:sp>
          <p:nvSpPr>
            <p:cNvPr id="25" name="Google Shape;420;p18">
              <a:extLst>
                <a:ext uri="{FF2B5EF4-FFF2-40B4-BE49-F238E27FC236}">
                  <a16:creationId xmlns:a16="http://schemas.microsoft.com/office/drawing/2014/main" id="{3AF2A06B-2A3C-09D2-DA9F-403E036B5E53}"/>
                </a:ext>
              </a:extLst>
            </p:cNvPr>
            <p:cNvSpPr/>
            <p:nvPr/>
          </p:nvSpPr>
          <p:spPr>
            <a:xfrm>
              <a:off x="12711308" y="-517314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  <p:sp>
          <p:nvSpPr>
            <p:cNvPr id="26" name="Google Shape;420;p18">
              <a:extLst>
                <a:ext uri="{FF2B5EF4-FFF2-40B4-BE49-F238E27FC236}">
                  <a16:creationId xmlns:a16="http://schemas.microsoft.com/office/drawing/2014/main" id="{57CF2B50-B5F9-0749-2BC9-E869CA3FE098}"/>
                </a:ext>
              </a:extLst>
            </p:cNvPr>
            <p:cNvSpPr/>
            <p:nvPr/>
          </p:nvSpPr>
          <p:spPr>
            <a:xfrm>
              <a:off x="12716431" y="-517316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0C7700-CCBD-4C50-2B02-C490123E475F}"/>
              </a:ext>
            </a:extLst>
          </p:cNvPr>
          <p:cNvSpPr txBox="1"/>
          <p:nvPr/>
        </p:nvSpPr>
        <p:spPr>
          <a:xfrm>
            <a:off x="145472" y="4036386"/>
            <a:ext cx="854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Ao analisar os retornos acumulativos do nosso portfólio verificamos que em comparação com o desenvolvimento da nossa ação, as ações que tomamos vão ao encontro de uma estratégia de trading comum, vender quando desce e não comprar, mesmo assim observamos que a nossa estratégia apontou uns pontos de compra quando a seguir ocorre uma descida, podemos assumir que estaria à  espera de uma subida de mercado pois era que os nosso indicadores apontavam.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645B3-0785-6728-97FE-8AFE9734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672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pt-PT" dirty="0"/>
              <a:t>Estratégia de decisão no modelo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15206F-9B7B-1E42-4CDC-BB7650194815}"/>
              </a:ext>
            </a:extLst>
          </p:cNvPr>
          <p:cNvSpPr/>
          <p:nvPr/>
        </p:nvSpPr>
        <p:spPr>
          <a:xfrm>
            <a:off x="3442854" y="647094"/>
            <a:ext cx="1766455" cy="37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tx1"/>
                </a:solidFill>
              </a:rPr>
              <a:t>Novo dia no </a:t>
            </a:r>
            <a:r>
              <a:rPr lang="pt-PT" sz="800" dirty="0">
                <a:solidFill>
                  <a:schemeClr val="tx1"/>
                </a:solidFill>
              </a:rPr>
              <a:t>mercado</a:t>
            </a:r>
            <a:r>
              <a:rPr lang="pt-PT" sz="900" dirty="0">
                <a:solidFill>
                  <a:schemeClr val="tx1"/>
                </a:solidFill>
              </a:rPr>
              <a:t> olhamos para o valor no fecho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EABC265-B490-3C3D-A800-291EC8EA82D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326081" y="1018494"/>
            <a:ext cx="1" cy="140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A144EF-E9EA-DAD4-5C11-AAC9AB8CAB12}"/>
              </a:ext>
            </a:extLst>
          </p:cNvPr>
          <p:cNvSpPr/>
          <p:nvPr/>
        </p:nvSpPr>
        <p:spPr>
          <a:xfrm>
            <a:off x="3545034" y="1158621"/>
            <a:ext cx="1562094" cy="6771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Verificamos se o randomizer produz um valor superior ao do épsilon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692625-E8E6-A78C-9D73-D6B7B89F15B9}"/>
              </a:ext>
            </a:extLst>
          </p:cNvPr>
          <p:cNvSpPr txBox="1"/>
          <p:nvPr/>
        </p:nvSpPr>
        <p:spPr>
          <a:xfrm>
            <a:off x="2225395" y="1249325"/>
            <a:ext cx="1319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Sim (exploitation)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142F4F-5F05-1D2F-24E6-F497C6462D25}"/>
              </a:ext>
            </a:extLst>
          </p:cNvPr>
          <p:cNvSpPr txBox="1"/>
          <p:nvPr/>
        </p:nvSpPr>
        <p:spPr>
          <a:xfrm>
            <a:off x="5446577" y="1249325"/>
            <a:ext cx="1319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Não (exploration)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F6D39-950F-6CCD-D617-5393B344BB6A}"/>
              </a:ext>
            </a:extLst>
          </p:cNvPr>
          <p:cNvSpPr/>
          <p:nvPr/>
        </p:nvSpPr>
        <p:spPr>
          <a:xfrm>
            <a:off x="1139869" y="1598784"/>
            <a:ext cx="1562094" cy="623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Verificamos se o randomizer gera um valor superior ao da StrategyProb</a:t>
            </a:r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2913F3C5-A4D0-8477-0287-80FCF85DE66B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10800000" flipV="1">
            <a:off x="1920916" y="1497174"/>
            <a:ext cx="1624118" cy="101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: Ângulo Reto 23">
            <a:extLst>
              <a:ext uri="{FF2B5EF4-FFF2-40B4-BE49-F238E27FC236}">
                <a16:creationId xmlns:a16="http://schemas.microsoft.com/office/drawing/2014/main" id="{C8C74CC6-A9F1-C98F-AF18-10B0E99CC07A}"/>
              </a:ext>
            </a:extLst>
          </p:cNvPr>
          <p:cNvCxnSpPr>
            <a:cxnSpLocks/>
            <a:stCxn id="9" idx="6"/>
            <a:endCxn id="55" idx="0"/>
          </p:cNvCxnSpPr>
          <p:nvPr/>
        </p:nvCxnSpPr>
        <p:spPr>
          <a:xfrm>
            <a:off x="5107128" y="1497174"/>
            <a:ext cx="2025803" cy="826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: Ângulo Reto 32">
            <a:extLst>
              <a:ext uri="{FF2B5EF4-FFF2-40B4-BE49-F238E27FC236}">
                <a16:creationId xmlns:a16="http://schemas.microsoft.com/office/drawing/2014/main" id="{D2E692C3-4C99-B68F-6A71-B7E6D86120F3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rot="10800000" flipV="1">
            <a:off x="684779" y="1910592"/>
            <a:ext cx="455091" cy="414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: Ângulo Reto 36">
            <a:extLst>
              <a:ext uri="{FF2B5EF4-FFF2-40B4-BE49-F238E27FC236}">
                <a16:creationId xmlns:a16="http://schemas.microsoft.com/office/drawing/2014/main" id="{3230C4A3-817E-B90B-9C24-5296A73314A0}"/>
              </a:ext>
            </a:extLst>
          </p:cNvPr>
          <p:cNvCxnSpPr>
            <a:cxnSpLocks/>
            <a:stCxn id="19" idx="6"/>
            <a:endCxn id="45" idx="0"/>
          </p:cNvCxnSpPr>
          <p:nvPr/>
        </p:nvCxnSpPr>
        <p:spPr>
          <a:xfrm>
            <a:off x="2701963" y="1910593"/>
            <a:ext cx="533752" cy="4134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E9F3EAB9-680F-3F26-6998-3EF33ABCC189}"/>
              </a:ext>
            </a:extLst>
          </p:cNvPr>
          <p:cNvSpPr/>
          <p:nvPr/>
        </p:nvSpPr>
        <p:spPr>
          <a:xfrm>
            <a:off x="91886" y="2325528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Consultar a Qtable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31AEE12-BE90-C724-3AB0-EF21C420EEDD}"/>
              </a:ext>
            </a:extLst>
          </p:cNvPr>
          <p:cNvSpPr/>
          <p:nvPr/>
        </p:nvSpPr>
        <p:spPr>
          <a:xfrm>
            <a:off x="2459164" y="2324013"/>
            <a:ext cx="1553102" cy="39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Iremos consultar os indicadores para tomar uma decisão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2AD0C3A-14DF-FC44-0F48-5FD00FFE0193}"/>
              </a:ext>
            </a:extLst>
          </p:cNvPr>
          <p:cNvSpPr/>
          <p:nvPr/>
        </p:nvSpPr>
        <p:spPr>
          <a:xfrm>
            <a:off x="6356380" y="2324012"/>
            <a:ext cx="1553102" cy="39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Ação </a:t>
            </a:r>
            <a:r>
              <a:rPr lang="pt-PT" sz="800" dirty="0" err="1"/>
              <a:t>Random</a:t>
            </a:r>
            <a:endParaRPr lang="pt-PT" sz="800" dirty="0"/>
          </a:p>
        </p:txBody>
      </p:sp>
      <p:cxnSp>
        <p:nvCxnSpPr>
          <p:cNvPr id="64" name="Conexão: Ângulo Reto 63">
            <a:extLst>
              <a:ext uri="{FF2B5EF4-FFF2-40B4-BE49-F238E27FC236}">
                <a16:creationId xmlns:a16="http://schemas.microsoft.com/office/drawing/2014/main" id="{D4DCCC77-1821-1161-A454-578DB02745A5}"/>
              </a:ext>
            </a:extLst>
          </p:cNvPr>
          <p:cNvCxnSpPr>
            <a:cxnSpLocks/>
            <a:stCxn id="45" idx="2"/>
            <a:endCxn id="88" idx="0"/>
          </p:cNvCxnSpPr>
          <p:nvPr/>
        </p:nvCxnSpPr>
        <p:spPr>
          <a:xfrm rot="16200000" flipH="1">
            <a:off x="3671829" y="2286996"/>
            <a:ext cx="218138" cy="1090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A0634C8B-7D22-4B22-D8A8-9CEEEAE987B6}"/>
              </a:ext>
            </a:extLst>
          </p:cNvPr>
          <p:cNvCxnSpPr>
            <a:cxnSpLocks/>
            <a:stCxn id="55" idx="2"/>
            <a:endCxn id="88" idx="6"/>
          </p:cNvCxnSpPr>
          <p:nvPr/>
        </p:nvCxnSpPr>
        <p:spPr>
          <a:xfrm rot="5400000">
            <a:off x="5855056" y="1975182"/>
            <a:ext cx="529948" cy="20258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334CDD1-A784-318E-F65B-21CA88D69FCF}"/>
              </a:ext>
            </a:extLst>
          </p:cNvPr>
          <p:cNvSpPr/>
          <p:nvPr/>
        </p:nvSpPr>
        <p:spPr>
          <a:xfrm>
            <a:off x="3545034" y="2941248"/>
            <a:ext cx="1562094" cy="623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dirty="0">
                <a:solidFill>
                  <a:schemeClr val="tx1"/>
                </a:solidFill>
              </a:rPr>
              <a:t>Verificamos se o randomizer gera um valor superior ao da StrategyProb</a:t>
            </a:r>
          </a:p>
        </p:txBody>
      </p:sp>
      <p:cxnSp>
        <p:nvCxnSpPr>
          <p:cNvPr id="103" name="Conexão: Ângulo Reto 102">
            <a:extLst>
              <a:ext uri="{FF2B5EF4-FFF2-40B4-BE49-F238E27FC236}">
                <a16:creationId xmlns:a16="http://schemas.microsoft.com/office/drawing/2014/main" id="{3018E2BD-8026-6E0E-BD03-F1A0F0FCB6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9933" y="1557955"/>
            <a:ext cx="529947" cy="28602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xão: Ângulo Reto 103">
            <a:extLst>
              <a:ext uri="{FF2B5EF4-FFF2-40B4-BE49-F238E27FC236}">
                <a16:creationId xmlns:a16="http://schemas.microsoft.com/office/drawing/2014/main" id="{97EFC9E6-AF9A-B991-6A56-66FC60F358BB}"/>
              </a:ext>
            </a:extLst>
          </p:cNvPr>
          <p:cNvCxnSpPr>
            <a:cxnSpLocks/>
            <a:stCxn id="88" idx="3"/>
            <a:endCxn id="118" idx="3"/>
          </p:cNvCxnSpPr>
          <p:nvPr/>
        </p:nvCxnSpPr>
        <p:spPr>
          <a:xfrm rot="5400000">
            <a:off x="2389385" y="2361822"/>
            <a:ext cx="272696" cy="24961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: Ângulo Reto 114">
            <a:extLst>
              <a:ext uri="{FF2B5EF4-FFF2-40B4-BE49-F238E27FC236}">
                <a16:creationId xmlns:a16="http://schemas.microsoft.com/office/drawing/2014/main" id="{F2149A2B-E088-9D20-1AB7-796951B439E2}"/>
              </a:ext>
            </a:extLst>
          </p:cNvPr>
          <p:cNvCxnSpPr>
            <a:cxnSpLocks/>
            <a:stCxn id="88" idx="5"/>
            <a:endCxn id="121" idx="1"/>
          </p:cNvCxnSpPr>
          <p:nvPr/>
        </p:nvCxnSpPr>
        <p:spPr>
          <a:xfrm rot="16200000" flipH="1">
            <a:off x="5571602" y="2780301"/>
            <a:ext cx="275200" cy="1661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F333372A-0B1C-987E-4701-F1753DEEF7D3}"/>
              </a:ext>
            </a:extLst>
          </p:cNvPr>
          <p:cNvSpPr/>
          <p:nvPr/>
        </p:nvSpPr>
        <p:spPr>
          <a:xfrm>
            <a:off x="91885" y="3547443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Comprar ou vender a ação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8C7CDE45-E53E-68B8-727F-8F0F15E23B49}"/>
              </a:ext>
            </a:extLst>
          </p:cNvPr>
          <p:cNvSpPr/>
          <p:nvPr/>
        </p:nvSpPr>
        <p:spPr>
          <a:xfrm>
            <a:off x="6540039" y="3549947"/>
            <a:ext cx="1185783" cy="39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Manter a ação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AA564A47-9458-AF72-F940-8FB1E2E0116B}"/>
              </a:ext>
            </a:extLst>
          </p:cNvPr>
          <p:cNvSpPr/>
          <p:nvPr/>
        </p:nvSpPr>
        <p:spPr>
          <a:xfrm>
            <a:off x="91886" y="4239410"/>
            <a:ext cx="1185782" cy="5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Calculamos a reward com base no desenvolvimento do asset</a:t>
            </a:r>
          </a:p>
        </p:txBody>
      </p:sp>
      <p:cxnSp>
        <p:nvCxnSpPr>
          <p:cNvPr id="128" name="Conexão reta unidirecional 127">
            <a:extLst>
              <a:ext uri="{FF2B5EF4-FFF2-40B4-BE49-F238E27FC236}">
                <a16:creationId xmlns:a16="http://schemas.microsoft.com/office/drawing/2014/main" id="{397AADB2-C848-AD89-EED3-FBB7144714F4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84777" y="3945025"/>
            <a:ext cx="0" cy="29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unidirecional 129">
            <a:extLst>
              <a:ext uri="{FF2B5EF4-FFF2-40B4-BE49-F238E27FC236}">
                <a16:creationId xmlns:a16="http://schemas.microsoft.com/office/drawing/2014/main" id="{E23EE131-4463-39B1-3C70-DAB243DE6FC4}"/>
              </a:ext>
            </a:extLst>
          </p:cNvPr>
          <p:cNvCxnSpPr>
            <a:cxnSpLocks/>
            <a:stCxn id="121" idx="2"/>
            <a:endCxn id="132" idx="0"/>
          </p:cNvCxnSpPr>
          <p:nvPr/>
        </p:nvCxnSpPr>
        <p:spPr>
          <a:xfrm flipH="1">
            <a:off x="7132930" y="3947529"/>
            <a:ext cx="1" cy="29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DE5C8D7-970E-EA09-6E14-E4FE3F677D63}"/>
              </a:ext>
            </a:extLst>
          </p:cNvPr>
          <p:cNvSpPr/>
          <p:nvPr/>
        </p:nvSpPr>
        <p:spPr>
          <a:xfrm>
            <a:off x="6540039" y="4245203"/>
            <a:ext cx="1185782" cy="54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Calculamos a reward com base no desenvolvimento do mercado</a:t>
            </a:r>
          </a:p>
        </p:txBody>
      </p:sp>
      <p:cxnSp>
        <p:nvCxnSpPr>
          <p:cNvPr id="141" name="Conexão: Ângulo Reto 140">
            <a:extLst>
              <a:ext uri="{FF2B5EF4-FFF2-40B4-BE49-F238E27FC236}">
                <a16:creationId xmlns:a16="http://schemas.microsoft.com/office/drawing/2014/main" id="{4405149E-FE30-B00C-7193-3D12D1FD953E}"/>
              </a:ext>
            </a:extLst>
          </p:cNvPr>
          <p:cNvCxnSpPr>
            <a:cxnSpLocks/>
            <a:stCxn id="125" idx="3"/>
            <a:endCxn id="154" idx="1"/>
          </p:cNvCxnSpPr>
          <p:nvPr/>
        </p:nvCxnSpPr>
        <p:spPr>
          <a:xfrm>
            <a:off x="1277668" y="4510480"/>
            <a:ext cx="2455521" cy="15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xão: Ângulo Reto 145">
            <a:extLst>
              <a:ext uri="{FF2B5EF4-FFF2-40B4-BE49-F238E27FC236}">
                <a16:creationId xmlns:a16="http://schemas.microsoft.com/office/drawing/2014/main" id="{BCDD6760-19B0-34B3-9CF4-5211A03FE87A}"/>
              </a:ext>
            </a:extLst>
          </p:cNvPr>
          <p:cNvCxnSpPr>
            <a:cxnSpLocks/>
            <a:stCxn id="132" idx="1"/>
            <a:endCxn id="154" idx="3"/>
          </p:cNvCxnSpPr>
          <p:nvPr/>
        </p:nvCxnSpPr>
        <p:spPr>
          <a:xfrm rot="10800000" flipV="1">
            <a:off x="4918973" y="4516272"/>
            <a:ext cx="1621067" cy="15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49A1304E-5F86-4624-E63C-71ACFAA515FC}"/>
              </a:ext>
            </a:extLst>
          </p:cNvPr>
          <p:cNvSpPr/>
          <p:nvPr/>
        </p:nvSpPr>
        <p:spPr>
          <a:xfrm>
            <a:off x="3733189" y="4475647"/>
            <a:ext cx="1185783" cy="389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800" dirty="0"/>
              <a:t>Atualizar a Q-Table</a:t>
            </a:r>
          </a:p>
        </p:txBody>
      </p:sp>
      <p:cxnSp>
        <p:nvCxnSpPr>
          <p:cNvPr id="168" name="Conexão: Ângulo Reto 167">
            <a:extLst>
              <a:ext uri="{FF2B5EF4-FFF2-40B4-BE49-F238E27FC236}">
                <a16:creationId xmlns:a16="http://schemas.microsoft.com/office/drawing/2014/main" id="{A9FF0C5B-D11F-C907-C53F-34E5BB73D6BE}"/>
              </a:ext>
            </a:extLst>
          </p:cNvPr>
          <p:cNvCxnSpPr>
            <a:stCxn id="154" idx="2"/>
            <a:endCxn id="5" idx="3"/>
          </p:cNvCxnSpPr>
          <p:nvPr/>
        </p:nvCxnSpPr>
        <p:spPr>
          <a:xfrm rot="5400000" flipH="1" flipV="1">
            <a:off x="2751529" y="2407346"/>
            <a:ext cx="4032331" cy="883228"/>
          </a:xfrm>
          <a:prstGeom prst="bentConnector4">
            <a:avLst>
              <a:gd name="adj1" fmla="val -4015"/>
              <a:gd name="adj2" fmla="val 470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9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6D0499E4-1142-084D-5BCD-2845909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74356-D102-2512-6750-9103A28E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26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Modelo Reinforcement learning</a:t>
            </a:r>
          </a:p>
        </p:txBody>
      </p:sp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00857ABD-AE83-A278-EC31-F593F6FA24A2}"/>
              </a:ext>
            </a:extLst>
          </p:cNvPr>
          <p:cNvGrpSpPr/>
          <p:nvPr/>
        </p:nvGrpSpPr>
        <p:grpSpPr>
          <a:xfrm>
            <a:off x="5580198" y="1013351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F26286E6-593D-0B58-303A-985579584224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604%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BA50D6F7-D0EF-1F7D-E30E-C97727CA909B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Média de 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5C4196C1-0DFE-F15F-E753-D0344DA572FD}"/>
              </a:ext>
            </a:extLst>
          </p:cNvPr>
          <p:cNvGrpSpPr/>
          <p:nvPr/>
        </p:nvGrpSpPr>
        <p:grpSpPr>
          <a:xfrm>
            <a:off x="5580198" y="1596931"/>
            <a:ext cx="2386992" cy="338759"/>
            <a:chOff x="12711310" y="-610162"/>
            <a:chExt cx="5055058" cy="650099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ECD38E00-3D18-B7ED-B07D-BCAA5BF2A747}"/>
                </a:ext>
              </a:extLst>
            </p:cNvPr>
            <p:cNvSpPr/>
            <p:nvPr/>
          </p:nvSpPr>
          <p:spPr>
            <a:xfrm>
              <a:off x="14089569" y="-610162"/>
              <a:ext cx="3676799" cy="65009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0.1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F3A5CAF4-36FD-7E5F-BDB5-014DC7251D9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Épsilon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6F319F01-53AD-2242-ACB8-9F1679D54CAB}"/>
              </a:ext>
            </a:extLst>
          </p:cNvPr>
          <p:cNvGrpSpPr/>
          <p:nvPr/>
        </p:nvGrpSpPr>
        <p:grpSpPr>
          <a:xfrm>
            <a:off x="5580198" y="2531705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C4316D08-3383-E1EB-2034-6609C02135FA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0.9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C0CA49F3-250E-F821-4788-11B913CE8C59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Alfa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F3296758-6DB4-447B-0343-2211916CDED7}"/>
              </a:ext>
            </a:extLst>
          </p:cNvPr>
          <p:cNvGrpSpPr/>
          <p:nvPr/>
        </p:nvGrpSpPr>
        <p:grpSpPr>
          <a:xfrm>
            <a:off x="5580198" y="2040126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6110F772-FDDE-2FC5-9D2D-F87F09D1FA55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0.9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EB2344C6-ECBF-679B-1286-2839B3CD744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Gamma</a:t>
              </a: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CA26D4-884D-BBA8-C2DC-BFB2FA9A4226}"/>
              </a:ext>
            </a:extLst>
          </p:cNvPr>
          <p:cNvSpPr txBox="1"/>
          <p:nvPr/>
        </p:nvSpPr>
        <p:spPr>
          <a:xfrm>
            <a:off x="117763" y="4136746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Na análise do nosso portfólio, verificamos que este no período de 01/2022 a 07/2022 realizou bastantes ações de manter ação não  desvalorizando neste intervalo de tempo,   mesmo assim não manteve tempo suficiente e perdeu valor no final de 2023. Podemos verificar a aprendizagem não se encontra o mais otimizada para mercados que se encontrem em downtrend. Lembrando que o agente nem sempre efetuara a nossa estratégia como medida de decisão para as ações mas sim a Q-table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1646DC8-7E18-1F98-3CEF-E51E9FBB0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711"/>
            <a:ext cx="5457518" cy="34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744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459</Words>
  <Application>Microsoft Office PowerPoint</Application>
  <PresentationFormat>Apresentação no Ecrã (16:9)</PresentationFormat>
  <Paragraphs>64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Fira Sans Extra Condensed SemiBold</vt:lpstr>
      <vt:lpstr>Arial</vt:lpstr>
      <vt:lpstr>Aptos</vt:lpstr>
      <vt:lpstr>Roboto</vt:lpstr>
      <vt:lpstr>Fira Sans Extra Condensed</vt:lpstr>
      <vt:lpstr>Machine Learning Infographics by Slidesgo</vt:lpstr>
      <vt:lpstr>Reinforcement learning</vt:lpstr>
      <vt:lpstr>Microsoft </vt:lpstr>
      <vt:lpstr>Indicadores</vt:lpstr>
      <vt:lpstr>Estrátegia </vt:lpstr>
      <vt:lpstr>Modelo estatístico  </vt:lpstr>
      <vt:lpstr>Estratégia de decisão no modelo</vt:lpstr>
      <vt:lpstr>Modelo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gonçalo rosa</dc:creator>
  <cp:lastModifiedBy>Gonçalo Rosa</cp:lastModifiedBy>
  <cp:revision>3</cp:revision>
  <dcterms:modified xsi:type="dcterms:W3CDTF">2024-12-21T14:45:18Z</dcterms:modified>
</cp:coreProperties>
</file>