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7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1"/>
  </p:normalViewPr>
  <p:slideViewPr>
    <p:cSldViewPr snapToGrid="0">
      <p:cViewPr varScale="1">
        <p:scale>
          <a:sx n="112" d="100"/>
          <a:sy n="112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4657-7D97-BC4B-9F0D-0B2659042D0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54C5-1084-654C-AF69-B9752A266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6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Другими словами, DS</a:t>
            </a:r>
            <a:r>
              <a:rPr lang="en-US" dirty="0"/>
              <a:t>L </a:t>
            </a:r>
            <a:r>
              <a:rPr lang="ru-RU" dirty="0"/>
              <a:t>это язык </a:t>
            </a:r>
            <a:r>
              <a:rPr lang="ru-RU" dirty="0" err="1"/>
              <a:t>призваный</a:t>
            </a:r>
            <a:r>
              <a:rPr lang="ru-RU" dirty="0"/>
              <a:t> решать крайне ограниченный </a:t>
            </a:r>
            <a:r>
              <a:rPr lang="ru-RU" dirty="0" err="1"/>
              <a:t>s</a:t>
            </a:r>
            <a:r>
              <a:rPr lang="en-US" dirty="0"/>
              <a:t>cope </a:t>
            </a:r>
            <a:r>
              <a:rPr lang="en-US" dirty="0" err="1"/>
              <a:t>за</a:t>
            </a:r>
            <a:r>
              <a:rPr lang="ru-RU" dirty="0"/>
              <a:t>дач в рамках одной конкретной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E54C5-1084-654C-AF69-B9752A2666F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7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2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7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3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9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4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2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45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7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9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F3EE95-2D89-F74D-BD1F-87C9017E3AD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1277DE-6138-A346-B09C-1F10C0D70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4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C7D28-1768-B80F-E69E-6E0D1036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DSL</a:t>
            </a:r>
            <a:br>
              <a:rPr lang="ru-RU" dirty="0"/>
            </a:br>
            <a:r>
              <a:rPr lang="ru-RU" dirty="0"/>
              <a:t>принципы, применения и реализация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B46B1-535E-5619-DDE0-0F1CB72DE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Тараненко Максим </a:t>
            </a:r>
            <a:r>
              <a:rPr lang="en-US" dirty="0"/>
              <a:t>P3211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74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085D2-7767-6B6A-6E41-F07848F7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подходов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FD1AB4-BA38-599D-C871-DC1D21626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35618"/>
              </p:ext>
            </p:extLst>
          </p:nvPr>
        </p:nvGraphicFramePr>
        <p:xfrm>
          <a:off x="964432" y="2047568"/>
          <a:ext cx="9906004" cy="3865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1">
                  <a:extLst>
                    <a:ext uri="{9D8B030D-6E8A-4147-A177-3AD203B41FA5}">
                      <a16:colId xmlns:a16="http://schemas.microsoft.com/office/drawing/2014/main" val="2584654511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645443455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1340750434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1089669821"/>
                    </a:ext>
                  </a:extLst>
                </a:gridCol>
              </a:tblGrid>
              <a:tr h="59167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Fluent Interfaces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Macros</a:t>
                      </a:r>
                      <a:endParaRPr lang="ru-RU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296696759"/>
                  </a:ext>
                </a:extLst>
              </a:tr>
              <a:tr h="1021250">
                <a:tc>
                  <a:txBody>
                    <a:bodyPr/>
                    <a:lstStyle/>
                    <a:p>
                      <a:r>
                        <a:rPr lang="ru-RU" dirty="0"/>
                        <a:t>Трудозатраты</a:t>
                      </a:r>
                      <a:r>
                        <a:rPr lang="en-US" dirty="0"/>
                        <a:t> </a:t>
                      </a:r>
                      <a:r>
                        <a:rPr lang="ru-RU" noProof="0" dirty="0"/>
                        <a:t>на</a:t>
                      </a:r>
                      <a:r>
                        <a:rPr lang="ru-RU" dirty="0"/>
                        <a:t> создание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</a:t>
                      </a:r>
                      <a:r>
                        <a:rPr lang="en-US" dirty="0"/>
                        <a:t>AX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MIN/MIDDLE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MIN/MIDDLE</a:t>
                      </a:r>
                      <a:endParaRPr lang="ru-RU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8117070"/>
                  </a:ext>
                </a:extLst>
              </a:tr>
              <a:tr h="591677">
                <a:tc>
                  <a:txBody>
                    <a:bodyPr/>
                    <a:lstStyle/>
                    <a:p>
                      <a:r>
                        <a:rPr lang="ru-RU" dirty="0"/>
                        <a:t>Свобода синтаксиса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</a:t>
                      </a:r>
                      <a:r>
                        <a:rPr lang="en-US" dirty="0"/>
                        <a:t>AX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ru-RU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029078521"/>
                  </a:ext>
                </a:extLst>
              </a:tr>
              <a:tr h="591677">
                <a:tc>
                  <a:txBody>
                    <a:bodyPr/>
                    <a:lstStyle/>
                    <a:p>
                      <a:r>
                        <a:rPr lang="ru-RU" dirty="0"/>
                        <a:t>Удобство отладки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*зависит от языка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279473508"/>
                  </a:ext>
                </a:extLst>
              </a:tr>
              <a:tr h="102125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средами разработки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*зависит от языка 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Полная с </a:t>
                      </a:r>
                      <a:r>
                        <a:rPr lang="ru-RU" dirty="0" err="1"/>
                        <a:t>автокомплитом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ru-RU" dirty="0"/>
                        <a:t>зависит от языка(чаще нет)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12151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F9A5F-7F8A-6945-A55F-AFE2EBA4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инструменты для создания </a:t>
            </a:r>
            <a:r>
              <a:rPr lang="ru-RU" dirty="0" err="1"/>
              <a:t>D</a:t>
            </a:r>
            <a:r>
              <a:rPr lang="en-US" dirty="0"/>
              <a:t>SL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05B6-B674-3F6D-5E20-A336F7A6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9654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Kotlin – </a:t>
            </a:r>
            <a:r>
              <a:rPr lang="en-US" dirty="0" err="1"/>
              <a:t>я</a:t>
            </a:r>
            <a:r>
              <a:rPr lang="ru-RU" dirty="0"/>
              <a:t>зык программирования, с больший количеством синтаксического сахара для создания своего </a:t>
            </a:r>
            <a:r>
              <a:rPr lang="en-US" dirty="0" err="1"/>
              <a:t>в</a:t>
            </a:r>
            <a:r>
              <a:rPr lang="ru-RU" dirty="0" err="1"/>
              <a:t>нутреннего</a:t>
            </a:r>
            <a:r>
              <a:rPr lang="ru-RU" dirty="0"/>
              <a:t> </a:t>
            </a:r>
            <a:r>
              <a:rPr lang="en-US" dirty="0"/>
              <a:t>DSL:</a:t>
            </a:r>
            <a:endParaRPr lang="ru-RU" dirty="0"/>
          </a:p>
          <a:p>
            <a:r>
              <a:rPr lang="ru-RU" dirty="0"/>
              <a:t>Замыкания (лямбда функции с контекстом)</a:t>
            </a:r>
          </a:p>
          <a:p>
            <a:r>
              <a:rPr lang="ru-RU" dirty="0"/>
              <a:t>Лямбда функции вне скобок</a:t>
            </a:r>
          </a:p>
          <a:p>
            <a:r>
              <a:rPr lang="en" dirty="0"/>
              <a:t>I</a:t>
            </a:r>
            <a:r>
              <a:rPr lang="en-US" dirty="0" err="1"/>
              <a:t>nfix</a:t>
            </a:r>
            <a:r>
              <a:rPr lang="ru-RU" dirty="0"/>
              <a:t>, </a:t>
            </a:r>
            <a:r>
              <a:rPr lang="ru-RU" dirty="0" err="1"/>
              <a:t>e</a:t>
            </a:r>
            <a:r>
              <a:rPr lang="en-US" dirty="0" err="1"/>
              <a:t>xtension</a:t>
            </a:r>
            <a:r>
              <a:rPr lang="en-US" dirty="0"/>
              <a:t> </a:t>
            </a:r>
            <a:r>
              <a:rPr lang="en-US" dirty="0" err="1"/>
              <a:t>ф</a:t>
            </a:r>
            <a:r>
              <a:rPr lang="ru-RU" dirty="0" err="1"/>
              <a:t>укнции</a:t>
            </a:r>
            <a:endParaRPr lang="en-US" dirty="0"/>
          </a:p>
          <a:p>
            <a:r>
              <a:rPr lang="ru-RU" dirty="0"/>
              <a:t>Соглашение </a:t>
            </a:r>
            <a:r>
              <a:rPr lang="ru-RU" dirty="0" err="1"/>
              <a:t>g</a:t>
            </a:r>
            <a:r>
              <a:rPr lang="en-US" dirty="0"/>
              <a:t>et / set </a:t>
            </a:r>
            <a:r>
              <a:rPr lang="en-US" dirty="0" err="1"/>
              <a:t>м</a:t>
            </a:r>
            <a:r>
              <a:rPr lang="ru-RU" dirty="0" err="1"/>
              <a:t>етодов</a:t>
            </a:r>
            <a:endParaRPr lang="ru-RU" dirty="0"/>
          </a:p>
          <a:p>
            <a:r>
              <a:rPr lang="ru-RU" dirty="0"/>
              <a:t>Деструктурирующая декларация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03A36-346A-E9BF-10DE-C4FE9DB2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инструменты для создания </a:t>
            </a:r>
            <a:r>
              <a:rPr lang="ru-RU" dirty="0" err="1"/>
              <a:t>D</a:t>
            </a:r>
            <a:r>
              <a:rPr lang="en-US" dirty="0"/>
              <a:t>SL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59F2C-1EA3-FE1D-D2DC-AA77B6FD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ANTLR (Another Tool for Language Recognition) – </a:t>
            </a:r>
            <a:r>
              <a:rPr lang="en-US" dirty="0" err="1"/>
              <a:t>г</a:t>
            </a:r>
            <a:r>
              <a:rPr lang="ru-RU" dirty="0" err="1"/>
              <a:t>енератор</a:t>
            </a:r>
            <a:r>
              <a:rPr lang="ru-RU" dirty="0"/>
              <a:t> парсеров для создания </a:t>
            </a:r>
            <a:r>
              <a:rPr lang="en-US" dirty="0" err="1"/>
              <a:t>с</a:t>
            </a:r>
            <a:r>
              <a:rPr lang="ru-RU" dirty="0" err="1"/>
              <a:t>воих</a:t>
            </a:r>
            <a:r>
              <a:rPr lang="ru-RU" dirty="0"/>
              <a:t> </a:t>
            </a:r>
            <a:r>
              <a:rPr lang="ru-RU" dirty="0" err="1"/>
              <a:t>D</a:t>
            </a:r>
            <a:r>
              <a:rPr lang="en-US" dirty="0"/>
              <a:t>SL. </a:t>
            </a:r>
          </a:p>
          <a:p>
            <a:r>
              <a:rPr lang="en-US" dirty="0" err="1"/>
              <a:t>Н</a:t>
            </a:r>
            <a:r>
              <a:rPr lang="ru-RU" dirty="0"/>
              <a:t>а основе грамматики генерирует парсер и </a:t>
            </a:r>
            <a:r>
              <a:rPr lang="ru-RU" dirty="0" err="1"/>
              <a:t>r</a:t>
            </a:r>
            <a:r>
              <a:rPr lang="en-US" dirty="0" err="1"/>
              <a:t>untime</a:t>
            </a:r>
            <a:r>
              <a:rPr lang="en-US" dirty="0"/>
              <a:t> </a:t>
            </a:r>
            <a:r>
              <a:rPr lang="en-US" dirty="0" err="1"/>
              <a:t>д</a:t>
            </a:r>
            <a:r>
              <a:rPr lang="ru-RU" dirty="0"/>
              <a:t>ля языка</a:t>
            </a:r>
          </a:p>
          <a:p>
            <a:r>
              <a:rPr lang="ru-RU" dirty="0"/>
              <a:t>Помогает сосредоточится на написании команд, а не механизма </a:t>
            </a:r>
            <a:r>
              <a:rPr lang="ru-RU" dirty="0" err="1"/>
              <a:t>парсинга</a:t>
            </a:r>
            <a:endParaRPr lang="ru-RU" dirty="0"/>
          </a:p>
          <a:p>
            <a:r>
              <a:rPr lang="ru-RU" dirty="0"/>
              <a:t>Ограничивает возможный синтаксис (хоть и не так сильно)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CEB3D-686C-32AA-A9A8-2232782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советы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28318-8DAC-A0B8-529A-DB56C990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3680"/>
            <a:ext cx="9905998" cy="312420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Не пишите </a:t>
            </a:r>
            <a:r>
              <a:rPr lang="ru-RU" dirty="0" err="1"/>
              <a:t>D</a:t>
            </a:r>
            <a:r>
              <a:rPr lang="en-US" dirty="0"/>
              <a:t>SL</a:t>
            </a:r>
          </a:p>
          <a:p>
            <a:pPr marL="514350" indent="-514350">
              <a:buAutoNum type="arabicParenR"/>
            </a:pPr>
            <a:r>
              <a:rPr lang="ru-RU" dirty="0"/>
              <a:t>Четко определить </a:t>
            </a:r>
            <a:r>
              <a:rPr lang="ru-RU" dirty="0" err="1"/>
              <a:t>s</a:t>
            </a:r>
            <a:r>
              <a:rPr lang="en-US" dirty="0"/>
              <a:t>cope </a:t>
            </a:r>
            <a:r>
              <a:rPr lang="en-US" dirty="0" err="1"/>
              <a:t>ре</a:t>
            </a:r>
            <a:r>
              <a:rPr lang="ru-RU" dirty="0" err="1"/>
              <a:t>шаемых</a:t>
            </a:r>
            <a:r>
              <a:rPr lang="ru-RU" dirty="0"/>
              <a:t> задач</a:t>
            </a:r>
          </a:p>
          <a:p>
            <a:pPr marL="514350" indent="-514350">
              <a:buAutoNum type="arabicParenR"/>
            </a:pPr>
            <a:r>
              <a:rPr lang="en-US" dirty="0" err="1"/>
              <a:t>На</a:t>
            </a:r>
            <a:r>
              <a:rPr lang="ru-RU" dirty="0" err="1"/>
              <a:t>йти</a:t>
            </a:r>
            <a:r>
              <a:rPr lang="ru-RU" dirty="0"/>
              <a:t> баланс между </a:t>
            </a:r>
            <a:r>
              <a:rPr lang="ru-RU" dirty="0" err="1"/>
              <a:t>сахарностью</a:t>
            </a:r>
            <a:r>
              <a:rPr lang="ru-RU" dirty="0"/>
              <a:t> и минимализмом</a:t>
            </a:r>
          </a:p>
          <a:p>
            <a:pPr marL="514350" indent="-514350">
              <a:buAutoNum type="arabicParenR"/>
            </a:pPr>
            <a:r>
              <a:rPr lang="ru-RU" dirty="0"/>
              <a:t>Ошибки должны быть очевидными (и видны до запуска кода)</a:t>
            </a:r>
          </a:p>
          <a:p>
            <a:pPr marL="514350" indent="-514350">
              <a:buAutoNum type="arabicParenR"/>
            </a:pPr>
            <a:r>
              <a:rPr lang="ru-RU" dirty="0"/>
              <a:t>Предусмотреть расширяемость языка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ru-RU" dirty="0"/>
              <a:t>) </a:t>
            </a:r>
            <a:r>
              <a:rPr lang="en-US" dirty="0"/>
              <a:t>   </a:t>
            </a:r>
            <a:r>
              <a:rPr lang="ru-RU" dirty="0"/>
              <a:t>Добавьте инструменты для работы</a:t>
            </a:r>
            <a:endParaRPr lang="en-US" dirty="0"/>
          </a:p>
          <a:p>
            <a:pPr marL="971550" lvl="1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420E3A-FA42-D415-5137-7C5AAE5A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38" t="7625" r="6111" b="7806"/>
          <a:stretch/>
        </p:blipFill>
        <p:spPr>
          <a:xfrm>
            <a:off x="153383" y="1356851"/>
            <a:ext cx="5374312" cy="414724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5F2D62-AF84-8C0A-34F9-01A309BF9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7" t="9645" r="7391" b="10125"/>
          <a:stretch/>
        </p:blipFill>
        <p:spPr>
          <a:xfrm>
            <a:off x="5976046" y="1356851"/>
            <a:ext cx="6059395" cy="414724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578F8C-C428-5226-1960-1E91C80302FF}"/>
              </a:ext>
            </a:extLst>
          </p:cNvPr>
          <p:cNvSpPr txBox="1">
            <a:spLocks/>
          </p:cNvSpPr>
          <p:nvPr/>
        </p:nvSpPr>
        <p:spPr>
          <a:xfrm>
            <a:off x="380396" y="-86524"/>
            <a:ext cx="8946484" cy="1579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А теперь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90938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53499-98C5-627B-5F7B-73CADBD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6" y="-86524"/>
            <a:ext cx="8946484" cy="1579061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7F390F-ADCB-3DA8-2DB0-B64679D5F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5" t="14346" r="9200" b="14709"/>
          <a:stretch/>
        </p:blipFill>
        <p:spPr>
          <a:xfrm>
            <a:off x="831809" y="1191669"/>
            <a:ext cx="6919943" cy="3441098"/>
          </a:xfrm>
        </p:spPr>
      </p:pic>
    </p:spTree>
    <p:extLst>
      <p:ext uri="{BB962C8B-B14F-4D97-AF65-F5344CB8AC3E}">
        <p14:creationId xmlns:p14="http://schemas.microsoft.com/office/powerpoint/2010/main" val="17959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822B-470B-7194-8CA7-03180C8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57B53-1D3B-50AC-036F-3085E78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07" y="1139066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Люди ленивые</a:t>
            </a:r>
          </a:p>
        </p:txBody>
      </p:sp>
      <p:pic>
        <p:nvPicPr>
          <p:cNvPr id="1030" name="Picture 6" descr="Окак мем кот в капюшоне">
            <a:extLst>
              <a:ext uri="{FF2B5EF4-FFF2-40B4-BE49-F238E27FC236}">
                <a16:creationId xmlns:a16="http://schemas.microsoft.com/office/drawing/2014/main" id="{FD31D63C-600B-EF5A-9F91-492666A1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93" y="560662"/>
            <a:ext cx="3550829" cy="43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822B-470B-7194-8CA7-03180C8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57B53-1D3B-50AC-036F-3085E78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Люди ленивые:</a:t>
            </a:r>
          </a:p>
          <a:p>
            <a:r>
              <a:rPr lang="ru-RU" dirty="0"/>
              <a:t>Программисты не хотят разбираться в предметной области</a:t>
            </a:r>
          </a:p>
          <a:p>
            <a:r>
              <a:rPr lang="ru-RU" dirty="0"/>
              <a:t>Эксперты предметной области не хотят разбираться в программировании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Итог:</a:t>
            </a:r>
          </a:p>
          <a:p>
            <a:pPr marL="0" indent="0">
              <a:buNone/>
            </a:pPr>
            <a:r>
              <a:rPr lang="ru-RU" dirty="0"/>
              <a:t>	Приходиться придумывать должности, которые переведут требования заказчика на язык программиста и согласуют с экспертами</a:t>
            </a:r>
          </a:p>
        </p:txBody>
      </p:sp>
    </p:spTree>
    <p:extLst>
      <p:ext uri="{BB962C8B-B14F-4D97-AF65-F5344CB8AC3E}">
        <p14:creationId xmlns:p14="http://schemas.microsoft.com/office/powerpoint/2010/main" val="7114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AD54-89F7-D789-7203-54AF291E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</a:t>
            </a:r>
            <a:r>
              <a:rPr lang="ru-RU" dirty="0"/>
              <a:t>, как возможное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615B0-0014-E7D3-F236-CB6443ED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D</a:t>
            </a:r>
            <a:r>
              <a:rPr lang="en-US" dirty="0"/>
              <a:t>SL</a:t>
            </a:r>
            <a:r>
              <a:rPr lang="ru-RU" dirty="0"/>
              <a:t> </a:t>
            </a:r>
            <a:r>
              <a:rPr lang="en-US" dirty="0"/>
              <a:t>: Domain Specific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ru-RU" dirty="0" err="1"/>
              <a:t>ики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 err="1"/>
              <a:t>Предме́тно-ориенти́рованный</a:t>
            </a:r>
            <a:r>
              <a:rPr lang="ru-RU" dirty="0"/>
              <a:t> </a:t>
            </a:r>
            <a:r>
              <a:rPr lang="ru-RU" dirty="0" err="1"/>
              <a:t>язы́к</a:t>
            </a:r>
            <a:r>
              <a:rPr lang="ru-RU" dirty="0"/>
              <a:t> (англ. </a:t>
            </a:r>
            <a:r>
              <a:rPr lang="en-US" dirty="0"/>
              <a:t>domain-specific language, DSL — «</a:t>
            </a:r>
            <a:r>
              <a:rPr lang="ru-RU" dirty="0"/>
              <a:t>язык, специфический для предметной области») — компьютерный язык, специализированный для конкретной области применения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9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50FFA-A8F4-D5C0-66CF-30C4611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существующих </a:t>
            </a:r>
            <a:r>
              <a:rPr lang="ru-RU" dirty="0" err="1"/>
              <a:t>D</a:t>
            </a:r>
            <a:r>
              <a:rPr lang="en-US" dirty="0"/>
              <a:t>SL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9C14E-A19E-7845-DBA2-34E82656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3750"/>
            <a:ext cx="9905998" cy="3124201"/>
          </a:xfrm>
        </p:spPr>
        <p:txBody>
          <a:bodyPr/>
          <a:lstStyle/>
          <a:p>
            <a:r>
              <a:rPr lang="en-US" dirty="0" err="1"/>
              <a:t>RegExp</a:t>
            </a:r>
            <a:r>
              <a:rPr lang="ru-RU" dirty="0"/>
              <a:t> – </a:t>
            </a:r>
            <a:r>
              <a:rPr lang="ru-RU" dirty="0" err="1"/>
              <a:t>шаблонизатор</a:t>
            </a:r>
            <a:r>
              <a:rPr lang="ru-RU" dirty="0"/>
              <a:t> строк</a:t>
            </a:r>
            <a:br>
              <a:rPr lang="en-US" dirty="0"/>
            </a:br>
            <a:r>
              <a:rPr lang="en-US" dirty="0">
                <a:ea typeface="Roboto" panose="02000000000000000000" pitchFamily="2" charset="0"/>
              </a:rPr>
              <a:t>\b+[A-Z0-9]{1, 5}.*</a:t>
            </a:r>
          </a:p>
          <a:p>
            <a:r>
              <a:rPr lang="en-US" dirty="0">
                <a:ea typeface="Roboto" panose="02000000000000000000" pitchFamily="2" charset="0"/>
              </a:rPr>
              <a:t>SQL</a:t>
            </a:r>
            <a:br>
              <a:rPr lang="en-US" dirty="0">
                <a:ea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</a:rPr>
              <a:t>select * from </a:t>
            </a:r>
            <a:r>
              <a:rPr lang="en-US" dirty="0" err="1">
                <a:ea typeface="Roboto" panose="02000000000000000000" pitchFamily="2" charset="0"/>
              </a:rPr>
              <a:t>table_exp</a:t>
            </a:r>
            <a:r>
              <a:rPr lang="en-US" dirty="0">
                <a:ea typeface="Roboto" panose="02000000000000000000" pitchFamily="2" charset="0"/>
              </a:rPr>
              <a:t> where id=“</a:t>
            </a:r>
            <a:r>
              <a:rPr lang="en-US" dirty="0" err="1">
                <a:ea typeface="Roboto" panose="02000000000000000000" pitchFamily="2" charset="0"/>
              </a:rPr>
              <a:t>simple_example</a:t>
            </a:r>
            <a:r>
              <a:rPr lang="en-US" dirty="0">
                <a:ea typeface="Roboto" panose="02000000000000000000" pitchFamily="2" charset="0"/>
              </a:rPr>
              <a:t>”</a:t>
            </a:r>
          </a:p>
          <a:p>
            <a:r>
              <a:rPr lang="en-US" dirty="0">
                <a:ea typeface="Roboto" panose="02000000000000000000" pitchFamily="2" charset="0"/>
              </a:rPr>
              <a:t>Make</a:t>
            </a:r>
          </a:p>
          <a:p>
            <a:r>
              <a:rPr lang="en-US" dirty="0">
                <a:ea typeface="Roboto" panose="02000000000000000000" pitchFamily="2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4799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D2614-51F6-9520-635B-642692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D</a:t>
            </a:r>
            <a:r>
              <a:rPr lang="en-US" dirty="0"/>
              <a:t>SL </a:t>
            </a:r>
            <a:r>
              <a:rPr lang="en-US" dirty="0" err="1"/>
              <a:t>в</a:t>
            </a:r>
            <a:r>
              <a:rPr lang="ru-RU" dirty="0"/>
              <a:t> сравнении с </a:t>
            </a:r>
            <a:r>
              <a:rPr lang="ru-RU" dirty="0" err="1"/>
              <a:t>G</a:t>
            </a:r>
            <a:r>
              <a:rPr lang="en-US" dirty="0"/>
              <a:t>PL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6535CF0-3678-5747-E68A-6345D98F4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01156"/>
              </p:ext>
            </p:extLst>
          </p:nvPr>
        </p:nvGraphicFramePr>
        <p:xfrm>
          <a:off x="858244" y="2118360"/>
          <a:ext cx="9906000" cy="3689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9746294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3636465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94777248"/>
                    </a:ext>
                  </a:extLst>
                </a:gridCol>
              </a:tblGrid>
              <a:tr h="103737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разработчика / пользователя </a:t>
                      </a:r>
                      <a:r>
                        <a:rPr lang="ru-RU" dirty="0" err="1"/>
                        <a:t>D</a:t>
                      </a:r>
                      <a:r>
                        <a:rPr lang="en-US" dirty="0"/>
                        <a:t>SL</a:t>
                      </a:r>
                      <a:endParaRPr lang="ru-RU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бизнеса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955092489"/>
                  </a:ext>
                </a:extLst>
              </a:tr>
              <a:tr h="1037378">
                <a:tc>
                  <a:txBody>
                    <a:bodyPr/>
                    <a:lstStyle/>
                    <a:p>
                      <a:r>
                        <a:rPr lang="ru-RU" dirty="0"/>
                        <a:t>Плюсы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Проще в освоении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Проще в работе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Удешевление однотипных доработок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«Брендирование» продукта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702623721"/>
                  </a:ext>
                </a:extLst>
              </a:tr>
              <a:tr h="1037378">
                <a:tc>
                  <a:txBody>
                    <a:bodyPr/>
                    <a:lstStyle/>
                    <a:p>
                      <a:r>
                        <a:rPr lang="ru-RU" dirty="0"/>
                        <a:t>Минусы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Сложно обойти систему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Неконтролируемая внутренняя логика работы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In-advance </a:t>
                      </a:r>
                      <a:r>
                        <a:rPr lang="en-US" dirty="0" err="1"/>
                        <a:t>т</a:t>
                      </a:r>
                      <a:r>
                        <a:rPr lang="ru-RU" dirty="0" err="1"/>
                        <a:t>раты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Дополнительная инертность и сложность изменений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732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4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7798D-84B5-E255-9440-0C84995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DSL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AA0C9-ACCB-CB97-68D9-C1C4EB86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07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External DSL – </a:t>
            </a:r>
            <a:r>
              <a:rPr lang="en-US" dirty="0" err="1"/>
              <a:t>э</a:t>
            </a:r>
            <a:r>
              <a:rPr lang="ru-RU" dirty="0"/>
              <a:t>то отдельные языки, со своим парсером, грамматикой и компилятором.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Reg Ex</a:t>
            </a:r>
          </a:p>
          <a:p>
            <a:r>
              <a:rPr lang="en-US" dirty="0"/>
              <a:t>SQL</a:t>
            </a:r>
          </a:p>
          <a:p>
            <a:r>
              <a:rPr lang="ru-RU" dirty="0" err="1"/>
              <a:t>C</a:t>
            </a:r>
            <a:r>
              <a:rPr lang="en-US" dirty="0"/>
              <a:t>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7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7C9D-2CF8-31CC-4989-FA80E135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DSL – Fluent Interfaces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EAECC-1819-2A5A-BCE5-92A2CBF2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08" y="17467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Цепочки вызовов методов образуют практически «естественный» язык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  <a:endParaRPr lang="en-US" dirty="0"/>
          </a:p>
          <a:p>
            <a:r>
              <a:rPr lang="en-US" dirty="0" err="1"/>
              <a:t>AssertJ</a:t>
            </a:r>
            <a:endParaRPr lang="en-US" dirty="0"/>
          </a:p>
          <a:p>
            <a:r>
              <a:rPr lang="en-US" dirty="0"/>
              <a:t>Stream API</a:t>
            </a:r>
            <a:endParaRPr lang="ru-RU" dirty="0"/>
          </a:p>
          <a:p>
            <a:r>
              <a:rPr lang="ru-RU" dirty="0" err="1"/>
              <a:t>G</a:t>
            </a:r>
            <a:r>
              <a:rPr lang="en-US" dirty="0" err="1"/>
              <a:t>radle</a:t>
            </a:r>
            <a:r>
              <a:rPr lang="en-US" dirty="0"/>
              <a:t> KTS</a:t>
            </a:r>
          </a:p>
          <a:p>
            <a:pPr lvl="1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DA51C-0CBD-366B-BA55-7D0D73D3F70E}"/>
              </a:ext>
            </a:extLst>
          </p:cNvPr>
          <p:cNvSpPr txBox="1"/>
          <p:nvPr/>
        </p:nvSpPr>
        <p:spPr>
          <a:xfrm>
            <a:off x="4432663" y="2586446"/>
            <a:ext cx="7001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assertThat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</a:t>
            </a:r>
            <a:r>
              <a:rPr lang="en" sz="1600" dirty="0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check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)</a:t>
            </a:r>
            <a:b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</a:b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    .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hasType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Column</a:t>
            </a:r>
            <a:r>
              <a:rPr lang="en" sz="1600" dirty="0" err="1">
                <a:latin typeface="Lucida Console" panose="020B0609040504020204" pitchFamily="49" charset="0"/>
                <a:ea typeface="Roboto" panose="02000000000000000000" pitchFamily="2" charset="0"/>
              </a:rPr>
              <a:t>.</a:t>
            </a:r>
            <a:r>
              <a:rPr lang="en" sz="1600" b="1" dirty="0" err="1">
                <a:solidFill>
                  <a:srgbClr val="8959A8"/>
                </a:solidFill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class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)</a:t>
            </a:r>
            <a:b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</a:b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    .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hasDiagnostic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</a:t>
            </a:r>
            <a:r>
              <a:rPr lang="en" sz="1600" dirty="0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COLUMNS_WITHOUT_DESCRIPTION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)</a:t>
            </a:r>
            <a:b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</a:b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    .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hasHost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PgHostImpl</a:t>
            </a:r>
            <a:r>
              <a:rPr lang="en" sz="1600" dirty="0" err="1">
                <a:latin typeface="Lucida Console" panose="020B0609040504020204" pitchFamily="49" charset="0"/>
                <a:ea typeface="Roboto" panose="02000000000000000000" pitchFamily="2" charset="0"/>
              </a:rPr>
              <a:t>.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ofPrimary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())</a:t>
            </a:r>
            <a:b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</a:b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    .</a:t>
            </a:r>
            <a:r>
              <a:rPr lang="en" sz="1600" dirty="0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executing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()</a:t>
            </a:r>
            <a:b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</a:b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    .</a:t>
            </a:r>
            <a:r>
              <a:rPr lang="en" sz="1600" dirty="0" err="1">
                <a:effectLst/>
                <a:latin typeface="Lucida Console" panose="020B0609040504020204" pitchFamily="49" charset="0"/>
                <a:ea typeface="Roboto" panose="02000000000000000000" pitchFamily="2" charset="0"/>
              </a:rPr>
              <a:t>isEmpty</a:t>
            </a:r>
            <a:r>
              <a:rPr lang="en" sz="1600" dirty="0">
                <a:latin typeface="Lucida Console" panose="020B0609040504020204" pitchFamily="49" charset="0"/>
                <a:ea typeface="Roboto" panose="02000000000000000000" pitchFamily="2" charset="0"/>
              </a:rPr>
              <a:t>();</a:t>
            </a:r>
            <a:endParaRPr lang="ru-RU" sz="1600" dirty="0">
              <a:latin typeface="Lucida Console" panose="020B060904050402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7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F19FB-C4C0-7A0C-6B12-C2353DF9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DSL - Macros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35058-A81C-C9E6-DE14-87E58670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Добавленные языковые конструкции заменяются на код до этапа компиляции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Rust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FD47D-A13D-B638-6AEE-0AF89349A39B}"/>
              </a:ext>
            </a:extLst>
          </p:cNvPr>
          <p:cNvSpPr txBox="1"/>
          <p:nvPr/>
        </p:nvSpPr>
        <p:spPr>
          <a:xfrm>
            <a:off x="4733695" y="2682776"/>
            <a:ext cx="6313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Lucida Console" panose="020B0609040504020204" pitchFamily="49" charset="0"/>
              </a:rPr>
              <a:t>#</a:t>
            </a:r>
            <a:r>
              <a:rPr lang="en" sz="1600" dirty="0">
                <a:effectLst/>
                <a:latin typeface="Lucida Console" panose="020B0609040504020204" pitchFamily="49" charset="0"/>
              </a:rPr>
              <a:t>define MAX(a, b) ({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_Generic((a) + (b),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    int: _Generic((b),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        int: ((a) &gt; (b) ? (a) : (b)),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        default: (void)0),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    float: ((a) &gt; (b) ? (a) : (b)),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    default: ((a) &gt; (b) ? (a) : (b))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    ); \</a:t>
            </a:r>
          </a:p>
          <a:p>
            <a:r>
              <a:rPr lang="en" sz="1600" dirty="0">
                <a:effectLst/>
                <a:latin typeface="Lucida Console" panose="020B0609040504020204" pitchFamily="49" charset="0"/>
              </a:rPr>
              <a:t>})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1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{67B44DFC-DDF2-6240-8547-5676A78566D6}tf10001063</Template>
  <TotalTime>283</TotalTime>
  <Words>605</Words>
  <Application>Microsoft Macintosh PowerPoint</Application>
  <PresentationFormat>Широкоэкранный</PresentationFormat>
  <Paragraphs>108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Lucida Console</vt:lpstr>
      <vt:lpstr>Сетка</vt:lpstr>
      <vt:lpstr>DSL принципы, применения и реализация</vt:lpstr>
      <vt:lpstr>Проблема</vt:lpstr>
      <vt:lpstr>Проблема</vt:lpstr>
      <vt:lpstr>DSL, как возможное решение</vt:lpstr>
      <vt:lpstr>Примеры существующих DSL</vt:lpstr>
      <vt:lpstr>DSL в сравнении с GPL</vt:lpstr>
      <vt:lpstr>External DSL</vt:lpstr>
      <vt:lpstr>Internal DSL – Fluent Interfaces</vt:lpstr>
      <vt:lpstr>Internal DSL - Macros</vt:lpstr>
      <vt:lpstr>Сравнение подходов</vt:lpstr>
      <vt:lpstr>Конкретные инструменты для создания DSL</vt:lpstr>
      <vt:lpstr>Конкретные инструменты для создания DSL</vt:lpstr>
      <vt:lpstr>Практические советы</vt:lpstr>
      <vt:lpstr>Презентация PowerPoint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</dc:title>
  <dc:creator>m taranenko</dc:creator>
  <cp:lastModifiedBy>m taranenko</cp:lastModifiedBy>
  <cp:revision>3</cp:revision>
  <dcterms:created xsi:type="dcterms:W3CDTF">2025-05-19T18:41:43Z</dcterms:created>
  <dcterms:modified xsi:type="dcterms:W3CDTF">2025-05-21T13:41:10Z</dcterms:modified>
</cp:coreProperties>
</file>