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300" r:id="rId5"/>
    <p:sldId id="282" r:id="rId6"/>
    <p:sldId id="320" r:id="rId7"/>
    <p:sldId id="258" r:id="rId8"/>
    <p:sldId id="348" r:id="rId9"/>
    <p:sldId id="349"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457"/>
    <a:srgbClr val="EDEDFF"/>
    <a:srgbClr val="5A5C63"/>
    <a:srgbClr val="FEBE43"/>
    <a:srgbClr val="FEC75C"/>
    <a:srgbClr val="FEB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116" d="100"/>
          <a:sy n="116" d="100"/>
        </p:scale>
        <p:origin x="336" y="108"/>
      </p:cViewPr>
      <p:guideLst>
        <p:guide orient="horz" pos="2114"/>
        <p:guide pos="3857"/>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A5C6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cs typeface="Calibri" panose="020F050202020403020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cs typeface="Calibri" panose="020F050202020403020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5923bcb6e7bce77baac12684"/>
          <p:cNvPicPr>
            <a:picLocks noChangeAspect="1"/>
          </p:cNvPicPr>
          <p:nvPr/>
        </p:nvPicPr>
        <p:blipFill>
          <a:blip r:embed="rId1"/>
          <a:srcRect l="-125" t="-597" r="-99" b="-325"/>
          <a:stretch>
            <a:fillRect/>
          </a:stretch>
        </p:blipFill>
        <p:spPr>
          <a:xfrm rot="10800000" flipV="1">
            <a:off x="-71755" y="-116205"/>
            <a:ext cx="12386945" cy="7090410"/>
          </a:xfrm>
          <a:prstGeom prst="rect">
            <a:avLst/>
          </a:prstGeom>
        </p:spPr>
      </p:pic>
      <p:sp>
        <p:nvSpPr>
          <p:cNvPr id="5" name="矩形 4"/>
          <p:cNvSpPr/>
          <p:nvPr/>
        </p:nvSpPr>
        <p:spPr>
          <a:xfrm>
            <a:off x="-85090" y="-76835"/>
            <a:ext cx="12381865" cy="7027545"/>
          </a:xfrm>
          <a:prstGeom prst="rect">
            <a:avLst/>
          </a:prstGeom>
          <a:solidFill>
            <a:srgbClr val="5A5C63">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3" name="副标题 2"/>
          <p:cNvSpPr>
            <a:spLocks noGrp="1"/>
          </p:cNvSpPr>
          <p:nvPr>
            <p:ph type="subTitle" idx="1"/>
          </p:nvPr>
        </p:nvSpPr>
        <p:spPr>
          <a:xfrm>
            <a:off x="3034665" y="1811020"/>
            <a:ext cx="6085205" cy="2697480"/>
          </a:xfrm>
        </p:spPr>
        <p:txBody>
          <a:bodyPr>
            <a:normAutofit fontScale="50000"/>
          </a:bodyPr>
          <a:p>
            <a:pPr algn="dist"/>
            <a:r>
              <a:rPr lang="en-US" sz="8800">
                <a:solidFill>
                  <a:schemeClr val="bg1"/>
                </a:solidFill>
                <a:sym typeface="+mn-ea"/>
              </a:rPr>
              <a:t>La dictadura de los medios de comunicación durante el régimen de Fujimori</a:t>
            </a:r>
            <a:endParaRPr lang="en-US" sz="8800">
              <a:solidFill>
                <a:schemeClr val="bg1"/>
              </a:solidFill>
            </a:endParaRPr>
          </a:p>
          <a:p>
            <a:pPr algn="dist"/>
            <a:endParaRPr lang="en-US" altLang="en-US" sz="8800">
              <a:solidFill>
                <a:schemeClr val="bg1"/>
              </a:solidFill>
              <a:latin typeface="Calibri" panose="020F0502020204030204" charset="0"/>
            </a:endParaRPr>
          </a:p>
        </p:txBody>
      </p:sp>
      <p:sp>
        <p:nvSpPr>
          <p:cNvPr id="2" name="文本框 1"/>
          <p:cNvSpPr txBox="1"/>
          <p:nvPr/>
        </p:nvSpPr>
        <p:spPr>
          <a:xfrm>
            <a:off x="2783840" y="4725035"/>
            <a:ext cx="6118860" cy="1568450"/>
          </a:xfrm>
          <a:prstGeom prst="rect">
            <a:avLst/>
          </a:prstGeom>
          <a:noFill/>
        </p:spPr>
        <p:txBody>
          <a:bodyPr wrap="square" rtlCol="0">
            <a:spAutoFit/>
          </a:bodyPr>
          <a:p>
            <a:pPr algn="ctr"/>
            <a:r>
              <a:rPr lang="es-MX" altLang="en-US" sz="2400">
                <a:sym typeface="+mn-ea"/>
              </a:rPr>
              <a:t>Integrantes:</a:t>
            </a:r>
            <a:endParaRPr lang="es-MX" altLang="en-US" sz="2400"/>
          </a:p>
          <a:p>
            <a:pPr algn="ctr"/>
            <a:r>
              <a:rPr lang="es-MX" altLang="en-US" sz="2400">
                <a:sym typeface="+mn-ea"/>
              </a:rPr>
              <a:t>Calderón Álvarez Juan Carlos</a:t>
            </a:r>
            <a:endParaRPr lang="es-MX" altLang="en-US" sz="2400"/>
          </a:p>
          <a:p>
            <a:pPr algn="ctr"/>
            <a:r>
              <a:rPr lang="es-MX" altLang="en-US" sz="2400">
                <a:sym typeface="+mn-ea"/>
              </a:rPr>
              <a:t>Román Maza Jonathan Edward</a:t>
            </a:r>
            <a:endParaRPr lang="es-MX" altLang="en-US" sz="2400"/>
          </a:p>
          <a:p>
            <a:pPr algn="ctr"/>
            <a:r>
              <a:rPr lang="es-MX" altLang="en-US" sz="2400">
                <a:sym typeface="+mn-ea"/>
              </a:rPr>
              <a:t>Zarzosa Toribio Dixon Smith</a:t>
            </a:r>
            <a:endParaRPr lang="zh-CN" altLang="en-US" sz="2400">
              <a:solidFill>
                <a:srgbClr val="FAC457"/>
              </a:solidFill>
              <a:latin typeface="Calibri" panose="020F0502020204030204" charset="0"/>
              <a:ea typeface="Calibri" panose="020F0502020204030204" charset="0"/>
              <a:cs typeface="Calibri" panose="020F0502020204030204" charset="0"/>
            </a:endParaRPr>
          </a:p>
        </p:txBody>
      </p:sp>
      <p:sp>
        <p:nvSpPr>
          <p:cNvPr id="6" name="矩形 5"/>
          <p:cNvSpPr/>
          <p:nvPr/>
        </p:nvSpPr>
        <p:spPr>
          <a:xfrm>
            <a:off x="2999740" y="1772920"/>
            <a:ext cx="6120130" cy="2736215"/>
          </a:xfrm>
          <a:prstGeom prst="rect">
            <a:avLst/>
          </a:prstGeom>
          <a:noFill/>
          <a:ln w="19050">
            <a:solidFill>
              <a:srgbClr val="FEB72E"/>
            </a:solidFill>
          </a:ln>
          <a:scene3d>
            <a:camera prst="orthographicFront"/>
            <a:lightRig rig="threePt" dir="t"/>
          </a:scene3d>
          <a:sp3d z="139700" extrusionH="254000" prstMaterial="matte">
            <a:extrusionClr>
              <a:srgbClr val="FEC75C"/>
            </a:extrusionClr>
          </a:sp3d>
          <a:extLst>
            <a:ext uri="{909E8E84-426E-40DD-AFC4-6F175D3DCCD1}">
              <a14:hiddenFill xmlns:a14="http://schemas.microsoft.com/office/drawing/2010/main">
                <a:solidFill>
                  <a:srgbClr val="FEBE4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3" grpId="0" build="p"/>
      <p:bldP spid="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5923bcb6e7bce77baac12684"/>
          <p:cNvPicPr>
            <a:picLocks noChangeAspect="1"/>
          </p:cNvPicPr>
          <p:nvPr/>
        </p:nvPicPr>
        <p:blipFill>
          <a:blip r:embed="rId1"/>
          <a:srcRect l="-125" t="-597" r="-99" b="-325"/>
          <a:stretch>
            <a:fillRect/>
          </a:stretch>
        </p:blipFill>
        <p:spPr>
          <a:xfrm rot="10800000" flipV="1">
            <a:off x="0" y="-26670"/>
            <a:ext cx="12386945" cy="7090410"/>
          </a:xfrm>
          <a:prstGeom prst="rect">
            <a:avLst/>
          </a:prstGeom>
        </p:spPr>
      </p:pic>
      <p:sp>
        <p:nvSpPr>
          <p:cNvPr id="5" name="矩形 4"/>
          <p:cNvSpPr/>
          <p:nvPr/>
        </p:nvSpPr>
        <p:spPr>
          <a:xfrm>
            <a:off x="5080" y="-26670"/>
            <a:ext cx="12381865" cy="7027545"/>
          </a:xfrm>
          <a:prstGeom prst="rect">
            <a:avLst/>
          </a:prstGeom>
          <a:solidFill>
            <a:srgbClr val="5A5C63">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6" name="矩形 5"/>
          <p:cNvSpPr/>
          <p:nvPr/>
        </p:nvSpPr>
        <p:spPr>
          <a:xfrm>
            <a:off x="1488440" y="2132965"/>
            <a:ext cx="8743950" cy="1356995"/>
          </a:xfrm>
          <a:prstGeom prst="rect">
            <a:avLst/>
          </a:prstGeom>
          <a:noFill/>
          <a:ln w="19050">
            <a:solidFill>
              <a:srgbClr val="FEB72E"/>
            </a:solidFill>
          </a:ln>
          <a:scene3d>
            <a:camera prst="orthographicFront"/>
            <a:lightRig rig="threePt" dir="t"/>
          </a:scene3d>
          <a:sp3d z="139700" extrusionH="254000" prstMaterial="matte">
            <a:extrusionClr>
              <a:srgbClr val="FEC75C"/>
            </a:extrusionClr>
          </a:sp3d>
          <a:extLst>
            <a:ext uri="{909E8E84-426E-40DD-AFC4-6F175D3DCCD1}">
              <a14:hiddenFill xmlns:a14="http://schemas.microsoft.com/office/drawing/2010/main">
                <a:solidFill>
                  <a:srgbClr val="FEBE4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2208530" y="2296160"/>
            <a:ext cx="7195820" cy="103124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s-MX" altLang="en-US" sz="6600">
                <a:solidFill>
                  <a:schemeClr val="bg1"/>
                </a:solidFill>
                <a:sym typeface="+mn-ea"/>
              </a:rPr>
              <a:t>Introducción</a:t>
            </a:r>
            <a:endParaRPr lang="es-MX" altLang="en-US" sz="6600">
              <a:solidFill>
                <a:schemeClr val="bg1"/>
              </a:solidFill>
              <a:latin typeface="Calibri" panose="020F0502020204030204" charset="0"/>
              <a:ea typeface="Calibri" panose="020F0502020204030204" charset="0"/>
              <a:cs typeface="Calibri" panose="020F05020202040302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0.70"/>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bldLvl="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480060" y="659130"/>
            <a:ext cx="424497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sz="3200">
                <a:solidFill>
                  <a:schemeClr val="bg1"/>
                </a:solidFill>
                <a:sym typeface="+mn-ea"/>
              </a:rPr>
              <a:t>Desorden social</a:t>
            </a:r>
            <a:endParaRPr lang="es-MX" altLang="en-US" sz="3200">
              <a:solidFill>
                <a:schemeClr val="bg1"/>
              </a:solidFill>
            </a:endParaRPr>
          </a:p>
          <a:p>
            <a:pPr algn="l"/>
            <a:endParaRPr lang="es-MX" altLang="en-US" sz="32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9" name="副标题 2"/>
          <p:cNvSpPr>
            <a:spLocks noGrp="1"/>
          </p:cNvSpPr>
          <p:nvPr/>
        </p:nvSpPr>
        <p:spPr>
          <a:xfrm>
            <a:off x="1200150" y="1936750"/>
            <a:ext cx="6451600" cy="117284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altLang="en-US" sz="2000">
                <a:sym typeface="+mn-ea"/>
              </a:rPr>
              <a:t>Macassi (2002) “Siempre se ha definido a la prensa amarilla como aquella que tergiversa la información, resalta el morbo, incentiva la violencia y banaliza la vida social”(pág. 1), </a:t>
            </a:r>
            <a:endParaRPr lang="zh-CN" altLang="en-US" sz="2000">
              <a:solidFill>
                <a:srgbClr val="FAC457"/>
              </a:solidFill>
              <a:latin typeface="Calibri" panose="020F0502020204030204" charset="0"/>
              <a:ea typeface="Calibri" panose="020F0502020204030204" charset="0"/>
              <a:cs typeface="Calibri" panose="020F0502020204030204" charset="0"/>
              <a:sym typeface="+mn-ea"/>
            </a:endParaRPr>
          </a:p>
        </p:txBody>
      </p:sp>
      <p:sp>
        <p:nvSpPr>
          <p:cNvPr id="14" name="文本框 13"/>
          <p:cNvSpPr txBox="1"/>
          <p:nvPr/>
        </p:nvSpPr>
        <p:spPr>
          <a:xfrm>
            <a:off x="5304155" y="3789045"/>
            <a:ext cx="6377940" cy="2183765"/>
          </a:xfrm>
          <a:prstGeom prst="rect">
            <a:avLst/>
          </a:prstGeom>
          <a:noFill/>
        </p:spPr>
        <p:txBody>
          <a:bodyPr wrap="square" rtlCol="0">
            <a:spAutoFit/>
          </a:bodyPr>
          <a:p>
            <a:r>
              <a:rPr lang="es-MX" altLang="en-US" sz="2000">
                <a:sym typeface="+mn-ea"/>
              </a:rPr>
              <a:t>“La televisión, la radio y sobre todo la cantidad de tabloides de la prensa amarilla fueron los encargados de difundir esta idea y de propagarla sin piedad a lo largo y ancho del país”. (pág. 68).</a:t>
            </a:r>
            <a:endParaRPr lang="es-MX" altLang="en-US" sz="2000"/>
          </a:p>
          <a:p>
            <a:r>
              <a:rPr lang="zh-CN" altLang="en-US" sz="2800">
                <a:solidFill>
                  <a:srgbClr val="FAC457"/>
                </a:solidFill>
                <a:latin typeface="Calibri" panose="020F0502020204030204" charset="0"/>
                <a:ea typeface="Calibri" panose="020F0502020204030204" charset="0"/>
                <a:cs typeface="Calibri" panose="020F0502020204030204" charset="0"/>
              </a:rPr>
              <a:t>
</a:t>
            </a:r>
            <a:endParaRPr lang="zh-CN" altLang="en-US" sz="2800">
              <a:solidFill>
                <a:srgbClr val="FAC457"/>
              </a:solidFill>
              <a:latin typeface="Calibri" panose="020F0502020204030204" charset="0"/>
              <a:ea typeface="Calibri" panose="020F0502020204030204" charset="0"/>
              <a:cs typeface="Calibri" panose="020F0502020204030204" charset="0"/>
            </a:endParaRPr>
          </a:p>
        </p:txBody>
      </p:sp>
      <p:sp>
        <p:nvSpPr>
          <p:cNvPr id="2" name="副标题 2"/>
          <p:cNvSpPr>
            <a:spLocks noGrp="1"/>
          </p:cNvSpPr>
          <p:nvPr/>
        </p:nvSpPr>
        <p:spPr>
          <a:xfrm>
            <a:off x="551815" y="1268730"/>
            <a:ext cx="3378200"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a:sym typeface="+mn-ea"/>
              </a:rPr>
              <a:t>Prensa amarilla</a:t>
            </a:r>
            <a:endParaRPr lang="zh-CN" altLang="en-US">
              <a:solidFill>
                <a:srgbClr val="FAC457"/>
              </a:solidFill>
              <a:latin typeface="Calibri" panose="020F0502020204030204" charset="0"/>
              <a:ea typeface="Calibri" panose="020F0502020204030204" charset="0"/>
              <a:cs typeface="Calibri" panose="020F0502020204030204" charset="0"/>
              <a:sym typeface="+mn-ea"/>
            </a:endParaRPr>
          </a:p>
        </p:txBody>
      </p:sp>
      <p:pic>
        <p:nvPicPr>
          <p:cNvPr id="100" name="Imagen 99"/>
          <p:cNvPicPr/>
          <p:nvPr/>
        </p:nvPicPr>
        <p:blipFill>
          <a:blip r:embed="rId1"/>
          <a:stretch>
            <a:fillRect/>
          </a:stretch>
        </p:blipFill>
        <p:spPr>
          <a:xfrm>
            <a:off x="768350" y="3572510"/>
            <a:ext cx="4025900" cy="2371090"/>
          </a:xfrm>
          <a:prstGeom prst="rect">
            <a:avLst/>
          </a:prstGeom>
          <a:noFill/>
          <a:ln w="9525">
            <a:noFill/>
          </a:ln>
        </p:spPr>
      </p:pic>
      <p:pic>
        <p:nvPicPr>
          <p:cNvPr id="101" name="Imagen 100"/>
          <p:cNvPicPr/>
          <p:nvPr/>
        </p:nvPicPr>
        <p:blipFill>
          <a:blip r:embed="rId2"/>
          <a:stretch>
            <a:fillRect/>
          </a:stretch>
        </p:blipFill>
        <p:spPr>
          <a:xfrm>
            <a:off x="7824470" y="476885"/>
            <a:ext cx="3208655" cy="256730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551815" y="692785"/>
            <a:ext cx="659955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a:solidFill>
                  <a:schemeClr val="bg1"/>
                </a:solidFill>
                <a:sym typeface="+mn-ea"/>
              </a:rPr>
              <a:t>Protestas sociales</a:t>
            </a:r>
            <a:endParaRPr lang="es-MX" altLang="en-US">
              <a:solidFill>
                <a:schemeClr val="bg1"/>
              </a:solidFill>
            </a:endParaRPr>
          </a:p>
          <a:p>
            <a:pPr algn="l"/>
            <a:endParaRPr lang="es-MX" altLang="en-US">
              <a:solidFill>
                <a:schemeClr val="bg1"/>
              </a:solidFill>
              <a:latin typeface="Calibri" panose="020F0502020204030204" charset="0"/>
              <a:ea typeface="Calibri" panose="020F0502020204030204" charset="0"/>
              <a:cs typeface="Calibri" panose="020F0502020204030204" charset="0"/>
              <a:sym typeface="+mn-ea"/>
            </a:endParaRPr>
          </a:p>
        </p:txBody>
      </p:sp>
      <p:sp>
        <p:nvSpPr>
          <p:cNvPr id="14" name="文本框 13"/>
          <p:cNvSpPr txBox="1"/>
          <p:nvPr/>
        </p:nvSpPr>
        <p:spPr>
          <a:xfrm>
            <a:off x="1355090" y="1628775"/>
            <a:ext cx="4752340" cy="2891790"/>
          </a:xfrm>
          <a:prstGeom prst="rect">
            <a:avLst/>
          </a:prstGeom>
          <a:noFill/>
        </p:spPr>
        <p:txBody>
          <a:bodyPr wrap="square" rtlCol="0">
            <a:spAutoFit/>
          </a:bodyPr>
          <a:p>
            <a:pPr>
              <a:lnSpc>
                <a:spcPct val="130000"/>
              </a:lnSpc>
            </a:pPr>
            <a:r>
              <a:rPr lang="es-MX" altLang="en-US" sz="2000">
                <a:sym typeface="+mn-ea"/>
              </a:rPr>
              <a:t>“Durante este periodo, el régimen continuó jugando a la política con el terror con el objetivo de desacreditar a las fuerzas de la oposición y perpetuarse en el poder. Esto lo hizo insistiendo en que el terrorismo era una amenaza latente, además de vincular las protestas sociales legítimas” (pág. 29)</a:t>
            </a:r>
            <a:endParaRPr lang="zh-CN" altLang="en-US" sz="2000">
              <a:solidFill>
                <a:srgbClr val="FAC457"/>
              </a:solidFill>
              <a:latin typeface="Calibri" panose="020F0502020204030204" charset="0"/>
              <a:ea typeface="Calibri" panose="020F0502020204030204" charset="0"/>
              <a:cs typeface="Calibri" panose="020F0502020204030204" charset="0"/>
            </a:endParaRPr>
          </a:p>
        </p:txBody>
      </p:sp>
      <p:pic>
        <p:nvPicPr>
          <p:cNvPr id="102" name="Imagen 101"/>
          <p:cNvPicPr/>
          <p:nvPr/>
        </p:nvPicPr>
        <p:blipFill>
          <a:blip r:embed="rId1"/>
          <a:stretch>
            <a:fillRect/>
          </a:stretch>
        </p:blipFill>
        <p:spPr>
          <a:xfrm>
            <a:off x="7104380" y="1484630"/>
            <a:ext cx="4215765" cy="303593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800" decel="100000"/>
                                        <p:tgtEl>
                                          <p:spTgt spid="14"/>
                                        </p:tgtEl>
                                      </p:cBhvr>
                                    </p:animEffect>
                                    <p:anim calcmode="lin" valueType="num">
                                      <p:cBhvr>
                                        <p:cTn id="8" dur="800" decel="100000" fill="hold"/>
                                        <p:tgtEl>
                                          <p:spTgt spid="14"/>
                                        </p:tgtEl>
                                        <p:attrNameLst>
                                          <p:attrName>style.rotation</p:attrName>
                                        </p:attrNameLst>
                                      </p:cBhvr>
                                      <p:tavLst>
                                        <p:tav tm="0">
                                          <p:val>
                                            <p:fltVal val="-90"/>
                                          </p:val>
                                        </p:tav>
                                        <p:tav tm="100000">
                                          <p:val>
                                            <p:fltVal val="0"/>
                                          </p:val>
                                        </p:tav>
                                      </p:tavLst>
                                    </p:anim>
                                    <p:anim calcmode="lin" valueType="num">
                                      <p:cBhvr>
                                        <p:cTn id="9" dur="800" decel="100000" fill="hold"/>
                                        <p:tgtEl>
                                          <p:spTgt spid="14"/>
                                        </p:tgtEl>
                                        <p:attrNameLst>
                                          <p:attrName>ppt_x</p:attrName>
                                        </p:attrNameLst>
                                      </p:cBhvr>
                                      <p:tavLst>
                                        <p:tav tm="0">
                                          <p:val>
                                            <p:strVal val="#ppt_x+0.4"/>
                                          </p:val>
                                        </p:tav>
                                        <p:tav tm="100000">
                                          <p:val>
                                            <p:strVal val="#ppt_x-0.05"/>
                                          </p:val>
                                        </p:tav>
                                      </p:tavLst>
                                    </p:anim>
                                    <p:anim calcmode="lin" valueType="num">
                                      <p:cBhvr>
                                        <p:cTn id="10" dur="800" decel="100000" fill="hold"/>
                                        <p:tgtEl>
                                          <p:spTgt spid="1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13" name="副标题 2"/>
          <p:cNvSpPr>
            <a:spLocks noGrp="1"/>
          </p:cNvSpPr>
          <p:nvPr/>
        </p:nvSpPr>
        <p:spPr>
          <a:xfrm>
            <a:off x="624205" y="1845310"/>
            <a:ext cx="3946525" cy="435673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s-MX" altLang="en-US" sz="2000">
                <a:sym typeface="+mn-ea"/>
              </a:rPr>
              <a:t>Segun Estaña (2020) Alberto Fujimori simulaba en su gobierno ser demostrativo cuando fue completamente lo contrario llamándolo así “democradura”, “se movió el péndulo político: de la democracia al autoritarismo, pues el gobierno de Alberto Fujimori disolvió el Congreso y gobernó con un régimen que fue calificado de “democradura”.</a:t>
            </a:r>
            <a:endParaRPr lang="en-US" altLang="zh-CN" sz="2000">
              <a:solidFill>
                <a:srgbClr val="FAC457"/>
              </a:solidFill>
              <a:latin typeface="Calibri" panose="020F0502020204030204" charset="0"/>
              <a:ea typeface="Calibri" panose="020F0502020204030204" charset="0"/>
              <a:cs typeface="Calibri" panose="020F0502020204030204" charset="0"/>
              <a:sym typeface="+mn-ea"/>
            </a:endParaRPr>
          </a:p>
        </p:txBody>
      </p:sp>
      <p:sp>
        <p:nvSpPr>
          <p:cNvPr id="2" name="副标题 2"/>
          <p:cNvSpPr>
            <a:spLocks noGrp="1"/>
          </p:cNvSpPr>
          <p:nvPr/>
        </p:nvSpPr>
        <p:spPr>
          <a:xfrm>
            <a:off x="480060" y="628015"/>
            <a:ext cx="659955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sz="3200">
                <a:solidFill>
                  <a:schemeClr val="bg1"/>
                </a:solidFill>
                <a:sym typeface="+mn-ea"/>
              </a:rPr>
              <a:t>Abusos de autoridad</a:t>
            </a:r>
            <a:endParaRPr lang="es-MX" altLang="en-US" sz="3200">
              <a:solidFill>
                <a:schemeClr val="bg1"/>
              </a:solidFill>
            </a:endParaRPr>
          </a:p>
          <a:p>
            <a:pPr algn="l"/>
            <a:endParaRPr lang="es-MX" altLang="en-US" sz="32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3" name="副标题 2"/>
          <p:cNvSpPr>
            <a:spLocks noGrp="1"/>
          </p:cNvSpPr>
          <p:nvPr/>
        </p:nvSpPr>
        <p:spPr>
          <a:xfrm>
            <a:off x="407670" y="1171575"/>
            <a:ext cx="862393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a:sym typeface="+mn-ea"/>
              </a:rPr>
              <a:t>Abuso de los departamentos Gubernamentales</a:t>
            </a:r>
            <a:endParaRPr lang="es-MX" altLang="en-US"/>
          </a:p>
          <a:p>
            <a:pPr algn="l"/>
            <a:endParaRPr lang="zh-CN" altLang="en-US">
              <a:solidFill>
                <a:srgbClr val="FAC457"/>
              </a:solidFill>
              <a:latin typeface="Calibri" panose="020F0502020204030204" charset="0"/>
              <a:ea typeface="Calibri" panose="020F0502020204030204" charset="0"/>
              <a:cs typeface="Calibri" panose="020F0502020204030204" charset="0"/>
              <a:sym typeface="+mn-ea"/>
            </a:endParaRPr>
          </a:p>
        </p:txBody>
      </p:sp>
      <p:sp>
        <p:nvSpPr>
          <p:cNvPr id="4" name="副标题 2"/>
          <p:cNvSpPr>
            <a:spLocks noGrp="1"/>
          </p:cNvSpPr>
          <p:nvPr/>
        </p:nvSpPr>
        <p:spPr>
          <a:xfrm>
            <a:off x="5447665" y="1781175"/>
            <a:ext cx="6316345" cy="239903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s-MX" altLang="en-US" sz="2000">
                <a:sym typeface="+mn-ea"/>
              </a:rPr>
              <a:t>“En el caso de los programas de control natal, el interés personal que tenía Fujimori en la lucha contra la pobreza impidiendo el crecimiento demográfico generó obediencia entre las autoridades médicas locales, lo que a su vez, fue un incentivo para un comportamiento autoritario y para el abuso de poder a nivel local.” (pág. 19)</a:t>
            </a:r>
            <a:endParaRPr lang="en-US" altLang="zh-CN" sz="2000">
              <a:solidFill>
                <a:srgbClr val="FAC457"/>
              </a:solidFill>
              <a:latin typeface="Calibri" panose="020F0502020204030204" charset="0"/>
              <a:ea typeface="Calibri" panose="020F0502020204030204" charset="0"/>
              <a:cs typeface="Calibri" panose="020F0502020204030204" charset="0"/>
              <a:sym typeface="+mn-ea"/>
            </a:endParaRPr>
          </a:p>
        </p:txBody>
      </p:sp>
      <p:pic>
        <p:nvPicPr>
          <p:cNvPr id="103" name="Imagen 102"/>
          <p:cNvPicPr/>
          <p:nvPr/>
        </p:nvPicPr>
        <p:blipFill>
          <a:blip r:embed="rId1"/>
          <a:stretch>
            <a:fillRect/>
          </a:stretch>
        </p:blipFill>
        <p:spPr>
          <a:xfrm>
            <a:off x="6528435" y="4180205"/>
            <a:ext cx="2844800" cy="21177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4" nodeType="clickEffect">
                                  <p:stCondLst>
                                    <p:cond delay="0"/>
                                  </p:stCondLst>
                                  <p:childTnLst>
                                    <p:set>
                                      <p:cBhvr>
                                        <p:cTn id="6" dur="1" fill="hold">
                                          <p:stCondLst>
                                            <p:cond delay="0"/>
                                          </p:stCondLst>
                                        </p:cTn>
                                        <p:tgtEl>
                                          <p:spTgt spid="13"/>
                                        </p:tgtEl>
                                        <p:attrNameLst>
                                          <p:attrName>style.visibility</p:attrName>
                                        </p:attrNameLst>
                                      </p:cBhvr>
                                      <p:to>
                                        <p:strVal val="visible"/>
                                      </p:to>
                                    </p:set>
                                    <p:animScale>
                                      <p:cBhvr>
                                        <p:cTn id="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
                                        </p:tgtEl>
                                        <p:attrNameLst>
                                          <p:attrName>ppt_x</p:attrName>
                                          <p:attrName>ppt_y</p:attrName>
                                        </p:attrNameLst>
                                      </p:cBhvr>
                                    </p:animMotion>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4"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
                                        </p:tgtEl>
                                        <p:attrNameLst>
                                          <p:attrName>ppt_x</p:attrName>
                                          <p:attrName>ppt_y</p:attrName>
                                        </p:attrNameLst>
                                      </p:cBhvr>
                                    </p:animMotion>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3" grpId="3"/>
      <p:bldP spid="13" grpId="4"/>
      <p:bldP spid="4" grpId="0"/>
      <p:bldP spid="4" grpId="1"/>
      <p:bldP spid="4" grpId="2"/>
      <p:bldP spid="4" grpId="3"/>
      <p:bldP spid="4" grpId="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 name="副标题 2"/>
          <p:cNvSpPr>
            <a:spLocks noGrp="1"/>
          </p:cNvSpPr>
          <p:nvPr/>
        </p:nvSpPr>
        <p:spPr>
          <a:xfrm>
            <a:off x="480060" y="628015"/>
            <a:ext cx="659955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sz="3200">
                <a:solidFill>
                  <a:schemeClr val="bg1"/>
                </a:solidFill>
                <a:sym typeface="+mn-ea"/>
              </a:rPr>
              <a:t>Actos de Sobornos</a:t>
            </a:r>
            <a:endParaRPr lang="es-MX" altLang="en-US" sz="3200">
              <a:solidFill>
                <a:schemeClr val="bg1"/>
              </a:solidFill>
            </a:endParaRPr>
          </a:p>
          <a:p>
            <a:pPr algn="l"/>
            <a:endParaRPr lang="es-MX" altLang="en-US" sz="32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4" name="Cuadro de texto 3"/>
          <p:cNvSpPr txBox="1"/>
          <p:nvPr/>
        </p:nvSpPr>
        <p:spPr>
          <a:xfrm>
            <a:off x="335915" y="1628775"/>
            <a:ext cx="4089400" cy="2584450"/>
          </a:xfrm>
          <a:prstGeom prst="rect">
            <a:avLst/>
          </a:prstGeom>
          <a:noFill/>
        </p:spPr>
        <p:txBody>
          <a:bodyPr wrap="square" rtlCol="0">
            <a:spAutoFit/>
          </a:bodyPr>
          <a:p>
            <a:r>
              <a:rPr lang="es-MX" altLang="en-US"/>
              <a:t>“Los Vladivideos son inusuales por que son producto del mismo régimen corrupto que permitieron derrocar. No son el producto de un trabajo periodístico que buscaba desenmascarar al gobierno. Hay suficiente evidencia para sugerir que Montesinos se grababa dando y recibiendo sobornos utilizando cámaras escondidas por él mismo”</a:t>
            </a:r>
            <a:endParaRPr lang="es-MX" altLang="en-US"/>
          </a:p>
        </p:txBody>
      </p:sp>
      <p:sp>
        <p:nvSpPr>
          <p:cNvPr id="5" name="Cuadro de texto 4"/>
          <p:cNvSpPr txBox="1"/>
          <p:nvPr/>
        </p:nvSpPr>
        <p:spPr>
          <a:xfrm>
            <a:off x="5641975" y="3670300"/>
            <a:ext cx="6048375" cy="2861310"/>
          </a:xfrm>
          <a:prstGeom prst="rect">
            <a:avLst/>
          </a:prstGeom>
          <a:noFill/>
        </p:spPr>
        <p:txBody>
          <a:bodyPr wrap="square" rtlCol="0">
            <a:spAutoFit/>
          </a:bodyPr>
          <a:p>
            <a:r>
              <a:rPr lang="es-MX" altLang="en-US"/>
              <a:t>Segun Estaña (2020)  menciona que Fujimori por culpa de diferentes tipos de instituciones y su falta de interés por el país hacia mas lento su trabajo de poner en marcha al país. Fujimori expresaba que: El caos y la corrupción, la falta de identificación con los grandes intereses nacionales de algunas instituciones fundamentales, traban la acción del gobierno orientada al logro de los objetivos de la reconstrucción y el desarrollo nacionales, así muchos proyectos de ley, importantes para la marcha del país, quedan encarpetados por irresponsabilidad, decidía, holgazanería de los mal llamados Padres de la Patria.</a:t>
            </a:r>
            <a:endParaRPr lang="es-MX" altLang="en-US"/>
          </a:p>
        </p:txBody>
      </p:sp>
      <p:pic>
        <p:nvPicPr>
          <p:cNvPr id="104" name="Imagen 103"/>
          <p:cNvPicPr/>
          <p:nvPr/>
        </p:nvPicPr>
        <p:blipFill>
          <a:blip r:embed="rId1"/>
          <a:stretch>
            <a:fillRect/>
          </a:stretch>
        </p:blipFill>
        <p:spPr>
          <a:xfrm>
            <a:off x="6312535" y="908685"/>
            <a:ext cx="3933825" cy="2204720"/>
          </a:xfrm>
          <a:prstGeom prst="rect">
            <a:avLst/>
          </a:prstGeom>
          <a:noFill/>
          <a:ln w="9525">
            <a:noFill/>
          </a:ln>
        </p:spPr>
      </p:pic>
      <p:pic>
        <p:nvPicPr>
          <p:cNvPr id="105" name="Imagen 104"/>
          <p:cNvPicPr/>
          <p:nvPr/>
        </p:nvPicPr>
        <p:blipFill>
          <a:blip r:embed="rId2"/>
          <a:stretch>
            <a:fillRect/>
          </a:stretch>
        </p:blipFill>
        <p:spPr>
          <a:xfrm>
            <a:off x="912495" y="4353560"/>
            <a:ext cx="4144010" cy="21780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560195" y="2708910"/>
            <a:ext cx="8743950" cy="1356995"/>
          </a:xfrm>
          <a:prstGeom prst="rect">
            <a:avLst/>
          </a:prstGeom>
          <a:noFill/>
          <a:ln w="19050">
            <a:solidFill>
              <a:srgbClr val="FEB72E"/>
            </a:solidFill>
          </a:ln>
          <a:scene3d>
            <a:camera prst="orthographicFront"/>
            <a:lightRig rig="threePt" dir="t"/>
          </a:scene3d>
          <a:sp3d z="139700" extrusionH="254000" prstMaterial="matte">
            <a:extrusionClr>
              <a:srgbClr val="FEC75C"/>
            </a:extrusionClr>
          </a:sp3d>
          <a:extLst>
            <a:ext uri="{909E8E84-426E-40DD-AFC4-6F175D3DCCD1}">
              <a14:hiddenFill xmlns:a14="http://schemas.microsoft.com/office/drawing/2010/main">
                <a:solidFill>
                  <a:srgbClr val="FEBE4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1991995" y="2871470"/>
            <a:ext cx="7195820" cy="103124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s-MX" altLang="en-US" sz="6600">
                <a:solidFill>
                  <a:schemeClr val="bg1"/>
                </a:solidFill>
                <a:sym typeface="+mn-ea"/>
              </a:rPr>
              <a:t>Conclusión</a:t>
            </a:r>
            <a:endParaRPr lang="es-MX" altLang="en-US" sz="66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0.70"/>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 grpId="0"/>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BE43"/>
        </a:solidFill>
        <a:ln>
          <a:noFill/>
        </a:ln>
        <a:scene3d>
          <a:camera prst="perspectiveLeft" fov="5100000">
            <a:rot lat="0" lon="2400000" rev="0"/>
          </a:camera>
          <a:lightRig rig="threePt" dir="t"/>
        </a:scene3d>
        <a:sp3d z="139700" extrusionH="254000" prstMaterial="matte">
          <a:extrusionClr>
            <a:srgbClr val="FEC75C"/>
          </a:extrusionClr>
        </a:sp3d>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2603</Words>
  <Application>WPS Presentation</Application>
  <PresentationFormat>宽屏</PresentationFormat>
  <Paragraphs>44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Calibri</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XiaoDou</dc:creator>
  <cp:lastModifiedBy>Juaky</cp:lastModifiedBy>
  <cp:revision>40</cp:revision>
  <dcterms:created xsi:type="dcterms:W3CDTF">2017-11-11T10:06:00Z</dcterms:created>
  <dcterms:modified xsi:type="dcterms:W3CDTF">2022-06-30T23:51:32Z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2058-11.2.0.11156</vt:lpwstr>
  </property>
  <property fmtid="{D5CDD505-2E9C-101B-9397-08002B2CF9AE}" pid="3" name="ICV">
    <vt:lpwstr>D947B178275B4A3B9472B1423DFBA1FF</vt:lpwstr>
  </property>
</Properties>
</file>