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1"/>
  </p:handoutMasterIdLst>
  <p:sldIdLst>
    <p:sldId id="256" r:id="rId3"/>
    <p:sldId id="300" r:id="rId5"/>
    <p:sldId id="282" r:id="rId6"/>
    <p:sldId id="320" r:id="rId7"/>
    <p:sldId id="258" r:id="rId8"/>
    <p:sldId id="348" r:id="rId9"/>
    <p:sldId id="349"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C457"/>
    <a:srgbClr val="EDEDFF"/>
    <a:srgbClr val="5A5C63"/>
    <a:srgbClr val="FEBE43"/>
    <a:srgbClr val="FEC75C"/>
    <a:srgbClr val="FEB7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howGuides="1">
      <p:cViewPr varScale="1">
        <p:scale>
          <a:sx n="116" d="100"/>
          <a:sy n="116" d="100"/>
        </p:scale>
        <p:origin x="336" y="108"/>
      </p:cViewPr>
      <p:guideLst>
        <p:guide orient="horz" pos="2140"/>
        <p:guide pos="3858"/>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zh-CN" altLang="en-US"/>
          </a:p>
        </p:txBody>
      </p:sp>
      <p:sp>
        <p:nvSpPr>
          <p:cNvPr id="3" name="日期占位符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zh-CN" altLang="en-US"/>
          </a:p>
        </p:txBody>
      </p:sp>
      <p:sp>
        <p:nvSpPr>
          <p:cNvPr id="5" name="灯片编号占位符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ea typeface="Calibri" panose="020F0502020204030204" charset="0"/>
                <a:cs typeface="Calibri" panose="020F0502020204030204" charset="0"/>
              </a:defRPr>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ea typeface="Calibri" panose="020F0502020204030204" charset="0"/>
                <a:cs typeface="Calibri" panose="020F05020202040302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ea typeface="Calibri" panose="020F0502020204030204" charset="0"/>
                <a:cs typeface="Calibri" panose="020F0502020204030204" charset="0"/>
              </a:defRPr>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ea typeface="Calibri" panose="020F0502020204030204" charset="0"/>
                <a:cs typeface="Calibri" panose="020F05020202040302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charset="0"/>
        <a:cs typeface="Calibri" panose="020F0502020204030204" charset="0"/>
      </a:defRPr>
    </a:lvl1pPr>
    <a:lvl2pPr marL="457200" algn="l" defTabSz="914400" rtl="0" eaLnBrk="1" latinLnBrk="0" hangingPunct="1">
      <a:defRPr sz="1200" kern="1200">
        <a:solidFill>
          <a:schemeClr val="tx1"/>
        </a:solidFill>
        <a:latin typeface="+mn-lt"/>
        <a:ea typeface="Calibri" panose="020F0502020204030204" charset="0"/>
        <a:cs typeface="Calibri" panose="020F0502020204030204" charset="0"/>
      </a:defRPr>
    </a:lvl2pPr>
    <a:lvl3pPr marL="914400" algn="l" defTabSz="914400" rtl="0" eaLnBrk="1" latinLnBrk="0" hangingPunct="1">
      <a:defRPr sz="1200" kern="1200">
        <a:solidFill>
          <a:schemeClr val="tx1"/>
        </a:solidFill>
        <a:latin typeface="+mn-lt"/>
        <a:ea typeface="Calibri" panose="020F0502020204030204" charset="0"/>
        <a:cs typeface="Calibri" panose="020F0502020204030204" charset="0"/>
      </a:defRPr>
    </a:lvl3pPr>
    <a:lvl4pPr marL="1371600" algn="l" defTabSz="914400" rtl="0" eaLnBrk="1" latinLnBrk="0" hangingPunct="1">
      <a:defRPr sz="1200" kern="1200">
        <a:solidFill>
          <a:schemeClr val="tx1"/>
        </a:solidFill>
        <a:latin typeface="+mn-lt"/>
        <a:ea typeface="Calibri" panose="020F0502020204030204" charset="0"/>
        <a:cs typeface="Calibri" panose="020F0502020204030204" charset="0"/>
      </a:defRPr>
    </a:lvl4pPr>
    <a:lvl5pPr marL="1828800" algn="l" defTabSz="914400" rtl="0" eaLnBrk="1" latinLnBrk="0" hangingPunct="1">
      <a:defRPr sz="1200" kern="1200">
        <a:solidFill>
          <a:schemeClr val="tx1"/>
        </a:solidFill>
        <a:latin typeface="+mn-lt"/>
        <a:ea typeface="Calibri" panose="020F0502020204030204" charset="0"/>
        <a:cs typeface="Calibri" panose="020F05020202040302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A5C63"/>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Calibri" panose="020F0502020204030204" charset="0"/>
                <a:cs typeface="Calibri" panose="020F0502020204030204" charset="0"/>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Calibri" panose="020F0502020204030204" charset="0"/>
                <a:cs typeface="Calibri" panose="020F050202020403020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Calibri" panose="020F0502020204030204" charset="0"/>
                <a:cs typeface="Calibri" panose="020F0502020204030204" charset="0"/>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Calibri" panose="020F0502020204030204" charset="0"/>
          <a:ea typeface="Calibri" panose="020F0502020204030204" charset="0"/>
          <a:cs typeface="Calibri" panose="020F050202020403020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Calibri" panose="020F0502020204030204" charset="0"/>
          <a:cs typeface="Calibri" panose="020F050202020403020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Calibri" panose="020F0502020204030204" charset="0"/>
          <a:cs typeface="Calibri" panose="020F050202020403020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Calibri" panose="020F0502020204030204" charset="0"/>
          <a:cs typeface="Calibri" panose="020F050202020403020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charset="0"/>
          <a:cs typeface="Calibri" panose="020F050202020403020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charset="0"/>
          <a:cs typeface="Calibri" panose="020F05020202040302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5923bcb6e7bce77baac12684"/>
          <p:cNvPicPr>
            <a:picLocks noChangeAspect="1"/>
          </p:cNvPicPr>
          <p:nvPr/>
        </p:nvPicPr>
        <p:blipFill>
          <a:blip r:embed="rId1"/>
          <a:srcRect l="-125" t="-597" r="-99" b="-325"/>
          <a:stretch>
            <a:fillRect/>
          </a:stretch>
        </p:blipFill>
        <p:spPr>
          <a:xfrm rot="10800000" flipV="1">
            <a:off x="-71755" y="-116205"/>
            <a:ext cx="12386945" cy="7090410"/>
          </a:xfrm>
          <a:prstGeom prst="rect">
            <a:avLst/>
          </a:prstGeom>
        </p:spPr>
      </p:pic>
      <p:sp>
        <p:nvSpPr>
          <p:cNvPr id="5" name="矩形 4"/>
          <p:cNvSpPr/>
          <p:nvPr/>
        </p:nvSpPr>
        <p:spPr>
          <a:xfrm>
            <a:off x="-85090" y="-76835"/>
            <a:ext cx="12381865" cy="7027545"/>
          </a:xfrm>
          <a:prstGeom prst="rect">
            <a:avLst/>
          </a:prstGeom>
          <a:solidFill>
            <a:srgbClr val="5A5C63">
              <a:alpha val="8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charset="0"/>
              <a:cs typeface="Calibri" panose="020F0502020204030204" charset="0"/>
            </a:endParaRPr>
          </a:p>
        </p:txBody>
      </p:sp>
      <p:sp>
        <p:nvSpPr>
          <p:cNvPr id="3" name="副标题 2"/>
          <p:cNvSpPr>
            <a:spLocks noGrp="1"/>
          </p:cNvSpPr>
          <p:nvPr>
            <p:ph type="subTitle" idx="1"/>
          </p:nvPr>
        </p:nvSpPr>
        <p:spPr>
          <a:xfrm>
            <a:off x="3034665" y="1811020"/>
            <a:ext cx="6085205" cy="2697480"/>
          </a:xfrm>
        </p:spPr>
        <p:txBody>
          <a:bodyPr>
            <a:normAutofit fontScale="50000"/>
          </a:bodyPr>
          <a:p>
            <a:pPr algn="dist"/>
            <a:r>
              <a:rPr lang="en-US" sz="8800">
                <a:solidFill>
                  <a:schemeClr val="bg1"/>
                </a:solidFill>
                <a:sym typeface="+mn-ea"/>
              </a:rPr>
              <a:t>La dictadura de los medios de comunicación durante el régimen de Fujimori</a:t>
            </a:r>
            <a:endParaRPr lang="en-US" sz="8800">
              <a:solidFill>
                <a:schemeClr val="bg1"/>
              </a:solidFill>
            </a:endParaRPr>
          </a:p>
          <a:p>
            <a:pPr algn="dist"/>
            <a:endParaRPr lang="en-US" altLang="en-US" sz="8800">
              <a:solidFill>
                <a:schemeClr val="bg1"/>
              </a:solidFill>
              <a:latin typeface="Calibri" panose="020F0502020204030204" charset="0"/>
            </a:endParaRPr>
          </a:p>
        </p:txBody>
      </p:sp>
      <p:sp>
        <p:nvSpPr>
          <p:cNvPr id="2" name="文本框 1"/>
          <p:cNvSpPr txBox="1"/>
          <p:nvPr/>
        </p:nvSpPr>
        <p:spPr>
          <a:xfrm>
            <a:off x="2783840" y="4725035"/>
            <a:ext cx="6118860" cy="1568450"/>
          </a:xfrm>
          <a:prstGeom prst="rect">
            <a:avLst/>
          </a:prstGeom>
          <a:noFill/>
        </p:spPr>
        <p:txBody>
          <a:bodyPr wrap="square" rtlCol="0">
            <a:spAutoFit/>
          </a:bodyPr>
          <a:p>
            <a:pPr algn="ctr"/>
            <a:r>
              <a:rPr lang="es-MX" altLang="en-US" sz="2400">
                <a:sym typeface="+mn-ea"/>
              </a:rPr>
              <a:t>Integrantes:</a:t>
            </a:r>
            <a:endParaRPr lang="es-MX" altLang="en-US" sz="2400"/>
          </a:p>
          <a:p>
            <a:pPr algn="ctr"/>
            <a:r>
              <a:rPr lang="es-MX" altLang="en-US" sz="2400">
                <a:sym typeface="+mn-ea"/>
              </a:rPr>
              <a:t>Calderón Álvarez Juan Carlos</a:t>
            </a:r>
            <a:endParaRPr lang="es-MX" altLang="en-US" sz="2400"/>
          </a:p>
          <a:p>
            <a:pPr algn="ctr"/>
            <a:r>
              <a:rPr lang="es-MX" altLang="en-US" sz="2400">
                <a:sym typeface="+mn-ea"/>
              </a:rPr>
              <a:t>Román Maza Jonathan Edward</a:t>
            </a:r>
            <a:endParaRPr lang="es-MX" altLang="en-US" sz="2400"/>
          </a:p>
          <a:p>
            <a:pPr algn="ctr"/>
            <a:r>
              <a:rPr lang="es-MX" altLang="en-US" sz="2400">
                <a:sym typeface="+mn-ea"/>
              </a:rPr>
              <a:t>Zarzosa Toribio Dixon Smith</a:t>
            </a:r>
            <a:endParaRPr lang="zh-CN" altLang="en-US" sz="2400">
              <a:solidFill>
                <a:srgbClr val="FAC457"/>
              </a:solidFill>
              <a:latin typeface="Calibri" panose="020F0502020204030204" charset="0"/>
              <a:ea typeface="Calibri" panose="020F0502020204030204" charset="0"/>
              <a:cs typeface="Calibri" panose="020F0502020204030204" charset="0"/>
            </a:endParaRPr>
          </a:p>
        </p:txBody>
      </p:sp>
      <p:sp>
        <p:nvSpPr>
          <p:cNvPr id="6" name="矩形 5"/>
          <p:cNvSpPr/>
          <p:nvPr/>
        </p:nvSpPr>
        <p:spPr>
          <a:xfrm>
            <a:off x="2999740" y="1772920"/>
            <a:ext cx="6120130" cy="2736215"/>
          </a:xfrm>
          <a:prstGeom prst="rect">
            <a:avLst/>
          </a:prstGeom>
          <a:noFill/>
          <a:ln w="19050">
            <a:solidFill>
              <a:srgbClr val="FEB72E"/>
            </a:solidFill>
          </a:ln>
          <a:scene3d>
            <a:camera prst="orthographicFront"/>
            <a:lightRig rig="threePt" dir="t"/>
          </a:scene3d>
          <a:sp3d z="139700" extrusionH="254000" prstMaterial="matte">
            <a:extrusionClr>
              <a:srgbClr val="FEC75C"/>
            </a:extrusionClr>
          </a:sp3d>
          <a:extLst>
            <a:ext uri="{909E8E84-426E-40DD-AFC4-6F175D3DCCD1}">
              <a14:hiddenFill xmlns:a14="http://schemas.microsoft.com/office/drawing/2010/main">
                <a:solidFill>
                  <a:srgbClr val="FEBE4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charset="0"/>
              <a:cs typeface="Calibri" panose="020F0502020204030204" charset="0"/>
            </a:endParaRPr>
          </a:p>
        </p:txBody>
      </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strVal val="#ppt_w*0.70"/>
                                          </p:val>
                                        </p:tav>
                                        <p:tav tm="100000">
                                          <p:val>
                                            <p:strVal val="#ppt_w"/>
                                          </p:val>
                                        </p:tav>
                                      </p:tavLst>
                                    </p:anim>
                                    <p:anim calcmode="lin" valueType="num">
                                      <p:cBhvr>
                                        <p:cTn id="14" dur="1000" fill="hold"/>
                                        <p:tgtEl>
                                          <p:spTgt spid="2"/>
                                        </p:tgtEl>
                                        <p:attrNameLst>
                                          <p:attrName>ppt_h</p:attrName>
                                        </p:attrNameLst>
                                      </p:cBhvr>
                                      <p:tavLst>
                                        <p:tav tm="0">
                                          <p:val>
                                            <p:strVal val="#ppt_h"/>
                                          </p:val>
                                        </p:tav>
                                        <p:tav tm="100000">
                                          <p:val>
                                            <p:strVal val="#ppt_h"/>
                                          </p:val>
                                        </p:tav>
                                      </p:tavLst>
                                    </p:anim>
                                    <p:animEffect transition="in" filter="fade">
                                      <p:cBhvr>
                                        <p:cTn id="15" dur="1000"/>
                                        <p:tgtEl>
                                          <p:spTgt spid="2"/>
                                        </p:tgtEl>
                                      </p:cBhvr>
                                    </p:animEffect>
                                  </p:childTnLst>
                                </p:cTn>
                              </p:par>
                            </p:childTnLst>
                          </p:cTn>
                        </p:par>
                        <p:par>
                          <p:cTn id="16" fill="hold">
                            <p:stCondLst>
                              <p:cond delay="2000"/>
                            </p:stCondLst>
                            <p:childTnLst>
                              <p:par>
                                <p:cTn id="17" presetID="55"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strVal val="#ppt_w*0.70"/>
                                          </p:val>
                                        </p:tav>
                                        <p:tav tm="100000">
                                          <p:val>
                                            <p:strVal val="#ppt_w"/>
                                          </p:val>
                                        </p:tav>
                                      </p:tavLst>
                                    </p:anim>
                                    <p:anim calcmode="lin" valueType="num">
                                      <p:cBhvr>
                                        <p:cTn id="20" dur="1000" fill="hold"/>
                                        <p:tgtEl>
                                          <p:spTgt spid="6"/>
                                        </p:tgtEl>
                                        <p:attrNameLst>
                                          <p:attrName>ppt_h</p:attrName>
                                        </p:attrNameLst>
                                      </p:cBhvr>
                                      <p:tavLst>
                                        <p:tav tm="0">
                                          <p:val>
                                            <p:strVal val="#ppt_h"/>
                                          </p:val>
                                        </p:tav>
                                        <p:tav tm="100000">
                                          <p:val>
                                            <p:strVal val="#ppt_h"/>
                                          </p:val>
                                        </p:tav>
                                      </p:tavLst>
                                    </p:anim>
                                    <p:animEffect transition="in" filter="fade">
                                      <p:cBhvr>
                                        <p:cTn id="2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3" animBg="1"/>
      <p:bldP spid="3" grpId="0" build="p"/>
      <p:bldP spid="2" grpId="0"/>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5923bcb6e7bce77baac12684"/>
          <p:cNvPicPr>
            <a:picLocks noChangeAspect="1"/>
          </p:cNvPicPr>
          <p:nvPr/>
        </p:nvPicPr>
        <p:blipFill>
          <a:blip r:embed="rId1"/>
          <a:srcRect l="-125" t="-597" r="-99" b="-325"/>
          <a:stretch>
            <a:fillRect/>
          </a:stretch>
        </p:blipFill>
        <p:spPr>
          <a:xfrm rot="10800000" flipV="1">
            <a:off x="-71755" y="-116205"/>
            <a:ext cx="12386945" cy="7090410"/>
          </a:xfrm>
          <a:prstGeom prst="rect">
            <a:avLst/>
          </a:prstGeom>
        </p:spPr>
      </p:pic>
      <p:sp>
        <p:nvSpPr>
          <p:cNvPr id="5" name="矩形 4"/>
          <p:cNvSpPr/>
          <p:nvPr/>
        </p:nvSpPr>
        <p:spPr>
          <a:xfrm>
            <a:off x="-66675" y="-116205"/>
            <a:ext cx="12381865" cy="7027545"/>
          </a:xfrm>
          <a:prstGeom prst="rect">
            <a:avLst/>
          </a:prstGeom>
          <a:solidFill>
            <a:srgbClr val="5A5C63">
              <a:alpha val="8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charset="0"/>
              <a:cs typeface="Calibri" panose="020F0502020204030204" charset="0"/>
            </a:endParaRPr>
          </a:p>
        </p:txBody>
      </p:sp>
      <p:sp>
        <p:nvSpPr>
          <p:cNvPr id="2" name="文本框 1"/>
          <p:cNvSpPr txBox="1"/>
          <p:nvPr/>
        </p:nvSpPr>
        <p:spPr>
          <a:xfrm>
            <a:off x="264160" y="1772920"/>
            <a:ext cx="11544935" cy="4338320"/>
          </a:xfrm>
          <a:prstGeom prst="rect">
            <a:avLst/>
          </a:prstGeom>
          <a:noFill/>
        </p:spPr>
        <p:txBody>
          <a:bodyPr wrap="square" rtlCol="0">
            <a:spAutoFit/>
          </a:bodyPr>
          <a:p>
            <a:pPr algn="l"/>
            <a:r>
              <a:rPr lang="es-MX" altLang="en-US" sz="2000">
                <a:sym typeface="+mn-ea"/>
              </a:rPr>
              <a:t>Alberto Fujimori, este nombre o mejor dicho esta persona trae varios recuerdos entre los peruanos  tanto buenos como malos durante sus años de gobierno como presidente del Perú.</a:t>
            </a:r>
            <a:endParaRPr lang="es-MX" altLang="en-US" sz="2000"/>
          </a:p>
          <a:p>
            <a:pPr algn="l"/>
            <a:r>
              <a:rPr lang="es-MX" altLang="en-US" sz="2000">
                <a:sym typeface="+mn-ea"/>
              </a:rPr>
              <a:t>Si se hace un análisis de como fue periodo en el Perú tuvo dos grandes impactos a nuestro país como la creación de la monea el Nuevo Sol que ayudo a la economia del Perú a resurgir después del periodo de Alan Garcia que hizo que la moneda de ese entonces el Inti tuviera un caída total teniendo así un alta de precios en todo aspecto económico; y el otro impacto que se puede destacar es el auto golpe denomiado Fujimorazo donde el presidente Fujimori disolvía el congreso teniendo así un alto poder de todo el estado.</a:t>
            </a:r>
            <a:endParaRPr lang="es-MX" altLang="en-US" sz="2000"/>
          </a:p>
          <a:p>
            <a:pPr algn="l"/>
            <a:r>
              <a:rPr lang="es-MX" altLang="en-US" sz="2000">
                <a:sym typeface="+mn-ea"/>
              </a:rPr>
              <a:t>Es por esto que este ensayo quiere hablar acerca la dictadura que se vivía en ese entonces no solo acerca por el autogolpe que se dio en ese entonces sino de los pequeños indicios que se fue dando con su gobierno para que este suceso se fuera a dar o mejor dicho la corrupción que se fue dando antes y des pues de ese acontecimiento. Es por eso que este ensayo viene a hablar acerca de la dictadura de los medios en el regimen de Alberto Fujimori.</a:t>
            </a:r>
            <a:endParaRPr lang="es-MX" altLang="en-US" sz="2000"/>
          </a:p>
          <a:p>
            <a:pPr algn="l"/>
            <a:r>
              <a:rPr lang="zh-CN" altLang="en-US">
                <a:solidFill>
                  <a:srgbClr val="FAC457"/>
                </a:solidFill>
                <a:latin typeface="Calibri" panose="020F0502020204030204" charset="0"/>
                <a:ea typeface="Calibri" panose="020F0502020204030204" charset="0"/>
                <a:cs typeface="Calibri" panose="020F0502020204030204" charset="0"/>
              </a:rPr>
              <a:t>
</a:t>
            </a:r>
            <a:endParaRPr lang="zh-CN" altLang="en-US">
              <a:solidFill>
                <a:srgbClr val="FAC457"/>
              </a:solidFill>
              <a:latin typeface="Calibri" panose="020F0502020204030204" charset="0"/>
              <a:ea typeface="Calibri" panose="020F0502020204030204" charset="0"/>
              <a:cs typeface="Calibri" panose="020F0502020204030204" charset="0"/>
            </a:endParaRPr>
          </a:p>
        </p:txBody>
      </p:sp>
      <p:sp>
        <p:nvSpPr>
          <p:cNvPr id="6" name="矩形 5"/>
          <p:cNvSpPr/>
          <p:nvPr/>
        </p:nvSpPr>
        <p:spPr>
          <a:xfrm>
            <a:off x="264160" y="116840"/>
            <a:ext cx="8743950" cy="1356995"/>
          </a:xfrm>
          <a:prstGeom prst="rect">
            <a:avLst/>
          </a:prstGeom>
          <a:noFill/>
          <a:ln w="19050">
            <a:solidFill>
              <a:srgbClr val="FEB72E"/>
            </a:solidFill>
          </a:ln>
          <a:scene3d>
            <a:camera prst="orthographicFront"/>
            <a:lightRig rig="threePt" dir="t"/>
          </a:scene3d>
          <a:sp3d z="139700" extrusionH="254000" prstMaterial="matte">
            <a:extrusionClr>
              <a:srgbClr val="FEC75C"/>
            </a:extrusionClr>
          </a:sp3d>
          <a:extLst>
            <a:ext uri="{909E8E84-426E-40DD-AFC4-6F175D3DCCD1}">
              <a14:hiddenFill xmlns:a14="http://schemas.microsoft.com/office/drawing/2010/main">
                <a:solidFill>
                  <a:srgbClr val="FEBE4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charset="0"/>
              <a:cs typeface="Calibri" panose="020F0502020204030204" charset="0"/>
            </a:endParaRPr>
          </a:p>
        </p:txBody>
      </p:sp>
      <p:sp>
        <p:nvSpPr>
          <p:cNvPr id="20" name="副标题 2"/>
          <p:cNvSpPr>
            <a:spLocks noGrp="1"/>
          </p:cNvSpPr>
          <p:nvPr/>
        </p:nvSpPr>
        <p:spPr>
          <a:xfrm>
            <a:off x="1271905" y="279400"/>
            <a:ext cx="7195820" cy="1031240"/>
          </a:xfrm>
          <a:prstGeom prst="rect">
            <a:avLst/>
          </a:prstGeom>
        </p:spPr>
        <p:txBody>
          <a:bodyPr vert="horz" lIns="91440" tIns="45720" rIns="91440" bIns="45720" rtlCol="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MX" altLang="en-US" sz="6600">
                <a:solidFill>
                  <a:schemeClr val="bg1"/>
                </a:solidFill>
                <a:sym typeface="+mn-ea"/>
              </a:rPr>
              <a:t>Introducción</a:t>
            </a:r>
            <a:endParaRPr lang="es-MX" altLang="en-US" sz="6600">
              <a:solidFill>
                <a:schemeClr val="bg1"/>
              </a:solidFill>
              <a:latin typeface="Calibri" panose="020F0502020204030204" charset="0"/>
              <a:ea typeface="Calibri" panose="020F0502020204030204" charset="0"/>
              <a:cs typeface="Calibri" panose="020F0502020204030204" charset="0"/>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1000" fill="hold"/>
                                        <p:tgtEl>
                                          <p:spTgt spid="20"/>
                                        </p:tgtEl>
                                        <p:attrNameLst>
                                          <p:attrName>ppt_w</p:attrName>
                                        </p:attrNameLst>
                                      </p:cBhvr>
                                      <p:tavLst>
                                        <p:tav tm="0">
                                          <p:val>
                                            <p:strVal val="#ppt_w*0.70"/>
                                          </p:val>
                                        </p:tav>
                                        <p:tav tm="100000">
                                          <p:val>
                                            <p:strVal val="#ppt_w"/>
                                          </p:val>
                                        </p:tav>
                                      </p:tavLst>
                                    </p:anim>
                                    <p:anim calcmode="lin" valueType="num">
                                      <p:cBhvr>
                                        <p:cTn id="14" dur="1000" fill="hold"/>
                                        <p:tgtEl>
                                          <p:spTgt spid="20"/>
                                        </p:tgtEl>
                                        <p:attrNameLst>
                                          <p:attrName>ppt_h</p:attrName>
                                        </p:attrNameLst>
                                      </p:cBhvr>
                                      <p:tavLst>
                                        <p:tav tm="0">
                                          <p:val>
                                            <p:strVal val="#ppt_h"/>
                                          </p:val>
                                        </p:tav>
                                        <p:tav tm="100000">
                                          <p:val>
                                            <p:strVal val="#ppt_h"/>
                                          </p:val>
                                        </p:tav>
                                      </p:tavLst>
                                    </p:anim>
                                    <p:animEffect transition="in" filter="fade">
                                      <p:cBhvr>
                                        <p:cTn id="15" dur="1000"/>
                                        <p:tgtEl>
                                          <p:spTgt spid="20"/>
                                        </p:tgtEl>
                                      </p:cBhvr>
                                    </p:animEffect>
                                  </p:childTnLst>
                                </p:cTn>
                              </p:par>
                            </p:childTnLst>
                          </p:cTn>
                        </p:par>
                        <p:par>
                          <p:cTn id="16" fill="hold">
                            <p:stCondLst>
                              <p:cond delay="2000"/>
                            </p:stCondLst>
                            <p:childTnLst>
                              <p:par>
                                <p:cTn id="17" presetID="55"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ppt_w</p:attrName>
                                        </p:attrNameLst>
                                      </p:cBhvr>
                                      <p:tavLst>
                                        <p:tav tm="0">
                                          <p:val>
                                            <p:strVal val="#ppt_w*0.70"/>
                                          </p:val>
                                        </p:tav>
                                        <p:tav tm="100000">
                                          <p:val>
                                            <p:strVal val="#ppt_w"/>
                                          </p:val>
                                        </p:tav>
                                      </p:tavLst>
                                    </p:anim>
                                    <p:anim calcmode="lin" valueType="num">
                                      <p:cBhvr>
                                        <p:cTn id="20" dur="1000" fill="hold"/>
                                        <p:tgtEl>
                                          <p:spTgt spid="2"/>
                                        </p:tgtEl>
                                        <p:attrNameLst>
                                          <p:attrName>ppt_h</p:attrName>
                                        </p:attrNameLst>
                                      </p:cBhvr>
                                      <p:tavLst>
                                        <p:tav tm="0">
                                          <p:val>
                                            <p:strVal val="#ppt_h"/>
                                          </p:val>
                                        </p:tav>
                                        <p:tav tm="100000">
                                          <p:val>
                                            <p:strVal val="#ppt_h"/>
                                          </p:val>
                                        </p:tav>
                                      </p:tavLst>
                                    </p:anim>
                                    <p:animEffect transition="in" filter="fade">
                                      <p:cBhvr>
                                        <p:cTn id="2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3" animBg="1"/>
      <p:bldP spid="2" grpId="0"/>
      <p:bldP spid="6" grpId="0" bldLvl="0" animBg="1"/>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6510" y="694055"/>
            <a:ext cx="1371600" cy="411480"/>
          </a:xfrm>
          <a:prstGeom prst="rect">
            <a:avLst/>
          </a:prstGeom>
          <a:solidFill>
            <a:srgbClr val="FEC7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charset="0"/>
              <a:cs typeface="Calibri" panose="020F0502020204030204" charset="0"/>
            </a:endParaRPr>
          </a:p>
        </p:txBody>
      </p:sp>
      <p:sp>
        <p:nvSpPr>
          <p:cNvPr id="20" name="副标题 2"/>
          <p:cNvSpPr>
            <a:spLocks noGrp="1"/>
          </p:cNvSpPr>
          <p:nvPr/>
        </p:nvSpPr>
        <p:spPr>
          <a:xfrm>
            <a:off x="480060" y="659130"/>
            <a:ext cx="4244975" cy="543560"/>
          </a:xfrm>
          <a:prstGeom prst="rect">
            <a:avLst/>
          </a:prstGeom>
        </p:spPr>
        <p:txBody>
          <a:bodyPr vert="horz" lIns="91440" tIns="45720" rIns="91440" bIns="45720" rtlCol="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a:solidFill>
                  <a:srgbClr val="FAC457"/>
                </a:solidFill>
                <a:latin typeface="Calibri" panose="020F0502020204030204" charset="0"/>
                <a:ea typeface="Calibri" panose="020F0502020204030204" charset="0"/>
                <a:cs typeface="Calibri" panose="020F0502020204030204" charset="0"/>
                <a:sym typeface="+mn-ea"/>
              </a:rPr>
              <a:t>	</a:t>
            </a:r>
            <a:r>
              <a:rPr lang="es-MX" altLang="en-US" sz="3200">
                <a:solidFill>
                  <a:schemeClr val="bg1"/>
                </a:solidFill>
                <a:sym typeface="+mn-ea"/>
              </a:rPr>
              <a:t>Desorden social</a:t>
            </a:r>
            <a:endParaRPr lang="es-MX" altLang="en-US" sz="3200">
              <a:solidFill>
                <a:schemeClr val="bg1"/>
              </a:solidFill>
            </a:endParaRPr>
          </a:p>
          <a:p>
            <a:pPr algn="l"/>
            <a:endParaRPr lang="es-MX" altLang="en-US" sz="3200">
              <a:solidFill>
                <a:schemeClr val="bg1"/>
              </a:solidFill>
              <a:latin typeface="Calibri" panose="020F0502020204030204" charset="0"/>
              <a:ea typeface="Calibri" panose="020F0502020204030204" charset="0"/>
              <a:cs typeface="Calibri" panose="020F0502020204030204" charset="0"/>
              <a:sym typeface="+mn-ea"/>
            </a:endParaRPr>
          </a:p>
        </p:txBody>
      </p:sp>
      <p:sp>
        <p:nvSpPr>
          <p:cNvPr id="9" name="副标题 2"/>
          <p:cNvSpPr>
            <a:spLocks noGrp="1"/>
          </p:cNvSpPr>
          <p:nvPr/>
        </p:nvSpPr>
        <p:spPr>
          <a:xfrm>
            <a:off x="1200150" y="1936750"/>
            <a:ext cx="6451600" cy="1172845"/>
          </a:xfrm>
          <a:prstGeom prst="rect">
            <a:avLst/>
          </a:prstGeom>
        </p:spPr>
        <p:txBody>
          <a:bodyPr vert="horz" lIns="91440" tIns="45720" rIns="91440" bIns="45720" rtlCol="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MX" altLang="en-US" sz="2000">
                <a:sym typeface="+mn-ea"/>
              </a:rPr>
              <a:t>Macassi (2002) “Siempre se ha definido a la prensa amarilla como aquella que tergiversa la información, resalta el morbo, incentiva la violencia y banaliza la vida social”(pág. 1), </a:t>
            </a:r>
            <a:endParaRPr lang="zh-CN" altLang="en-US" sz="2000">
              <a:solidFill>
                <a:srgbClr val="FAC457"/>
              </a:solidFill>
              <a:latin typeface="Calibri" panose="020F0502020204030204" charset="0"/>
              <a:ea typeface="Calibri" panose="020F0502020204030204" charset="0"/>
              <a:cs typeface="Calibri" panose="020F0502020204030204" charset="0"/>
              <a:sym typeface="+mn-ea"/>
            </a:endParaRPr>
          </a:p>
        </p:txBody>
      </p:sp>
      <p:sp>
        <p:nvSpPr>
          <p:cNvPr id="14" name="文本框 13"/>
          <p:cNvSpPr txBox="1"/>
          <p:nvPr/>
        </p:nvSpPr>
        <p:spPr>
          <a:xfrm>
            <a:off x="5304155" y="3789045"/>
            <a:ext cx="6377940" cy="2183765"/>
          </a:xfrm>
          <a:prstGeom prst="rect">
            <a:avLst/>
          </a:prstGeom>
          <a:noFill/>
        </p:spPr>
        <p:txBody>
          <a:bodyPr wrap="square" rtlCol="0">
            <a:spAutoFit/>
          </a:bodyPr>
          <a:p>
            <a:pPr algn="l"/>
            <a:r>
              <a:rPr lang="es-MX" altLang="en-US" sz="2000">
                <a:sym typeface="+mn-ea"/>
              </a:rPr>
              <a:t>“La televisión, la radio y sobre todo la cantidad de tabloides de la prensa amarilla fueron los encargados de difundir esta idea y de propagarla sin piedad a lo largo y ancho del país”. (pág. 68).</a:t>
            </a:r>
            <a:endParaRPr lang="es-MX" altLang="en-US" sz="2000"/>
          </a:p>
          <a:p>
            <a:pPr algn="l"/>
            <a:r>
              <a:rPr lang="zh-CN" altLang="en-US" sz="2800">
                <a:solidFill>
                  <a:srgbClr val="FAC457"/>
                </a:solidFill>
                <a:latin typeface="Calibri" panose="020F0502020204030204" charset="0"/>
                <a:ea typeface="Calibri" panose="020F0502020204030204" charset="0"/>
                <a:cs typeface="Calibri" panose="020F0502020204030204" charset="0"/>
              </a:rPr>
              <a:t>
</a:t>
            </a:r>
            <a:endParaRPr lang="zh-CN" altLang="en-US" sz="2800">
              <a:solidFill>
                <a:srgbClr val="FAC457"/>
              </a:solidFill>
              <a:latin typeface="Calibri" panose="020F0502020204030204" charset="0"/>
              <a:ea typeface="Calibri" panose="020F0502020204030204" charset="0"/>
              <a:cs typeface="Calibri" panose="020F0502020204030204" charset="0"/>
            </a:endParaRPr>
          </a:p>
        </p:txBody>
      </p:sp>
      <p:sp>
        <p:nvSpPr>
          <p:cNvPr id="2" name="副标题 2"/>
          <p:cNvSpPr>
            <a:spLocks noGrp="1"/>
          </p:cNvSpPr>
          <p:nvPr/>
        </p:nvSpPr>
        <p:spPr>
          <a:xfrm>
            <a:off x="551815" y="1268730"/>
            <a:ext cx="3378200" cy="543560"/>
          </a:xfrm>
          <a:prstGeom prst="rect">
            <a:avLst/>
          </a:prstGeom>
        </p:spPr>
        <p:txBody>
          <a:bodyPr vert="horz" lIns="91440" tIns="45720" rIns="91440" bIns="45720" rtlCol="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zh-CN">
                <a:solidFill>
                  <a:srgbClr val="FAC457"/>
                </a:solidFill>
                <a:latin typeface="Calibri" panose="020F0502020204030204" charset="0"/>
                <a:ea typeface="Calibri" panose="020F0502020204030204" charset="0"/>
                <a:cs typeface="Calibri" panose="020F0502020204030204" charset="0"/>
                <a:sym typeface="+mn-ea"/>
              </a:rPr>
              <a:t>	</a:t>
            </a:r>
            <a:r>
              <a:rPr lang="es-MX" altLang="en-US">
                <a:sym typeface="+mn-ea"/>
              </a:rPr>
              <a:t>Prensa amarilla</a:t>
            </a:r>
            <a:endParaRPr lang="zh-CN" altLang="en-US">
              <a:solidFill>
                <a:srgbClr val="FAC457"/>
              </a:solidFill>
              <a:latin typeface="Calibri" panose="020F0502020204030204" charset="0"/>
              <a:ea typeface="Calibri" panose="020F0502020204030204" charset="0"/>
              <a:cs typeface="Calibri" panose="020F0502020204030204" charset="0"/>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6510" y="694055"/>
            <a:ext cx="1371600" cy="411480"/>
          </a:xfrm>
          <a:prstGeom prst="rect">
            <a:avLst/>
          </a:prstGeom>
          <a:solidFill>
            <a:srgbClr val="FEC7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charset="0"/>
              <a:cs typeface="Calibri" panose="020F0502020204030204" charset="0"/>
            </a:endParaRPr>
          </a:p>
        </p:txBody>
      </p:sp>
      <p:sp>
        <p:nvSpPr>
          <p:cNvPr id="20" name="副标题 2"/>
          <p:cNvSpPr>
            <a:spLocks noGrp="1"/>
          </p:cNvSpPr>
          <p:nvPr/>
        </p:nvSpPr>
        <p:spPr>
          <a:xfrm>
            <a:off x="551815" y="692785"/>
            <a:ext cx="6599555" cy="543560"/>
          </a:xfrm>
          <a:prstGeom prst="rect">
            <a:avLst/>
          </a:prstGeom>
        </p:spPr>
        <p:txBody>
          <a:bodyPr vert="horz" lIns="91440" tIns="45720" rIns="91440" bIns="45720" rtlCol="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a:solidFill>
                  <a:srgbClr val="FAC457"/>
                </a:solidFill>
                <a:latin typeface="Calibri" panose="020F0502020204030204" charset="0"/>
                <a:ea typeface="Calibri" panose="020F0502020204030204" charset="0"/>
                <a:cs typeface="Calibri" panose="020F0502020204030204" charset="0"/>
                <a:sym typeface="+mn-ea"/>
              </a:rPr>
              <a:t>	</a:t>
            </a:r>
            <a:r>
              <a:rPr lang="es-MX" altLang="en-US">
                <a:solidFill>
                  <a:schemeClr val="bg1"/>
                </a:solidFill>
                <a:sym typeface="+mn-ea"/>
              </a:rPr>
              <a:t>Protestas sociales</a:t>
            </a:r>
            <a:endParaRPr lang="es-MX" altLang="en-US">
              <a:solidFill>
                <a:schemeClr val="bg1"/>
              </a:solidFill>
            </a:endParaRPr>
          </a:p>
          <a:p>
            <a:pPr algn="l"/>
            <a:endParaRPr lang="es-MX" altLang="en-US">
              <a:solidFill>
                <a:schemeClr val="bg1"/>
              </a:solidFill>
              <a:latin typeface="Calibri" panose="020F0502020204030204" charset="0"/>
              <a:ea typeface="Calibri" panose="020F0502020204030204" charset="0"/>
              <a:cs typeface="Calibri" panose="020F0502020204030204" charset="0"/>
              <a:sym typeface="+mn-ea"/>
            </a:endParaRPr>
          </a:p>
        </p:txBody>
      </p:sp>
      <p:sp>
        <p:nvSpPr>
          <p:cNvPr id="14" name="文本框 13"/>
          <p:cNvSpPr txBox="1"/>
          <p:nvPr/>
        </p:nvSpPr>
        <p:spPr>
          <a:xfrm>
            <a:off x="1355090" y="1628775"/>
            <a:ext cx="4752340" cy="2891790"/>
          </a:xfrm>
          <a:prstGeom prst="rect">
            <a:avLst/>
          </a:prstGeom>
          <a:noFill/>
        </p:spPr>
        <p:txBody>
          <a:bodyPr wrap="square" rtlCol="0">
            <a:spAutoFit/>
          </a:bodyPr>
          <a:p>
            <a:pPr algn="l">
              <a:lnSpc>
                <a:spcPct val="130000"/>
              </a:lnSpc>
            </a:pPr>
            <a:r>
              <a:rPr lang="es-MX" altLang="en-US" sz="2000">
                <a:sym typeface="+mn-ea"/>
              </a:rPr>
              <a:t>“Durante este periodo, el régimen continuó jugando a la política con el terror con el objetivo de desacreditar a las fuerzas de la oposición y perpetuarse en el poder. Esto lo hizo insistiendo en que el terrorismo era una amenaza latente, además de vincular las protestas sociales legítimas” (pág. 29)</a:t>
            </a:r>
            <a:endParaRPr lang="zh-CN" altLang="en-US" sz="2000">
              <a:solidFill>
                <a:srgbClr val="FAC457"/>
              </a:solidFill>
              <a:latin typeface="Calibri" panose="020F0502020204030204" charset="0"/>
              <a:ea typeface="Calibri" panose="020F0502020204030204" charset="0"/>
              <a:cs typeface="Calibri" panose="020F05020202040302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4"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800" decel="100000"/>
                                        <p:tgtEl>
                                          <p:spTgt spid="14"/>
                                        </p:tgtEl>
                                      </p:cBhvr>
                                    </p:animEffect>
                                    <p:anim calcmode="lin" valueType="num">
                                      <p:cBhvr>
                                        <p:cTn id="8" dur="800" decel="100000" fill="hold"/>
                                        <p:tgtEl>
                                          <p:spTgt spid="14"/>
                                        </p:tgtEl>
                                        <p:attrNameLst>
                                          <p:attrName>style.rotation</p:attrName>
                                        </p:attrNameLst>
                                      </p:cBhvr>
                                      <p:tavLst>
                                        <p:tav tm="0">
                                          <p:val>
                                            <p:fltVal val="-90"/>
                                          </p:val>
                                        </p:tav>
                                        <p:tav tm="100000">
                                          <p:val>
                                            <p:fltVal val="0"/>
                                          </p:val>
                                        </p:tav>
                                      </p:tavLst>
                                    </p:anim>
                                    <p:anim calcmode="lin" valueType="num">
                                      <p:cBhvr>
                                        <p:cTn id="9" dur="800" decel="100000" fill="hold"/>
                                        <p:tgtEl>
                                          <p:spTgt spid="14"/>
                                        </p:tgtEl>
                                        <p:attrNameLst>
                                          <p:attrName>ppt_x</p:attrName>
                                        </p:attrNameLst>
                                      </p:cBhvr>
                                      <p:tavLst>
                                        <p:tav tm="0">
                                          <p:val>
                                            <p:strVal val="#ppt_x+0.4"/>
                                          </p:val>
                                        </p:tav>
                                        <p:tav tm="100000">
                                          <p:val>
                                            <p:strVal val="#ppt_x-0.05"/>
                                          </p:val>
                                        </p:tav>
                                      </p:tavLst>
                                    </p:anim>
                                    <p:anim calcmode="lin" valueType="num">
                                      <p:cBhvr>
                                        <p:cTn id="10" dur="800" decel="100000" fill="hold"/>
                                        <p:tgtEl>
                                          <p:spTgt spid="1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4" grpId="2"/>
      <p:bldP spid="14" grpId="3"/>
      <p:bldP spid="14" grpId="4"/>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16510" y="694055"/>
            <a:ext cx="1371600" cy="411480"/>
          </a:xfrm>
          <a:prstGeom prst="rect">
            <a:avLst/>
          </a:prstGeom>
          <a:solidFill>
            <a:srgbClr val="FEC7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charset="0"/>
              <a:cs typeface="Calibri" panose="020F0502020204030204" charset="0"/>
            </a:endParaRPr>
          </a:p>
        </p:txBody>
      </p:sp>
      <p:sp>
        <p:nvSpPr>
          <p:cNvPr id="13" name="副标题 2"/>
          <p:cNvSpPr>
            <a:spLocks noGrp="1"/>
          </p:cNvSpPr>
          <p:nvPr/>
        </p:nvSpPr>
        <p:spPr>
          <a:xfrm>
            <a:off x="191770" y="1844675"/>
            <a:ext cx="3946525" cy="4356735"/>
          </a:xfrm>
          <a:prstGeom prst="rect">
            <a:avLst/>
          </a:prstGeom>
        </p:spPr>
        <p:txBody>
          <a:bodyPr vert="horz" lIns="91440" tIns="45720" rIns="91440" bIns="45720" rtlCol="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es-MX" altLang="en-US" sz="2000">
                <a:sym typeface="+mn-ea"/>
              </a:rPr>
              <a:t>Segun Estaña (2020) Alberto Fujimori simulaba en su gobierno ser demostrativo cuando fue completamente lo contrario llamándolo así “democradura”, “se movió el péndulo político: de la democracia al autoritarismo, pues el gobierno de Alberto Fujimori disolvió el Congreso y gobernó con un régimen que fue calificado de “democradura”.</a:t>
            </a:r>
            <a:endParaRPr lang="en-US" altLang="zh-CN" sz="2000">
              <a:solidFill>
                <a:srgbClr val="FAC457"/>
              </a:solidFill>
              <a:latin typeface="Calibri" panose="020F0502020204030204" charset="0"/>
              <a:ea typeface="Calibri" panose="020F0502020204030204" charset="0"/>
              <a:cs typeface="Calibri" panose="020F0502020204030204" charset="0"/>
              <a:sym typeface="+mn-ea"/>
            </a:endParaRPr>
          </a:p>
        </p:txBody>
      </p:sp>
      <p:sp>
        <p:nvSpPr>
          <p:cNvPr id="2" name="副标题 2"/>
          <p:cNvSpPr>
            <a:spLocks noGrp="1"/>
          </p:cNvSpPr>
          <p:nvPr/>
        </p:nvSpPr>
        <p:spPr>
          <a:xfrm>
            <a:off x="480060" y="628015"/>
            <a:ext cx="6599555" cy="543560"/>
          </a:xfrm>
          <a:prstGeom prst="rect">
            <a:avLst/>
          </a:prstGeom>
        </p:spPr>
        <p:txBody>
          <a:bodyPr vert="horz" lIns="91440" tIns="45720" rIns="91440" bIns="45720" rtlCol="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a:solidFill>
                  <a:srgbClr val="FAC457"/>
                </a:solidFill>
                <a:latin typeface="Calibri" panose="020F0502020204030204" charset="0"/>
                <a:ea typeface="Calibri" panose="020F0502020204030204" charset="0"/>
                <a:cs typeface="Calibri" panose="020F0502020204030204" charset="0"/>
                <a:sym typeface="+mn-ea"/>
              </a:rPr>
              <a:t>	</a:t>
            </a:r>
            <a:r>
              <a:rPr lang="es-MX" altLang="en-US" sz="3200">
                <a:solidFill>
                  <a:schemeClr val="bg1"/>
                </a:solidFill>
                <a:sym typeface="+mn-ea"/>
              </a:rPr>
              <a:t>Abusos de autoridad</a:t>
            </a:r>
            <a:endParaRPr lang="es-MX" altLang="en-US" sz="3200">
              <a:solidFill>
                <a:schemeClr val="bg1"/>
              </a:solidFill>
            </a:endParaRPr>
          </a:p>
          <a:p>
            <a:pPr algn="l"/>
            <a:endParaRPr lang="es-MX" altLang="en-US" sz="3200">
              <a:solidFill>
                <a:schemeClr val="bg1"/>
              </a:solidFill>
              <a:latin typeface="Calibri" panose="020F0502020204030204" charset="0"/>
              <a:ea typeface="Calibri" panose="020F0502020204030204" charset="0"/>
              <a:cs typeface="Calibri" panose="020F0502020204030204" charset="0"/>
              <a:sym typeface="+mn-ea"/>
            </a:endParaRPr>
          </a:p>
        </p:txBody>
      </p:sp>
      <p:sp>
        <p:nvSpPr>
          <p:cNvPr id="3" name="副标题 2"/>
          <p:cNvSpPr>
            <a:spLocks noGrp="1"/>
          </p:cNvSpPr>
          <p:nvPr/>
        </p:nvSpPr>
        <p:spPr>
          <a:xfrm>
            <a:off x="407670" y="1171575"/>
            <a:ext cx="8623935" cy="543560"/>
          </a:xfrm>
          <a:prstGeom prst="rect">
            <a:avLst/>
          </a:prstGeom>
        </p:spPr>
        <p:txBody>
          <a:bodyPr vert="horz" lIns="91440" tIns="45720" rIns="91440" bIns="45720" rtlCol="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a:solidFill>
                  <a:srgbClr val="FAC457"/>
                </a:solidFill>
                <a:latin typeface="Calibri" panose="020F0502020204030204" charset="0"/>
                <a:ea typeface="Calibri" panose="020F0502020204030204" charset="0"/>
                <a:cs typeface="Calibri" panose="020F0502020204030204" charset="0"/>
                <a:sym typeface="+mn-ea"/>
              </a:rPr>
              <a:t>	</a:t>
            </a:r>
            <a:r>
              <a:rPr lang="es-MX" altLang="en-US">
                <a:sym typeface="+mn-ea"/>
              </a:rPr>
              <a:t>Abuso de los departamentos Gubernamentales</a:t>
            </a:r>
            <a:endParaRPr lang="es-MX" altLang="en-US"/>
          </a:p>
          <a:p>
            <a:pPr algn="l"/>
            <a:endParaRPr lang="zh-CN" altLang="en-US">
              <a:solidFill>
                <a:srgbClr val="FAC457"/>
              </a:solidFill>
              <a:latin typeface="Calibri" panose="020F0502020204030204" charset="0"/>
              <a:ea typeface="Calibri" panose="020F0502020204030204" charset="0"/>
              <a:cs typeface="Calibri" panose="020F0502020204030204" charset="0"/>
              <a:sym typeface="+mn-ea"/>
            </a:endParaRPr>
          </a:p>
        </p:txBody>
      </p:sp>
      <p:sp>
        <p:nvSpPr>
          <p:cNvPr id="4" name="副标题 2"/>
          <p:cNvSpPr>
            <a:spLocks noGrp="1"/>
          </p:cNvSpPr>
          <p:nvPr/>
        </p:nvSpPr>
        <p:spPr>
          <a:xfrm>
            <a:off x="5447665" y="1781175"/>
            <a:ext cx="6316345" cy="2399030"/>
          </a:xfrm>
          <a:prstGeom prst="rect">
            <a:avLst/>
          </a:prstGeom>
        </p:spPr>
        <p:txBody>
          <a:bodyPr vert="horz" lIns="91440" tIns="45720" rIns="91440" bIns="45720" rtlCol="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es-MX" altLang="en-US" sz="2000">
                <a:sym typeface="+mn-ea"/>
              </a:rPr>
              <a:t>“En el caso de los programas de control natal, el interés personal que tenía Fujimori en la lucha contra la pobreza impidiendo el crecimiento demográfico generó obediencia entre las autoridades médicas locales, lo que a su vez, fue un incentivo para un comportamiento autoritario y para el abuso de poder a nivel local.” (pág. 19)</a:t>
            </a:r>
            <a:endParaRPr lang="en-US" altLang="zh-CN" sz="2000">
              <a:solidFill>
                <a:srgbClr val="FAC457"/>
              </a:solidFill>
              <a:latin typeface="Calibri" panose="020F0502020204030204" charset="0"/>
              <a:ea typeface="Calibri" panose="020F0502020204030204" charset="0"/>
              <a:cs typeface="Calibri" panose="020F0502020204030204" charset="0"/>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4" nodeType="clickEffect">
                                  <p:stCondLst>
                                    <p:cond delay="0"/>
                                  </p:stCondLst>
                                  <p:childTnLst>
                                    <p:set>
                                      <p:cBhvr>
                                        <p:cTn id="6" dur="1" fill="hold">
                                          <p:stCondLst>
                                            <p:cond delay="0"/>
                                          </p:stCondLst>
                                        </p:cTn>
                                        <p:tgtEl>
                                          <p:spTgt spid="13"/>
                                        </p:tgtEl>
                                        <p:attrNameLst>
                                          <p:attrName>style.visibility</p:attrName>
                                        </p:attrNameLst>
                                      </p:cBhvr>
                                      <p:to>
                                        <p:strVal val="visible"/>
                                      </p:to>
                                    </p:set>
                                    <p:animScale>
                                      <p:cBhvr>
                                        <p:cTn id="7"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3"/>
                                        </p:tgtEl>
                                        <p:attrNameLst>
                                          <p:attrName>ppt_x</p:attrName>
                                          <p:attrName>ppt_y</p:attrName>
                                        </p:attrNameLst>
                                      </p:cBhvr>
                                    </p:animMotion>
                                    <p:animEffect transition="in" filter="fade">
                                      <p:cBhvr>
                                        <p:cTn id="9" dur="10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4" nodeType="clickEffect">
                                  <p:stCondLst>
                                    <p:cond delay="0"/>
                                  </p:stCondLst>
                                  <p:childTnLst>
                                    <p:set>
                                      <p:cBhvr>
                                        <p:cTn id="13" dur="1" fill="hold">
                                          <p:stCondLst>
                                            <p:cond delay="0"/>
                                          </p:stCondLst>
                                        </p:cTn>
                                        <p:tgtEl>
                                          <p:spTgt spid="4"/>
                                        </p:tgtEl>
                                        <p:attrNameLst>
                                          <p:attrName>style.visibility</p:attrName>
                                        </p:attrNameLst>
                                      </p:cBhvr>
                                      <p:to>
                                        <p:strVal val="visible"/>
                                      </p:to>
                                    </p:set>
                                    <p:animScale>
                                      <p:cBhvr>
                                        <p:cTn id="14"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4"/>
                                        </p:tgtEl>
                                        <p:attrNameLst>
                                          <p:attrName>ppt_x</p:attrName>
                                          <p:attrName>ppt_y</p:attrName>
                                        </p:attrNameLst>
                                      </p:cBhvr>
                                    </p:animMotion>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3" grpId="2"/>
      <p:bldP spid="13" grpId="3"/>
      <p:bldP spid="13" grpId="4"/>
      <p:bldP spid="4" grpId="0"/>
      <p:bldP spid="4" grpId="1"/>
      <p:bldP spid="4" grpId="2"/>
      <p:bldP spid="4" grpId="3"/>
      <p:bldP spid="4" grpId="4"/>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16510" y="694055"/>
            <a:ext cx="1371600" cy="411480"/>
          </a:xfrm>
          <a:prstGeom prst="rect">
            <a:avLst/>
          </a:prstGeom>
          <a:solidFill>
            <a:srgbClr val="FEC7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charset="0"/>
              <a:cs typeface="Calibri" panose="020F0502020204030204" charset="0"/>
            </a:endParaRPr>
          </a:p>
        </p:txBody>
      </p:sp>
      <p:sp>
        <p:nvSpPr>
          <p:cNvPr id="2" name="副标题 2"/>
          <p:cNvSpPr>
            <a:spLocks noGrp="1"/>
          </p:cNvSpPr>
          <p:nvPr/>
        </p:nvSpPr>
        <p:spPr>
          <a:xfrm>
            <a:off x="480060" y="628015"/>
            <a:ext cx="6599555" cy="543560"/>
          </a:xfrm>
          <a:prstGeom prst="rect">
            <a:avLst/>
          </a:prstGeom>
        </p:spPr>
        <p:txBody>
          <a:bodyPr vert="horz" lIns="91440" tIns="45720" rIns="91440" bIns="45720" rtlCol="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a:solidFill>
                  <a:srgbClr val="FAC457"/>
                </a:solidFill>
                <a:latin typeface="Calibri" panose="020F0502020204030204" charset="0"/>
                <a:ea typeface="Calibri" panose="020F0502020204030204" charset="0"/>
                <a:cs typeface="Calibri" panose="020F0502020204030204" charset="0"/>
                <a:sym typeface="+mn-ea"/>
              </a:rPr>
              <a:t>	</a:t>
            </a:r>
            <a:r>
              <a:rPr lang="es-MX" altLang="en-US" sz="3200">
                <a:solidFill>
                  <a:schemeClr val="bg1"/>
                </a:solidFill>
                <a:sym typeface="+mn-ea"/>
              </a:rPr>
              <a:t>Actos de Sobornos</a:t>
            </a:r>
            <a:endParaRPr lang="es-MX" altLang="en-US" sz="3200">
              <a:solidFill>
                <a:schemeClr val="bg1"/>
              </a:solidFill>
            </a:endParaRPr>
          </a:p>
          <a:p>
            <a:pPr algn="l"/>
            <a:endParaRPr lang="es-MX" altLang="en-US" sz="3200">
              <a:solidFill>
                <a:schemeClr val="bg1"/>
              </a:solidFill>
              <a:latin typeface="Calibri" panose="020F0502020204030204" charset="0"/>
              <a:ea typeface="Calibri" panose="020F0502020204030204" charset="0"/>
              <a:cs typeface="Calibri" panose="020F0502020204030204" charset="0"/>
              <a:sym typeface="+mn-ea"/>
            </a:endParaRPr>
          </a:p>
        </p:txBody>
      </p:sp>
      <p:sp>
        <p:nvSpPr>
          <p:cNvPr id="4" name="Cuadro de texto 3"/>
          <p:cNvSpPr txBox="1"/>
          <p:nvPr/>
        </p:nvSpPr>
        <p:spPr>
          <a:xfrm>
            <a:off x="335915" y="1628775"/>
            <a:ext cx="4089400" cy="2584450"/>
          </a:xfrm>
          <a:prstGeom prst="rect">
            <a:avLst/>
          </a:prstGeom>
          <a:noFill/>
        </p:spPr>
        <p:txBody>
          <a:bodyPr wrap="square" rtlCol="0">
            <a:spAutoFit/>
          </a:bodyPr>
          <a:p>
            <a:r>
              <a:rPr lang="es-MX" altLang="en-US"/>
              <a:t>“Los Vladivideos son inusuales por que son producto del mismo régimen corrupto que permitieron derrocar. No son el producto de un trabajo periodístico que buscaba desenmascarar al gobierno. Hay suficiente evidencia para sugerir que Montesinos se grababa dando y recibiendo sobornos utilizando cámaras escondidas por él mismo”</a:t>
            </a:r>
            <a:endParaRPr lang="es-MX" altLang="en-US"/>
          </a:p>
        </p:txBody>
      </p:sp>
      <p:sp>
        <p:nvSpPr>
          <p:cNvPr id="5" name="Cuadro de texto 4"/>
          <p:cNvSpPr txBox="1"/>
          <p:nvPr/>
        </p:nvSpPr>
        <p:spPr>
          <a:xfrm>
            <a:off x="5641975" y="3670300"/>
            <a:ext cx="6048375" cy="2861310"/>
          </a:xfrm>
          <a:prstGeom prst="rect">
            <a:avLst/>
          </a:prstGeom>
          <a:noFill/>
        </p:spPr>
        <p:txBody>
          <a:bodyPr wrap="square" rtlCol="0">
            <a:spAutoFit/>
          </a:bodyPr>
          <a:p>
            <a:r>
              <a:rPr lang="es-MX" altLang="en-US"/>
              <a:t>Segun Estaña (2020)  menciona que Fujimori por culpa de diferentes tipos de instituciones y su falta de interés por el país hacia mas lento su trabajo de poner en marcha al país. Fujimori expresaba que: El caos y la corrupción, la falta de identificación con los grandes intereses nacionales de algunas instituciones fundamentales, traban la acción del gobierno orientada al logro de los objetivos de la reconstrucción y el desarrollo nacionales, así muchos proyectos de ley, importantes para la marcha del país, quedan encarpetados por irresponsabilidad, decidía, holgazanería de los mal llamados Padres de la Patria.</a:t>
            </a:r>
            <a:endParaRPr lang="es-MX"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264160" y="116840"/>
            <a:ext cx="8743950" cy="1356995"/>
          </a:xfrm>
          <a:prstGeom prst="rect">
            <a:avLst/>
          </a:prstGeom>
          <a:noFill/>
          <a:ln w="19050">
            <a:solidFill>
              <a:srgbClr val="FEB72E"/>
            </a:solidFill>
          </a:ln>
          <a:scene3d>
            <a:camera prst="orthographicFront"/>
            <a:lightRig rig="threePt" dir="t"/>
          </a:scene3d>
          <a:sp3d z="139700" extrusionH="254000" prstMaterial="matte">
            <a:extrusionClr>
              <a:srgbClr val="FEC75C"/>
            </a:extrusionClr>
          </a:sp3d>
          <a:extLst>
            <a:ext uri="{909E8E84-426E-40DD-AFC4-6F175D3DCCD1}">
              <a14:hiddenFill xmlns:a14="http://schemas.microsoft.com/office/drawing/2010/main">
                <a:solidFill>
                  <a:srgbClr val="FEBE4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charset="0"/>
              <a:cs typeface="Calibri" panose="020F0502020204030204" charset="0"/>
            </a:endParaRPr>
          </a:p>
        </p:txBody>
      </p:sp>
      <p:sp>
        <p:nvSpPr>
          <p:cNvPr id="20" name="副标题 2"/>
          <p:cNvSpPr>
            <a:spLocks noGrp="1"/>
          </p:cNvSpPr>
          <p:nvPr/>
        </p:nvSpPr>
        <p:spPr>
          <a:xfrm>
            <a:off x="1271905" y="279400"/>
            <a:ext cx="7195820" cy="1031240"/>
          </a:xfrm>
          <a:prstGeom prst="rect">
            <a:avLst/>
          </a:prstGeom>
        </p:spPr>
        <p:txBody>
          <a:bodyPr vert="horz" lIns="91440" tIns="45720" rIns="91440" bIns="45720" rtlCol="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MX" altLang="en-US" sz="6600">
                <a:solidFill>
                  <a:schemeClr val="bg1"/>
                </a:solidFill>
                <a:sym typeface="+mn-ea"/>
              </a:rPr>
              <a:t>Conclusión</a:t>
            </a:r>
            <a:endParaRPr lang="es-MX" altLang="en-US" sz="6600">
              <a:solidFill>
                <a:schemeClr val="bg1"/>
              </a:solidFill>
              <a:sym typeface="+mn-ea"/>
            </a:endParaRPr>
          </a:p>
        </p:txBody>
      </p:sp>
      <p:sp>
        <p:nvSpPr>
          <p:cNvPr id="4" name="Cuadro de texto 3"/>
          <p:cNvSpPr txBox="1"/>
          <p:nvPr/>
        </p:nvSpPr>
        <p:spPr>
          <a:xfrm>
            <a:off x="335915" y="1628775"/>
            <a:ext cx="10272395" cy="2861310"/>
          </a:xfrm>
          <a:prstGeom prst="rect">
            <a:avLst/>
          </a:prstGeom>
          <a:noFill/>
        </p:spPr>
        <p:txBody>
          <a:bodyPr wrap="square" rtlCol="0">
            <a:spAutoFit/>
          </a:bodyPr>
          <a:p>
            <a:r>
              <a:rPr lang="es-MX" altLang="en-US"/>
              <a:t>Para concluir, es evidente que las dos causas de dictadura en los medios de comunicación en el gobierno de Alberto Fujimori del desorden social dado en esa época y los abusos de autoridad que se daban. La prensa amarilla tuvo un impacto de la sociedad debido a que no hablaban toda la realidad que sucedía en el país y a causa de ello se fueron dando protestas sociales para reclamar sus derechos o la disconformidad que tenia el pueblo acerca de como se estaba rigiendo en ese gobierno, tanto así por los abusos de autoridad como los actos de corrupción dados o mejor dichos los actos de sobornos.</a:t>
            </a:r>
            <a:endParaRPr lang="es-MX" altLang="en-US"/>
          </a:p>
          <a:p>
            <a:r>
              <a:rPr lang="es-MX" altLang="en-US"/>
              <a:t>A manera de reflexión quisiera dar a entender el pasado dado en el Perú y que no es la mejor idea dar a cualquier persona ser el representate del Perú o mejor dicho el Presidente ya que todas las personas en sus campañas políticas que dan pueden ser la mejor persona del mundo hablando mucho pero cuando le llega su hora de gobernar realiza poco de lo que dijo y le consume todo el poder que se le brindo.</a:t>
            </a:r>
            <a:endParaRPr lang="es-MX"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1000" fill="hold"/>
                                        <p:tgtEl>
                                          <p:spTgt spid="20"/>
                                        </p:tgtEl>
                                        <p:attrNameLst>
                                          <p:attrName>ppt_w</p:attrName>
                                        </p:attrNameLst>
                                      </p:cBhvr>
                                      <p:tavLst>
                                        <p:tav tm="0">
                                          <p:val>
                                            <p:strVal val="#ppt_w*0.70"/>
                                          </p:val>
                                        </p:tav>
                                        <p:tav tm="100000">
                                          <p:val>
                                            <p:strVal val="#ppt_w"/>
                                          </p:val>
                                        </p:tav>
                                      </p:tavLst>
                                    </p:anim>
                                    <p:anim calcmode="lin" valueType="num">
                                      <p:cBhvr>
                                        <p:cTn id="14" dur="1000" fill="hold"/>
                                        <p:tgtEl>
                                          <p:spTgt spid="20"/>
                                        </p:tgtEl>
                                        <p:attrNameLst>
                                          <p:attrName>ppt_h</p:attrName>
                                        </p:attrNameLst>
                                      </p:cBhvr>
                                      <p:tavLst>
                                        <p:tav tm="0">
                                          <p:val>
                                            <p:strVal val="#ppt_h"/>
                                          </p:val>
                                        </p:tav>
                                        <p:tav tm="100000">
                                          <p:val>
                                            <p:strVal val="#ppt_h"/>
                                          </p:val>
                                        </p:tav>
                                      </p:tavLst>
                                    </p:anim>
                                    <p:animEffect transition="in" filter="fade">
                                      <p:cBhvr>
                                        <p:cTn id="15"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20" grpId="0"/>
    </p:bld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EBE43"/>
        </a:solidFill>
        <a:ln>
          <a:noFill/>
        </a:ln>
        <a:scene3d>
          <a:camera prst="perspectiveLeft" fov="5100000">
            <a:rot lat="0" lon="2400000" rev="0"/>
          </a:camera>
          <a:lightRig rig="threePt" dir="t"/>
        </a:scene3d>
        <a:sp3d z="139700" extrusionH="254000" prstMaterial="matte">
          <a:extrusionClr>
            <a:srgbClr val="FEC75C"/>
          </a:extrusionClr>
        </a:sp3d>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4749</Words>
  <Application>WPS Presentation</Application>
  <PresentationFormat>宽屏</PresentationFormat>
  <Paragraphs>52</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vt:lpstr>
      <vt:lpstr>Microsoft YaHei</vt:lpstr>
      <vt:lpstr>Arial Unicode MS</vt:lpstr>
      <vt:lpstr>Segoe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XiaoDou</dc:creator>
  <cp:lastModifiedBy>Jhonatan Roman Maza</cp:lastModifiedBy>
  <cp:revision>35</cp:revision>
  <dcterms:created xsi:type="dcterms:W3CDTF">2017-11-11T10:06:00Z</dcterms:created>
  <dcterms:modified xsi:type="dcterms:W3CDTF">2022-06-24T00:34:10Z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2058-11.2.0.11156</vt:lpwstr>
  </property>
  <property fmtid="{D5CDD505-2E9C-101B-9397-08002B2CF9AE}" pid="3" name="ICV">
    <vt:lpwstr>D947B178275B4A3B9472B1423DFBA1FF</vt:lpwstr>
  </property>
</Properties>
</file>