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2" r:id="rId5"/>
    <p:sldId id="282" r:id="rId6"/>
    <p:sldId id="283" r:id="rId7"/>
    <p:sldId id="291" r:id="rId8"/>
    <p:sldId id="292" r:id="rId9"/>
    <p:sldId id="293" r:id="rId10"/>
    <p:sldId id="294" r:id="rId11"/>
    <p:sldId id="289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8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25943C1-7249-42ED-9562-F4EB92D97FA5}" type="datetimeFigureOut">
              <a:rPr lang="uk-UA" smtClean="0"/>
              <a:pPr/>
              <a:t>20.12.2016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C1FED5F-9E36-4E67-AEC4-C92A4B4455DC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832" y="2730321"/>
            <a:ext cx="8825658" cy="178003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800" dirty="0" smtClean="0">
                <a:solidFill>
                  <a:srgbClr val="F7820D"/>
                </a:solidFill>
              </a:rPr>
              <a:t>Розробка інформаційної системи </a:t>
            </a:r>
            <a:br>
              <a:rPr lang="uk-UA" sz="4800" dirty="0" smtClean="0">
                <a:solidFill>
                  <a:srgbClr val="F7820D"/>
                </a:solidFill>
              </a:rPr>
            </a:br>
            <a:r>
              <a:rPr lang="uk-UA" sz="4800" dirty="0" smtClean="0">
                <a:solidFill>
                  <a:srgbClr val="F7820D"/>
                </a:solidFill>
              </a:rPr>
              <a:t>«Біржа Праці»</a:t>
            </a:r>
            <a:endParaRPr lang="uk-UA" sz="4800" dirty="0">
              <a:solidFill>
                <a:srgbClr val="F7820D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4075" y="174900"/>
            <a:ext cx="8825658" cy="1481180"/>
          </a:xfrm>
        </p:spPr>
        <p:txBody>
          <a:bodyPr>
            <a:normAutofit/>
          </a:bodyPr>
          <a:lstStyle/>
          <a:p>
            <a:pPr algn="ctr" hangingPunct="0"/>
            <a:r>
              <a:rPr lang="uk-UA" dirty="0" smtClean="0">
                <a:solidFill>
                  <a:schemeClr val="tx1"/>
                </a:solidFill>
              </a:rPr>
              <a:t>Міністерство освіти і науки України</a:t>
            </a:r>
          </a:p>
          <a:p>
            <a:pPr algn="ctr" hangingPunct="0"/>
            <a:r>
              <a:rPr lang="uk-UA" dirty="0" smtClean="0">
                <a:solidFill>
                  <a:schemeClr val="tx1"/>
                </a:solidFill>
              </a:rPr>
              <a:t>Львівський національний університет імені Івана Франка</a:t>
            </a:r>
          </a:p>
          <a:p>
            <a:pPr algn="ctr" hangingPunct="0"/>
            <a:r>
              <a:rPr lang="ru-RU" dirty="0" smtClean="0">
                <a:solidFill>
                  <a:schemeClr val="tx1"/>
                </a:solidFill>
              </a:rPr>
              <a:t>Факультет </a:t>
            </a:r>
            <a:r>
              <a:rPr lang="ru-RU" dirty="0" err="1" smtClean="0">
                <a:solidFill>
                  <a:schemeClr val="tx1"/>
                </a:solidFill>
              </a:rPr>
              <a:t>прикладної</a:t>
            </a:r>
            <a:r>
              <a:rPr lang="ru-RU" dirty="0" smtClean="0">
                <a:solidFill>
                  <a:schemeClr val="tx1"/>
                </a:solidFill>
              </a:rPr>
              <a:t> математики та </a:t>
            </a:r>
            <a:r>
              <a:rPr lang="ru-RU" dirty="0" err="1" smtClean="0">
                <a:solidFill>
                  <a:schemeClr val="tx1"/>
                </a:solidFill>
              </a:rPr>
              <a:t>інформатики</a:t>
            </a:r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08720" y="1676400"/>
            <a:ext cx="2867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</a:rPr>
              <a:t>кафедра </a:t>
            </a:r>
            <a:r>
              <a:rPr lang="uk-UA" dirty="0" smtClean="0"/>
              <a:t>мат. моделювання соціальних та економічних процесів</a:t>
            </a:r>
            <a:endParaRPr lang="uk-UA" dirty="0" smtClean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07377" y="1676400"/>
            <a:ext cx="7335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dirty="0" smtClean="0"/>
              <a:t>Курсовий проект на тему:</a:t>
            </a:r>
            <a:endParaRPr lang="uk-UA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08032" y="6343134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Львів 2016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14354" y="4048183"/>
            <a:ext cx="39776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uk-UA" sz="1400" b="1" dirty="0" smtClean="0"/>
              <a:t>  Роботу </a:t>
            </a:r>
            <a:r>
              <a:rPr lang="uk-UA" sz="1400" b="1" dirty="0"/>
              <a:t>виконав</a:t>
            </a:r>
            <a:r>
              <a:rPr lang="uk-UA" sz="1400" dirty="0"/>
              <a:t>: </a:t>
            </a:r>
          </a:p>
          <a:p>
            <a:pPr hangingPunct="0"/>
            <a:r>
              <a:rPr lang="uk-UA" sz="1400" b="1" dirty="0"/>
              <a:t>  </a:t>
            </a:r>
            <a:r>
              <a:rPr lang="uk-UA" sz="1400" b="1" dirty="0" err="1" smtClean="0"/>
              <a:t>Медвідь</a:t>
            </a:r>
            <a:r>
              <a:rPr lang="uk-UA" sz="1400" b="1" dirty="0" smtClean="0"/>
              <a:t> Богдан Андрійович,</a:t>
            </a:r>
            <a:endParaRPr lang="uk-UA" sz="1400" dirty="0"/>
          </a:p>
          <a:p>
            <a:pPr hangingPunct="0"/>
            <a:r>
              <a:rPr lang="uk-UA" sz="1400" dirty="0"/>
              <a:t>  студент групи </a:t>
            </a:r>
            <a:r>
              <a:rPr lang="uk-UA" sz="1400" dirty="0" smtClean="0"/>
              <a:t>ПМА-32 </a:t>
            </a:r>
            <a:endParaRPr lang="uk-UA" sz="1400" dirty="0"/>
          </a:p>
          <a:p>
            <a:pPr hangingPunct="0"/>
            <a:r>
              <a:rPr lang="uk-UA" sz="1400" dirty="0"/>
              <a:t> </a:t>
            </a:r>
          </a:p>
          <a:p>
            <a:pPr hangingPunct="0"/>
            <a:r>
              <a:rPr lang="uk-UA" sz="1400" dirty="0"/>
              <a:t> </a:t>
            </a:r>
            <a:r>
              <a:rPr lang="uk-UA" sz="1400" dirty="0" smtClean="0"/>
              <a:t> </a:t>
            </a:r>
            <a:r>
              <a:rPr lang="uk-UA" sz="1400" b="1" dirty="0" smtClean="0"/>
              <a:t>Прийняли</a:t>
            </a:r>
            <a:r>
              <a:rPr lang="uk-UA" sz="1400" dirty="0"/>
              <a:t>: </a:t>
            </a:r>
            <a:endParaRPr lang="uk-UA" sz="1400" dirty="0" smtClean="0"/>
          </a:p>
          <a:p>
            <a:pPr hangingPunct="0"/>
            <a:r>
              <a:rPr lang="uk-UA" sz="1400" b="1" dirty="0" smtClean="0"/>
              <a:t>  </a:t>
            </a:r>
            <a:r>
              <a:rPr lang="uk-UA" sz="1400" b="1" dirty="0" err="1" smtClean="0"/>
              <a:t>Коркуна</a:t>
            </a:r>
            <a:r>
              <a:rPr lang="uk-UA" sz="1400" b="1" dirty="0" smtClean="0"/>
              <a:t> Андрій Михайлович,</a:t>
            </a:r>
          </a:p>
          <a:p>
            <a:pPr hangingPunct="0"/>
            <a:r>
              <a:rPr lang="uk-UA" sz="1400" dirty="0" smtClean="0"/>
              <a:t>  доцент кафедри мат. моделювання </a:t>
            </a:r>
            <a:br>
              <a:rPr lang="uk-UA" sz="1400" dirty="0" smtClean="0"/>
            </a:br>
            <a:r>
              <a:rPr lang="ru-RU" sz="1400" dirty="0" smtClean="0"/>
              <a:t>  </a:t>
            </a:r>
            <a:r>
              <a:rPr lang="ru-RU" sz="1400" dirty="0" err="1" smtClean="0"/>
              <a:t>соціальних</a:t>
            </a:r>
            <a:r>
              <a:rPr lang="ru-RU" sz="1400" dirty="0" smtClean="0"/>
              <a:t> та </a:t>
            </a:r>
            <a:r>
              <a:rPr lang="ru-RU" sz="1400" dirty="0" err="1" smtClean="0"/>
              <a:t>економічних</a:t>
            </a:r>
            <a:r>
              <a:rPr lang="ru-RU" sz="1400" dirty="0" smtClean="0"/>
              <a:t> </a:t>
            </a:r>
            <a:r>
              <a:rPr lang="ru-RU" sz="1400" dirty="0" err="1" smtClean="0"/>
              <a:t>процесів</a:t>
            </a:r>
            <a:endParaRPr lang="uk-UA" sz="1400" dirty="0"/>
          </a:p>
          <a:p>
            <a:pPr hangingPunct="0"/>
            <a:r>
              <a:rPr lang="uk-UA" sz="1400" b="1" dirty="0"/>
              <a:t>  </a:t>
            </a:r>
            <a:r>
              <a:rPr lang="uk-UA" sz="1400" b="1" dirty="0" err="1" smtClean="0"/>
              <a:t>Тітов</a:t>
            </a:r>
            <a:r>
              <a:rPr lang="uk-UA" sz="1400" b="1" dirty="0" smtClean="0"/>
              <a:t> Андрій Олегович,</a:t>
            </a:r>
            <a:endParaRPr lang="uk-UA" sz="1400" dirty="0"/>
          </a:p>
          <a:p>
            <a:pPr hangingPunct="0"/>
            <a:r>
              <a:rPr lang="uk-UA" sz="1400" dirty="0" smtClean="0"/>
              <a:t>  аспірант </a:t>
            </a:r>
            <a:r>
              <a:rPr lang="uk-UA" sz="1400" dirty="0"/>
              <a:t>кафедри </a:t>
            </a:r>
            <a:r>
              <a:rPr lang="uk-UA" sz="1400" dirty="0" smtClean="0"/>
              <a:t>мат. моделювання</a:t>
            </a:r>
            <a:r>
              <a:rPr lang="ru-RU" sz="1400" dirty="0" smtClean="0"/>
              <a:t>  </a:t>
            </a:r>
            <a:endParaRPr lang="uk-UA" sz="1400" dirty="0"/>
          </a:p>
          <a:p>
            <a:r>
              <a:rPr lang="ru-RU" sz="1400" dirty="0"/>
              <a:t>  </a:t>
            </a:r>
            <a:r>
              <a:rPr lang="uk-UA" sz="1400" dirty="0" smtClean="0"/>
              <a:t>соціальних та економічних процесів</a:t>
            </a:r>
          </a:p>
          <a:p>
            <a:pPr hangingPunct="0"/>
            <a:r>
              <a:rPr lang="uk-UA" sz="1400" b="1" dirty="0" smtClean="0"/>
              <a:t>  </a:t>
            </a:r>
            <a:endParaRPr lang="uk-UA" sz="1400" dirty="0" smtClean="0"/>
          </a:p>
          <a:p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353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10507" r="13120" b="452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ілка вправо 3"/>
          <p:cNvSpPr/>
          <p:nvPr/>
        </p:nvSpPr>
        <p:spPr>
          <a:xfrm rot="1113368">
            <a:off x="1722782" y="1139687"/>
            <a:ext cx="3564835" cy="139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10817" y="3644348"/>
            <a:ext cx="486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</a:rPr>
              <a:t>Стійкість до помилок:</a:t>
            </a:r>
            <a:endParaRPr lang="uk-U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8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74800" y="2401094"/>
            <a:ext cx="10058400" cy="1399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9600" dirty="0" smtClean="0">
                <a:solidFill>
                  <a:srgbClr val="F7820D"/>
                </a:solidFill>
              </a:rPr>
              <a:t>Дякую за увагу</a:t>
            </a:r>
            <a:endParaRPr lang="uk-UA" sz="9600" dirty="0">
              <a:solidFill>
                <a:srgbClr val="F782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8491" y="1884714"/>
            <a:ext cx="10039021" cy="4195481"/>
          </a:xfrm>
        </p:spPr>
        <p:txBody>
          <a:bodyPr>
            <a:noAutofit/>
          </a:bodyPr>
          <a:lstStyle/>
          <a:p>
            <a:r>
              <a:rPr lang="uk-UA" sz="2800" b="1" dirty="0">
                <a:effectLst/>
              </a:rPr>
              <a:t>Розробка інформаційної системи “Біржа праці”.</a:t>
            </a:r>
            <a:endParaRPr lang="uk-UA" sz="2800" dirty="0">
              <a:effectLst/>
            </a:endParaRPr>
          </a:p>
          <a:p>
            <a:r>
              <a:rPr lang="uk-UA" sz="2800" dirty="0">
                <a:effectLst/>
              </a:rPr>
              <a:t>Розробити програмне забезпечення для ведення бази даних з інформацією про безробітних (анкетні дані, професія, освіта, посада і місце попередньої праці, причина звільнення, контактні телефони, вимоги до майбутньої роботи), про вакансії (фірма, посада, умови праці, оплата, вимоги до спеціаліста). Програма дозволяє вносити інформацію, модифікувати і здійснювати пошук або вибірку за заданим запитом. Формувати оголошення для друку. Відправляти в архів після працевлаштування або відмови від послуг.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6576" y="450760"/>
            <a:ext cx="9404723" cy="908114"/>
          </a:xfrm>
        </p:spPr>
        <p:txBody>
          <a:bodyPr/>
          <a:lstStyle/>
          <a:p>
            <a:r>
              <a:rPr lang="uk-UA" sz="5400" dirty="0" smtClean="0">
                <a:solidFill>
                  <a:srgbClr val="F7820D"/>
                </a:solidFill>
              </a:rPr>
              <a:t>Постановка задачі:</a:t>
            </a:r>
            <a:endParaRPr lang="uk-UA" sz="5400" dirty="0">
              <a:solidFill>
                <a:srgbClr val="F782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35588" y="394952"/>
            <a:ext cx="2157641" cy="914400"/>
          </a:xfrm>
        </p:spPr>
        <p:txBody>
          <a:bodyPr/>
          <a:lstStyle/>
          <a:p>
            <a:r>
              <a:rPr lang="uk-UA" dirty="0" smtClean="0"/>
              <a:t>Класи:</a:t>
            </a:r>
            <a:endParaRPr lang="uk-UA" dirty="0"/>
          </a:p>
        </p:txBody>
      </p:sp>
      <p:pic>
        <p:nvPicPr>
          <p:cNvPr id="1026" name="Picture 2" descr="C:\Users\Богдан\Documents\PMA32_Medvid\course_last\course_last\JaS1-ZToK-c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14484" r="40779" b="11003"/>
          <a:stretch/>
        </p:blipFill>
        <p:spPr bwMode="auto">
          <a:xfrm>
            <a:off x="2237752" y="1506827"/>
            <a:ext cx="7601708" cy="47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1914" y="173210"/>
            <a:ext cx="9404723" cy="1400530"/>
          </a:xfrm>
        </p:spPr>
        <p:txBody>
          <a:bodyPr/>
          <a:lstStyle/>
          <a:p>
            <a:r>
              <a:rPr lang="uk-UA" dirty="0" smtClean="0"/>
              <a:t>Вигляд нашої бази даних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2050" name="Picture 2" descr="C:\Users\Богдан\Documents\PMA32_Medvid\course_last\course_last\lWb2Qtl-kk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7313" r="72821" b="77277"/>
          <a:stretch/>
        </p:blipFill>
        <p:spPr bwMode="auto">
          <a:xfrm>
            <a:off x="405682" y="1906976"/>
            <a:ext cx="2743201" cy="133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Богдан\Documents\PMA32_Medvid\course_last\course_last\lWb2Qtl-kk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9" t="32475" r="52043" b="53427"/>
          <a:stretch/>
        </p:blipFill>
        <p:spPr bwMode="auto">
          <a:xfrm>
            <a:off x="5460642" y="1558342"/>
            <a:ext cx="6414442" cy="133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 зі стрілкою 4"/>
          <p:cNvCxnSpPr/>
          <p:nvPr/>
        </p:nvCxnSpPr>
        <p:spPr>
          <a:xfrm flipV="1">
            <a:off x="3245476" y="2356834"/>
            <a:ext cx="2215166" cy="90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Богдан\Documents\PMA32_Medvid\course_last\course_last\lWb2Qtl-kk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57747" r="24683" b="26760"/>
          <a:stretch/>
        </p:blipFill>
        <p:spPr bwMode="auto">
          <a:xfrm>
            <a:off x="257577" y="4159876"/>
            <a:ext cx="10947043" cy="24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2428" y="1159099"/>
            <a:ext cx="215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Анкетні дані </a:t>
            </a:r>
            <a:r>
              <a:rPr lang="uk-UA" dirty="0" err="1" smtClean="0"/>
              <a:t>безробітнього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5731098" y="940158"/>
            <a:ext cx="405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Інформація для працевлаштування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314422" y="3604275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Варіанти роботи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59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 descr="C:\Users\Богдан\Documents\PMA32_Medvid\course_last\course_last\lWb2Qtl-kk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r="10317" b="11737"/>
          <a:stretch/>
        </p:blipFill>
        <p:spPr bwMode="auto">
          <a:xfrm>
            <a:off x="437882" y="804930"/>
            <a:ext cx="11153104" cy="60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50772" y="97044"/>
            <a:ext cx="79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Зовнішній вигляд програми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3831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5876" y="2687391"/>
            <a:ext cx="10058400" cy="914400"/>
          </a:xfrm>
        </p:spPr>
        <p:txBody>
          <a:bodyPr/>
          <a:lstStyle/>
          <a:p>
            <a:r>
              <a:rPr lang="uk-UA" dirty="0" smtClean="0"/>
              <a:t>Функціонал програми: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05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Богдан\Documents\PMA32_Medvid\course_last\course_last\lWb2Qtl-kk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r="10740" b="12113"/>
          <a:stretch/>
        </p:blipFill>
        <p:spPr bwMode="auto">
          <a:xfrm>
            <a:off x="0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 сполучна лінія 7"/>
          <p:cNvCxnSpPr/>
          <p:nvPr/>
        </p:nvCxnSpPr>
        <p:spPr>
          <a:xfrm>
            <a:off x="2936383" y="579549"/>
            <a:ext cx="0" cy="175152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 сполучна лінія 12"/>
          <p:cNvCxnSpPr/>
          <p:nvPr/>
        </p:nvCxnSpPr>
        <p:spPr>
          <a:xfrm>
            <a:off x="242552" y="643945"/>
            <a:ext cx="0" cy="175152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 сполучна лінія 13"/>
          <p:cNvCxnSpPr/>
          <p:nvPr/>
        </p:nvCxnSpPr>
        <p:spPr>
          <a:xfrm>
            <a:off x="242552" y="2421228"/>
            <a:ext cx="2846231" cy="622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Стрілка вліво 14"/>
          <p:cNvSpPr/>
          <p:nvPr/>
        </p:nvSpPr>
        <p:spPr>
          <a:xfrm>
            <a:off x="3088783" y="1455312"/>
            <a:ext cx="2449132" cy="3734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ілка вліво 16"/>
          <p:cNvSpPr/>
          <p:nvPr/>
        </p:nvSpPr>
        <p:spPr>
          <a:xfrm>
            <a:off x="6350356" y="3376766"/>
            <a:ext cx="2449132" cy="3734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ілка вліво 17"/>
          <p:cNvSpPr/>
          <p:nvPr/>
        </p:nvSpPr>
        <p:spPr>
          <a:xfrm rot="19988677">
            <a:off x="8959402" y="3938789"/>
            <a:ext cx="2449132" cy="3734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ілка вліво 18"/>
          <p:cNvSpPr/>
          <p:nvPr/>
        </p:nvSpPr>
        <p:spPr>
          <a:xfrm rot="15981630">
            <a:off x="2326784" y="3218999"/>
            <a:ext cx="2449132" cy="3734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3404229" y="5640947"/>
            <a:ext cx="451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Відображення бази даних у вигляді таблиці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71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7426" r="16276" b="9420"/>
          <a:stretch/>
        </p:blipFill>
        <p:spPr bwMode="auto">
          <a:xfrm>
            <a:off x="0" y="32900"/>
            <a:ext cx="12192000" cy="682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Сполучна лінія уступом 7"/>
          <p:cNvCxnSpPr/>
          <p:nvPr/>
        </p:nvCxnSpPr>
        <p:spPr>
          <a:xfrm>
            <a:off x="7262191" y="32899"/>
            <a:ext cx="4757531" cy="3535132"/>
          </a:xfrm>
          <a:prstGeom prst="bentConnector3">
            <a:avLst>
              <a:gd name="adj1" fmla="val -2517"/>
            </a:avLst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Стрілка вліво 12"/>
          <p:cNvSpPr/>
          <p:nvPr/>
        </p:nvSpPr>
        <p:spPr>
          <a:xfrm rot="10248169">
            <a:off x="3232597" y="1555766"/>
            <a:ext cx="2189408" cy="14192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1535342" y="3484087"/>
            <a:ext cx="639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Додавання безробітного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67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3624" r="16277" b="9601"/>
          <a:stretch/>
        </p:blipFill>
        <p:spPr bwMode="auto">
          <a:xfrm>
            <a:off x="0" y="0"/>
            <a:ext cx="12192000" cy="668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ілка вліво 3"/>
          <p:cNvSpPr/>
          <p:nvPr/>
        </p:nvSpPr>
        <p:spPr>
          <a:xfrm>
            <a:off x="4214191" y="503583"/>
            <a:ext cx="3260035" cy="954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ілка вліво 5"/>
          <p:cNvSpPr/>
          <p:nvPr/>
        </p:nvSpPr>
        <p:spPr>
          <a:xfrm rot="3673177">
            <a:off x="1431113" y="1866422"/>
            <a:ext cx="4901913" cy="44142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 rot="967132">
            <a:off x="2201783" y="2753083"/>
            <a:ext cx="4664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 з основним функціоналом програми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59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">
  <a:themeElements>
    <a:clrScheme name="Базова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823</TotalTime>
  <Words>179</Words>
  <Application>Microsoft Office PowerPoint</Application>
  <PresentationFormat>Довільний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Базова</vt:lpstr>
      <vt:lpstr>Розробка інформаційної системи  «Біржа Праці»</vt:lpstr>
      <vt:lpstr>Постановка задачі:</vt:lpstr>
      <vt:lpstr>Класи:</vt:lpstr>
      <vt:lpstr>Вигляд нашої бази даних </vt:lpstr>
      <vt:lpstr>Презентація PowerPoint</vt:lpstr>
      <vt:lpstr>Функціонал програми: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інформаційної системи  «Дитячий садок»</dc:title>
  <dc:creator>Йоу</dc:creator>
  <cp:lastModifiedBy>Богдан</cp:lastModifiedBy>
  <cp:revision>48</cp:revision>
  <dcterms:created xsi:type="dcterms:W3CDTF">2015-12-12T08:52:11Z</dcterms:created>
  <dcterms:modified xsi:type="dcterms:W3CDTF">2016-12-20T08:45:58Z</dcterms:modified>
</cp:coreProperties>
</file>