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1"/>
  </p:handoutMasterIdLst>
  <p:sldIdLst>
    <p:sldId id="263" r:id="rId3"/>
    <p:sldId id="256" r:id="rId4"/>
    <p:sldId id="262" r:id="rId5"/>
    <p:sldId id="258" r:id="rId6"/>
    <p:sldId id="259" r:id="rId7"/>
    <p:sldId id="260" r:id="rId8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4690"/>
            <a:ext cx="9144000" cy="718185"/>
          </a:xfrm>
        </p:spPr>
        <p:txBody>
          <a:bodyPr>
            <a:normAutofit fontScale="90000"/>
          </a:bodyPr>
          <a:p>
            <a:r>
              <a:rPr lang="en-US" sz="3555"/>
              <a:t>Annie: Anime Fan Assistant App</a:t>
            </a:r>
            <a:endParaRPr lang="en-US" sz="3555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8500" y="3602990"/>
            <a:ext cx="3175635" cy="3255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2524896" y="307344"/>
            <a:ext cx="6619526" cy="6198676"/>
            <a:chOff x="5270" y="1627"/>
            <a:chExt cx="8026" cy="75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rcRect l="13097" t="13097" r="12635" b="12635"/>
            <a:stretch>
              <a:fillRect/>
            </a:stretch>
          </p:blipFill>
          <p:spPr>
            <a:xfrm>
              <a:off x="8932" y="3543"/>
              <a:ext cx="1338" cy="1337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stCxn id="8" idx="2"/>
              <a:endCxn id="5" idx="0"/>
            </p:cNvCxnSpPr>
            <p:nvPr/>
          </p:nvCxnSpPr>
          <p:spPr>
            <a:xfrm>
              <a:off x="9602" y="4879"/>
              <a:ext cx="2742" cy="8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4" idx="0"/>
            </p:cNvCxnSpPr>
            <p:nvPr/>
          </p:nvCxnSpPr>
          <p:spPr>
            <a:xfrm>
              <a:off x="9602" y="4879"/>
              <a:ext cx="1044" cy="8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6" idx="0"/>
            </p:cNvCxnSpPr>
            <p:nvPr/>
          </p:nvCxnSpPr>
          <p:spPr>
            <a:xfrm flipH="1">
              <a:off x="9008" y="4879"/>
              <a:ext cx="594" cy="8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 flipH="1">
              <a:off x="7105" y="4879"/>
              <a:ext cx="2496" cy="6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18" idx="2"/>
            </p:cNvCxnSpPr>
            <p:nvPr/>
          </p:nvCxnSpPr>
          <p:spPr>
            <a:xfrm flipH="1" flipV="1">
              <a:off x="7045" y="3103"/>
              <a:ext cx="2557" cy="4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  <a:endCxn id="10" idx="2"/>
            </p:cNvCxnSpPr>
            <p:nvPr/>
          </p:nvCxnSpPr>
          <p:spPr>
            <a:xfrm flipV="1">
              <a:off x="9602" y="3026"/>
              <a:ext cx="2907" cy="5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6" y="5555"/>
              <a:ext cx="1337" cy="1335"/>
            </a:xfrm>
            <a:prstGeom prst="rect">
              <a:avLst/>
            </a:prstGeom>
          </p:spPr>
        </p:pic>
        <p:sp>
          <p:nvSpPr>
            <p:cNvPr id="21" name="Text Box 20"/>
            <p:cNvSpPr txBox="1"/>
            <p:nvPr/>
          </p:nvSpPr>
          <p:spPr>
            <a:xfrm>
              <a:off x="6501" y="6651"/>
              <a:ext cx="1218" cy="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discord bot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2" y="5748"/>
              <a:ext cx="971" cy="96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390" y="5748"/>
              <a:ext cx="512" cy="959"/>
            </a:xfrm>
            <a:prstGeom prst="rect">
              <a:avLst/>
            </a:prstGeom>
          </p:spPr>
        </p:pic>
        <p:sp>
          <p:nvSpPr>
            <p:cNvPr id="23" name="Text Box 22"/>
            <p:cNvSpPr txBox="1"/>
            <p:nvPr/>
          </p:nvSpPr>
          <p:spPr>
            <a:xfrm>
              <a:off x="10201" y="6710"/>
              <a:ext cx="1022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Mobile App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61" y="5748"/>
              <a:ext cx="965" cy="962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>
              <a:off x="11886" y="6550"/>
              <a:ext cx="940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web client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" y="1892"/>
              <a:ext cx="1214" cy="1211"/>
            </a:xfrm>
            <a:prstGeom prst="rect">
              <a:avLst/>
            </a:prstGeom>
          </p:spPr>
        </p:pic>
        <p:sp>
          <p:nvSpPr>
            <p:cNvPr id="30" name="Text Box 29"/>
            <p:cNvSpPr txBox="1"/>
            <p:nvPr/>
          </p:nvSpPr>
          <p:spPr>
            <a:xfrm>
              <a:off x="5270" y="2244"/>
              <a:ext cx="1440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intention recognition model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80" y="1969"/>
              <a:ext cx="1058" cy="1057"/>
            </a:xfrm>
            <a:prstGeom prst="rect">
              <a:avLst/>
            </a:prstGeom>
          </p:spPr>
        </p:pic>
        <p:sp>
          <p:nvSpPr>
            <p:cNvPr id="32" name="Text Box 31"/>
            <p:cNvSpPr txBox="1"/>
            <p:nvPr/>
          </p:nvSpPr>
          <p:spPr>
            <a:xfrm>
              <a:off x="11735" y="1627"/>
              <a:ext cx="1561" cy="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database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8399" y="6539"/>
              <a:ext cx="1217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desktop client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782" y="7108"/>
              <a:ext cx="1878" cy="2035"/>
              <a:chOff x="2626" y="6620"/>
              <a:chExt cx="1878" cy="203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6" y="6620"/>
                <a:ext cx="1878" cy="1878"/>
              </a:xfrm>
              <a:prstGeom prst="rect">
                <a:avLst/>
              </a:prstGeom>
            </p:spPr>
          </p:pic>
          <p:sp>
            <p:nvSpPr>
              <p:cNvPr id="45" name="Text Box 44"/>
              <p:cNvSpPr txBox="1"/>
              <p:nvPr/>
            </p:nvSpPr>
            <p:spPr>
              <a:xfrm>
                <a:off x="3229" y="8321"/>
                <a:ext cx="736" cy="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200"/>
                  <a:t>User</a:t>
                </a:r>
                <a:endParaRPr lang="en-US" sz="1200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3" y="1738"/>
              <a:ext cx="1214" cy="1211"/>
            </a:xfrm>
            <a:prstGeom prst="rect">
              <a:avLst/>
            </a:prstGeom>
          </p:spPr>
        </p:pic>
        <p:sp>
          <p:nvSpPr>
            <p:cNvPr id="51" name="Text Box 50"/>
            <p:cNvSpPr txBox="1"/>
            <p:nvPr/>
          </p:nvSpPr>
          <p:spPr>
            <a:xfrm>
              <a:off x="10207" y="2051"/>
              <a:ext cx="1440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Cantarell" panose="02000503000000000000" charset="0"/>
                  <a:cs typeface="Cantarell" panose="02000503000000000000" charset="0"/>
                </a:rPr>
                <a:t>Anime title recognition model(text)</a:t>
              </a:r>
              <a:endParaRPr lang="en-US" sz="1200">
                <a:latin typeface="Cantarell" panose="02000503000000000000" charset="0"/>
                <a:cs typeface="Cantarell" panose="02000503000000000000" charset="0"/>
              </a:endParaRPr>
            </a:p>
          </p:txBody>
        </p:sp>
        <p:cxnSp>
          <p:nvCxnSpPr>
            <p:cNvPr id="52" name="Straight Arrow Connector 51"/>
            <p:cNvCxnSpPr>
              <a:stCxn id="50" idx="2"/>
              <a:endCxn id="8" idx="0"/>
            </p:cNvCxnSpPr>
            <p:nvPr/>
          </p:nvCxnSpPr>
          <p:spPr>
            <a:xfrm>
              <a:off x="9601" y="2949"/>
              <a:ext cx="1" cy="5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652780" y="0"/>
            <a:ext cx="10434320" cy="685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097" t="13097" r="12635" b="12635"/>
          <a:stretch>
            <a:fillRect/>
          </a:stretch>
        </p:blipFill>
        <p:spPr>
          <a:xfrm>
            <a:off x="5318283" y="2878051"/>
            <a:ext cx="1103529" cy="110266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044825" y="1139825"/>
            <a:ext cx="1767840" cy="1031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Genre Classification</a:t>
            </a:r>
            <a:endParaRPr lang="en-US"/>
          </a:p>
          <a:p>
            <a:pPr algn="ctr"/>
            <a:r>
              <a:rPr lang="en-US" sz="1200"/>
              <a:t>(r</a:t>
            </a:r>
            <a:r>
              <a:rPr lang="en-US" sz="1200">
                <a:sym typeface="+mn-ea"/>
              </a:rPr>
              <a:t>anking genres by frequency</a:t>
            </a:r>
            <a:r>
              <a:rPr lang="en-US" sz="1200"/>
              <a:t>)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725930" y="2914015"/>
            <a:ext cx="2114550" cy="1031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Kanji-Kana Quiz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93050" y="2914015"/>
            <a:ext cx="2114550" cy="1031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Calendar Scheduler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71470" y="4817745"/>
            <a:ext cx="2114550" cy="1031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Image Recognition API calls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27215" y="4817745"/>
            <a:ext cx="2114550" cy="1031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MyAnimeList API calls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27215" y="1139190"/>
            <a:ext cx="2114550" cy="10318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Anime Recommendation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05" y="1426126"/>
            <a:ext cx="8336348" cy="410328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2438528" y="380147"/>
            <a:ext cx="7445375" cy="314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50" b="1">
                <a:latin typeface="Cantarell" panose="02000503000000000000" charset="0"/>
                <a:cs typeface="Cantarell" panose="02000503000000000000" charset="0"/>
                <a:sym typeface="+mn-ea"/>
              </a:rPr>
              <a:t>(not the final design) </a:t>
            </a:r>
            <a:r>
              <a:rPr lang="en-US" sz="1450" b="1">
                <a:latin typeface="Cantarell" panose="02000503000000000000" charset="0"/>
                <a:cs typeface="Cantarell" panose="02000503000000000000" charset="0"/>
              </a:rPr>
              <a:t>Sample of how the desktop, mobile and web clients would look like.</a:t>
            </a:r>
            <a:endParaRPr lang="en-US" sz="1450" b="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590" y="1165015"/>
            <a:ext cx="2342318" cy="5242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Text Box 36"/>
          <p:cNvSpPr txBox="1"/>
          <p:nvPr/>
        </p:nvSpPr>
        <p:spPr>
          <a:xfrm>
            <a:off x="1567646" y="380915"/>
            <a:ext cx="5829684" cy="314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50" b="1">
                <a:latin typeface="Cantarell" panose="02000503000000000000" charset="0"/>
                <a:cs typeface="Cantarell" panose="02000503000000000000" charset="0"/>
              </a:rPr>
              <a:t>How the discord bot would look like.</a:t>
            </a:r>
            <a:endParaRPr lang="en-US" sz="1450" b="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1480" y="1151192"/>
            <a:ext cx="3428232" cy="472226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5" y="1164247"/>
            <a:ext cx="8343260" cy="47092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2990" y="211961"/>
            <a:ext cx="10886019" cy="11389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175"/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0522" y="206609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905" b="1" strike="noStrike" spc="-1">
                <a:latin typeface="Cantarell" panose="02000503000000000000" charset="0"/>
                <a:cs typeface="Cantarell" panose="02000503000000000000" charset="0"/>
              </a:rPr>
              <a:t>Scope and limitation</a:t>
            </a:r>
            <a:endParaRPr lang="en-US" sz="2905" b="1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10522" y="1861670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The proponents will train two supervised text classification models, an A</a:t>
            </a:r>
            <a:r>
              <a:rPr lang="en-US" sz="1815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nime title recognition model</a:t>
            </a: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 and an </a:t>
            </a:r>
            <a:r>
              <a:rPr lang="en-US" sz="1815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intention recognition model</a:t>
            </a: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The data-sets for the Anime title recognition model will be a list of Anime titles and their alternative titles and will be collected from MyAnimeList.net.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The data-sets for the intention recognition model will be lists of phrases that users would normally use to interact with Annie and these phrases will be collected through an online survey.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The machine learning models that the proponents will develop will use a standard feed-forward approach with two hidden layers. The proponents will use NLTK to prepare the data and TensorFlow to train the models.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The system will have a genre classification feature and will use Multinomial Naive Bayes Algorithm to classify and rank genres from the user’s watch history based on frequency.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8251"/>
          <a:stretch>
            <a:fillRect/>
          </a:stretch>
        </p:blipFill>
        <p:spPr>
          <a:xfrm>
            <a:off x="652990" y="5363524"/>
            <a:ext cx="2207155" cy="1494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2990" y="211961"/>
            <a:ext cx="10886019" cy="11389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175"/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0522" y="206609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905" b="1" strike="noStrike" spc="-1">
                <a:latin typeface="Cantarell" panose="02000503000000000000" charset="0"/>
                <a:cs typeface="Cantarell" panose="02000503000000000000" charset="0"/>
              </a:rPr>
              <a:t>Scope and limitation</a:t>
            </a:r>
            <a:endParaRPr lang="en-US" sz="2905" b="1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10522" y="1861670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The kanji quiz will only </a:t>
            </a:r>
            <a:r>
              <a:rPr lang="en-US" sz="1815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include </a:t>
            </a:r>
            <a:r>
              <a:rPr lang="en-US" sz="1815" b="0" strike="noStrike" spc="-1">
                <a:latin typeface="Cantarell" panose="02000503000000000000" charset="0"/>
                <a:cs typeface="Cantarell" panose="02000503000000000000" charset="0"/>
              </a:rPr>
              <a:t>single kanji characters with on’yomi readings and up-to N3 level difficulty.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15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Anime recommendation and Anime calendar feature will be limited for users that don’t link their MyAnimeList accounts.</a:t>
            </a: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15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8251"/>
          <a:stretch>
            <a:fillRect/>
          </a:stretch>
        </p:blipFill>
        <p:spPr>
          <a:xfrm>
            <a:off x="652990" y="5363524"/>
            <a:ext cx="2207155" cy="1494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WPS Presentation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Liberation Sans</vt:lpstr>
      <vt:lpstr>Cantarell</vt:lpstr>
      <vt:lpstr>Noto Color Emoji</vt:lpstr>
      <vt:lpstr>Arial Black</vt:lpstr>
      <vt:lpstr>Microsoft YaHei</vt:lpstr>
      <vt:lpstr>Noto Sans CJK SC</vt:lpstr>
      <vt:lpstr>Arial Unicode MS</vt:lpstr>
      <vt:lpstr>SimSun</vt:lpstr>
      <vt:lpstr>Office Theme</vt:lpstr>
      <vt:lpstr>Annie: Anime Fan Assistant App</vt:lpstr>
      <vt:lpstr>PowerPoint 演示文稿</vt:lpstr>
      <vt:lpstr>PowerPoint 演示文稿</vt:lpstr>
      <vt:lpstr>PowerPoint 演示文稿</vt:lpstr>
      <vt:lpstr>PowerPoint 演示文稿</vt:lpstr>
      <vt:lpstr>Scope and limitation</vt:lpstr>
      <vt:lpstr>Scope and limitation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</dc:creator>
  <cp:lastModifiedBy>jerome</cp:lastModifiedBy>
  <cp:revision>92</cp:revision>
  <dcterms:created xsi:type="dcterms:W3CDTF">2022-06-25T02:37:37Z</dcterms:created>
  <dcterms:modified xsi:type="dcterms:W3CDTF">2022-06-25T02:37:37Z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