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1"/>
                </a:solidFill>
                <a:latin typeface="Roboto"/>
                <a:ea typeface="Roboto"/>
                <a:cs typeface="Roboto"/>
                <a:sym typeface="Roboto"/>
              </a:rPr>
              <a:t>‹#›</a:t>
            </a:fld>
            <a:endParaRPr sz="1000">
              <a:solidFill>
                <a:schemeClr val="dk1"/>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electronicshub.org/wireless-door-bell/"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0" Type="http://schemas.openxmlformats.org/officeDocument/2006/relationships/hyperlink" Target="https://www.amazon.com/gp/product/B0135IQ0ZC/ref=ox_sc_act_title_1?smid=A12MRQC2NA7LMA&amp;psc=1" TargetMode="External"/><Relationship Id="rId11" Type="http://schemas.openxmlformats.org/officeDocument/2006/relationships/hyperlink" Target="https://www.amazon.com/AmazonBasics-Everyday-Alkaline-Batteries-8-Pack/dp/B00MH4QM1S" TargetMode="External"/><Relationship Id="rId10" Type="http://schemas.openxmlformats.org/officeDocument/2006/relationships/hyperlink" Target="https://www.amazon.com/AmazonBasics-Everyday-Alkaline-Batteries-8-Pack/dp/B00MH4QM1S" TargetMode="External"/><Relationship Id="rId13" Type="http://schemas.openxmlformats.org/officeDocument/2006/relationships/hyperlink" Target="https://www.sparkfun.com/products/10532" TargetMode="External"/><Relationship Id="rId12" Type="http://schemas.openxmlformats.org/officeDocument/2006/relationships/hyperlink" Target="https://www.sparkfun.com/products/10532"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sparkfun.com/products/10534" TargetMode="External"/><Relationship Id="rId4" Type="http://schemas.openxmlformats.org/officeDocument/2006/relationships/hyperlink" Target="https://www.sparkfun.com/products/10534" TargetMode="External"/><Relationship Id="rId9" Type="http://schemas.openxmlformats.org/officeDocument/2006/relationships/hyperlink" Target="https://www.amazon.com/AmazonBasics-Everyday-Alkaline-Batteries-8-Pack/dp/B00MH4QM1S" TargetMode="External"/><Relationship Id="rId15" Type="http://schemas.openxmlformats.org/officeDocument/2006/relationships/hyperlink" Target="https://www.amazon.com/gp/product/B00DJUIGM2/ref=ox_sc_act_title_2?smid=A39WMSZNCSP1QK&amp;psc=1" TargetMode="External"/><Relationship Id="rId14" Type="http://schemas.openxmlformats.org/officeDocument/2006/relationships/hyperlink" Target="https://www.sparkfun.com/products/10532" TargetMode="External"/><Relationship Id="rId17" Type="http://schemas.openxmlformats.org/officeDocument/2006/relationships/hyperlink" Target="https://www.amazon.com/gp/product/B00DJUIGM2/ref=ox_sc_act_title_2?smid=A39WMSZNCSP1QK&amp;psc=1" TargetMode="External"/><Relationship Id="rId16" Type="http://schemas.openxmlformats.org/officeDocument/2006/relationships/hyperlink" Target="https://www.amazon.com/gp/product/B00DJUIGM2/ref=ox_sc_act_title_2?smid=A39WMSZNCSP1QK&amp;psc=1" TargetMode="External"/><Relationship Id="rId5" Type="http://schemas.openxmlformats.org/officeDocument/2006/relationships/hyperlink" Target="https://www.sparkfun.com/products/10534" TargetMode="External"/><Relationship Id="rId19" Type="http://schemas.openxmlformats.org/officeDocument/2006/relationships/hyperlink" Target="https://www.amazon.com/gp/product/B0135IQ0ZC/ref=ox_sc_act_title_1?smid=A12MRQC2NA7LMA&amp;psc=1" TargetMode="External"/><Relationship Id="rId6" Type="http://schemas.openxmlformats.org/officeDocument/2006/relationships/hyperlink" Target="https://www.amazon.com/gp/product/B00B88FNW8/ref=ox_sc_act_title_3?smid=A2LM4S0G8N062T&amp;psc=1" TargetMode="External"/><Relationship Id="rId18" Type="http://schemas.openxmlformats.org/officeDocument/2006/relationships/hyperlink" Target="https://www.amazon.com/gp/product/B0135IQ0ZC/ref=ox_sc_act_title_1?smid=A12MRQC2NA7LMA&amp;psc=1" TargetMode="External"/><Relationship Id="rId7" Type="http://schemas.openxmlformats.org/officeDocument/2006/relationships/hyperlink" Target="https://www.amazon.com/gp/product/B00B88FNW8/ref=ox_sc_act_title_3?smid=A2LM4S0G8N062T&amp;psc=1" TargetMode="External"/><Relationship Id="rId8" Type="http://schemas.openxmlformats.org/officeDocument/2006/relationships/hyperlink" Target="https://www.amazon.com/gp/product/B00B88FNW8/ref=ox_sc_act_title_3?smid=A2LM4S0G8N062T&amp;psc=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Wireless doorbell project</a:t>
            </a:r>
            <a:endParaRPr/>
          </a:p>
        </p:txBody>
      </p:sp>
      <p:sp>
        <p:nvSpPr>
          <p:cNvPr id="64" name="Shape 6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Ariel Kamen</a:t>
            </a:r>
            <a:endParaRPr/>
          </a:p>
        </p:txBody>
      </p:sp>
      <p:pic>
        <p:nvPicPr>
          <p:cNvPr id="65" name="Shape 65"/>
          <p:cNvPicPr preferRelativeResize="0"/>
          <p:nvPr/>
        </p:nvPicPr>
        <p:blipFill>
          <a:blip r:embed="rId3">
            <a:alphaModFix/>
          </a:blip>
          <a:stretch>
            <a:fillRect/>
          </a:stretch>
        </p:blipFill>
        <p:spPr>
          <a:xfrm>
            <a:off x="6390149" y="3049450"/>
            <a:ext cx="1181376" cy="1457400"/>
          </a:xfrm>
          <a:prstGeom prst="rect">
            <a:avLst/>
          </a:prstGeom>
          <a:noFill/>
          <a:ln>
            <a:noFill/>
          </a:ln>
        </p:spPr>
      </p:pic>
      <p:pic>
        <p:nvPicPr>
          <p:cNvPr id="66" name="Shape 66"/>
          <p:cNvPicPr preferRelativeResize="0"/>
          <p:nvPr/>
        </p:nvPicPr>
        <p:blipFill>
          <a:blip r:embed="rId3">
            <a:alphaModFix/>
          </a:blip>
          <a:stretch>
            <a:fillRect/>
          </a:stretch>
        </p:blipFill>
        <p:spPr>
          <a:xfrm rot="10800000">
            <a:off x="1561674" y="650425"/>
            <a:ext cx="1181376" cy="145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The Project</a:t>
            </a:r>
            <a:endParaRPr/>
          </a:p>
        </p:txBody>
      </p:sp>
      <p:sp>
        <p:nvSpPr>
          <p:cNvPr id="72" name="Shape 7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wireless doorbell for me to put on my wall.</a:t>
            </a:r>
            <a:endParaRPr/>
          </a:p>
          <a:p>
            <a:pPr indent="0" lvl="0" marL="0">
              <a:spcBef>
                <a:spcPts val="1600"/>
              </a:spcBef>
              <a:spcAft>
                <a:spcPts val="0"/>
              </a:spcAft>
              <a:buNone/>
            </a:pPr>
            <a:r>
              <a:t/>
            </a:r>
            <a:endParaRPr/>
          </a:p>
          <a:p>
            <a:pPr indent="0" lvl="0" marL="0">
              <a:spcBef>
                <a:spcPts val="1600"/>
              </a:spcBef>
              <a:spcAft>
                <a:spcPts val="1600"/>
              </a:spcAft>
              <a:buNone/>
            </a:pPr>
            <a:r>
              <a:rPr lang="en" u="sng">
                <a:solidFill>
                  <a:schemeClr val="hlink"/>
                </a:solidFill>
                <a:hlinkClick r:id="rId3"/>
              </a:rPr>
              <a:t>https://www.electronicshub.org/wireless-door-bell/</a:t>
            </a:r>
            <a:r>
              <a:rPr lang="en"/>
              <a:t> </a:t>
            </a:r>
            <a:endParaRPr/>
          </a:p>
        </p:txBody>
      </p:sp>
      <p:pic>
        <p:nvPicPr>
          <p:cNvPr id="73" name="Shape 73"/>
          <p:cNvPicPr preferRelativeResize="0"/>
          <p:nvPr/>
        </p:nvPicPr>
        <p:blipFill>
          <a:blip r:embed="rId4">
            <a:alphaModFix/>
          </a:blip>
          <a:stretch>
            <a:fillRect/>
          </a:stretch>
        </p:blipFill>
        <p:spPr>
          <a:xfrm>
            <a:off x="5143500" y="318025"/>
            <a:ext cx="3790050" cy="219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How it works</a:t>
            </a:r>
            <a:endParaRPr/>
          </a:p>
        </p:txBody>
      </p:sp>
      <p:sp>
        <p:nvSpPr>
          <p:cNvPr id="79" name="Shape 7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wireless doorbell will use an RF (radio frequency) transmitter and receiver to send signals. These signals will first go through an encoder so as not to get confused with other signals, and will be decoded at the receiver. If the receiver receives </a:t>
            </a:r>
            <a:r>
              <a:rPr lang="en"/>
              <a:t>the</a:t>
            </a:r>
            <a:r>
              <a:rPr lang="en"/>
              <a:t> proper signal, it will ring a buzzer to alert me that someone is at the door.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Materials (that I don’t already have) </a:t>
            </a:r>
            <a:endParaRPr/>
          </a:p>
        </p:txBody>
      </p:sp>
      <p:sp>
        <p:nvSpPr>
          <p:cNvPr id="85" name="Shape 85"/>
          <p:cNvSpPr txBox="1"/>
          <p:nvPr>
            <p:ph idx="1" type="body"/>
          </p:nvPr>
        </p:nvSpPr>
        <p:spPr>
          <a:xfrm>
            <a:off x="387900" y="1489824"/>
            <a:ext cx="8368200" cy="3078900"/>
          </a:xfrm>
          <a:prstGeom prst="rect">
            <a:avLst/>
          </a:prstGeom>
          <a:ln>
            <a:noFill/>
          </a:ln>
        </p:spPr>
        <p:txBody>
          <a:bodyPr anchorCtr="0" anchor="t" bIns="91425" lIns="91425" spcFirstLastPara="1" rIns="91425" wrap="square" tIns="91425">
            <a:noAutofit/>
          </a:bodyPr>
          <a:lstStyle/>
          <a:p>
            <a:pPr indent="-298450" lvl="0" marL="45720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434 MHz RF Transmitter Module $3.95</a:t>
            </a:r>
            <a:r>
              <a:rPr lang="en" sz="1100">
                <a:solidFill>
                  <a:srgbClr val="000000"/>
                </a:solidFill>
                <a:latin typeface="Arial"/>
                <a:ea typeface="Arial"/>
                <a:cs typeface="Arial"/>
                <a:sym typeface="Arial"/>
                <a:hlinkClick r:id="rId3"/>
              </a:rPr>
              <a:t> </a:t>
            </a:r>
            <a:r>
              <a:rPr lang="en" sz="1100" u="sng">
                <a:solidFill>
                  <a:srgbClr val="000000"/>
                </a:solidFill>
                <a:latin typeface="Arial"/>
                <a:ea typeface="Arial"/>
                <a:cs typeface="Arial"/>
                <a:sym typeface="Arial"/>
                <a:hlinkClick r:id="rId4"/>
              </a:rPr>
              <a:t>https://www.sparkfun.com/products/10534</a:t>
            </a:r>
            <a:endParaRPr sz="1100" u="sng">
              <a:solidFill>
                <a:srgbClr val="000000"/>
              </a:solidFill>
              <a:latin typeface="Arial"/>
              <a:ea typeface="Arial"/>
              <a:cs typeface="Arial"/>
              <a:sym typeface="Arial"/>
              <a:hlinkClick r:id="rId5"/>
            </a:endParaRPr>
          </a:p>
          <a:p>
            <a:pPr indent="-298450" lvl="0" marL="45720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HT – 12E Encoder IC $8.98</a:t>
            </a:r>
            <a:r>
              <a:rPr lang="en" sz="1100">
                <a:solidFill>
                  <a:srgbClr val="000000"/>
                </a:solidFill>
                <a:latin typeface="Arial"/>
                <a:ea typeface="Arial"/>
                <a:cs typeface="Arial"/>
                <a:sym typeface="Arial"/>
                <a:hlinkClick r:id="rId6"/>
              </a:rPr>
              <a:t> </a:t>
            </a:r>
            <a:r>
              <a:rPr lang="en" sz="1100" u="sng">
                <a:solidFill>
                  <a:srgbClr val="000000"/>
                </a:solidFill>
                <a:latin typeface="Arial"/>
                <a:ea typeface="Arial"/>
                <a:cs typeface="Arial"/>
                <a:sym typeface="Arial"/>
                <a:hlinkClick r:id="rId7"/>
              </a:rPr>
              <a:t>https://www.amazon.com/gp/product/B00B88FNW8/ref=ox_sc_act_title_3?smid=A2LM4S0G8N062T&amp;psc=1</a:t>
            </a:r>
            <a:endParaRPr sz="1100" u="sng">
              <a:solidFill>
                <a:srgbClr val="000000"/>
              </a:solidFill>
              <a:latin typeface="Arial"/>
              <a:ea typeface="Arial"/>
              <a:cs typeface="Arial"/>
              <a:sym typeface="Arial"/>
              <a:hlinkClick r:id="rId8"/>
            </a:endParaRPr>
          </a:p>
          <a:p>
            <a:pPr indent="-298450" lvl="0" marL="457200" rtl="0">
              <a:spcBef>
                <a:spcPts val="0"/>
              </a:spcBef>
              <a:spcAft>
                <a:spcPts val="0"/>
              </a:spcAft>
              <a:buClr>
                <a:srgbClr val="000000"/>
              </a:buClr>
              <a:buSzPts val="1100"/>
              <a:buChar char="●"/>
            </a:pPr>
            <a:r>
              <a:rPr lang="en" sz="1100">
                <a:solidFill>
                  <a:srgbClr val="000000"/>
                </a:solidFill>
                <a:latin typeface="Arial"/>
                <a:ea typeface="Arial"/>
                <a:cs typeface="Arial"/>
                <a:sym typeface="Arial"/>
              </a:rPr>
              <a:t>750 K</a:t>
            </a:r>
            <a:r>
              <a:rPr lang="en" sz="1100">
                <a:solidFill>
                  <a:srgbClr val="000000"/>
                </a:solidFill>
                <a:latin typeface="Times New Roman"/>
                <a:ea typeface="Times New Roman"/>
                <a:cs typeface="Times New Roman"/>
                <a:sym typeface="Times New Roman"/>
              </a:rPr>
              <a:t>Ω</a:t>
            </a:r>
            <a:r>
              <a:rPr lang="en" sz="1100">
                <a:solidFill>
                  <a:srgbClr val="000000"/>
                </a:solidFill>
                <a:latin typeface="Arial"/>
                <a:ea typeface="Arial"/>
                <a:cs typeface="Arial"/>
                <a:sym typeface="Arial"/>
              </a:rPr>
              <a:t> Resistor</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Power Supply(pack of 8) $9.99</a:t>
            </a:r>
            <a:r>
              <a:rPr lang="en" sz="1100">
                <a:solidFill>
                  <a:srgbClr val="000000"/>
                </a:solidFill>
                <a:latin typeface="Arial"/>
                <a:ea typeface="Arial"/>
                <a:cs typeface="Arial"/>
                <a:sym typeface="Arial"/>
                <a:hlinkClick r:id="rId9"/>
              </a:rPr>
              <a:t> </a:t>
            </a:r>
            <a:r>
              <a:rPr lang="en" sz="1100" u="sng">
                <a:solidFill>
                  <a:srgbClr val="000000"/>
                </a:solidFill>
                <a:latin typeface="Arial"/>
                <a:ea typeface="Arial"/>
                <a:cs typeface="Arial"/>
                <a:sym typeface="Arial"/>
                <a:hlinkClick r:id="rId10"/>
              </a:rPr>
              <a:t>https://www.amazon.com/AmazonBasics-Everyday-Alkaline-Batteries-8-Pack/dp/B00MH4QM1S</a:t>
            </a:r>
            <a:endParaRPr sz="1100" u="sng">
              <a:solidFill>
                <a:srgbClr val="000000"/>
              </a:solidFill>
              <a:latin typeface="Arial"/>
              <a:ea typeface="Arial"/>
              <a:cs typeface="Arial"/>
              <a:sym typeface="Arial"/>
              <a:hlinkClick r:id="rId11"/>
            </a:endParaRPr>
          </a:p>
          <a:p>
            <a:pPr indent="-298450" lvl="0" marL="45720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434 MHz RF Receiver Module $4.95</a:t>
            </a:r>
            <a:r>
              <a:rPr lang="en" sz="1100">
                <a:solidFill>
                  <a:srgbClr val="000000"/>
                </a:solidFill>
                <a:latin typeface="Arial"/>
                <a:ea typeface="Arial"/>
                <a:cs typeface="Arial"/>
                <a:sym typeface="Arial"/>
                <a:hlinkClick r:id="rId12"/>
              </a:rPr>
              <a:t> </a:t>
            </a:r>
            <a:r>
              <a:rPr lang="en" sz="1100" u="sng">
                <a:solidFill>
                  <a:srgbClr val="000000"/>
                </a:solidFill>
                <a:latin typeface="Arial"/>
                <a:ea typeface="Arial"/>
                <a:cs typeface="Arial"/>
                <a:sym typeface="Arial"/>
                <a:hlinkClick r:id="rId13"/>
              </a:rPr>
              <a:t>https://www.sparkfun.com/products/10532</a:t>
            </a:r>
            <a:endParaRPr sz="1100" u="sng">
              <a:solidFill>
                <a:srgbClr val="000000"/>
              </a:solidFill>
              <a:latin typeface="Arial"/>
              <a:ea typeface="Arial"/>
              <a:cs typeface="Arial"/>
              <a:sym typeface="Arial"/>
              <a:hlinkClick r:id="rId14"/>
            </a:endParaRPr>
          </a:p>
          <a:p>
            <a:pPr indent="-298450" lvl="0" marL="45720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HT – 12D Decoder IC $4.77</a:t>
            </a:r>
            <a:r>
              <a:rPr lang="en" sz="1100">
                <a:solidFill>
                  <a:srgbClr val="000000"/>
                </a:solidFill>
                <a:latin typeface="Arial"/>
                <a:ea typeface="Arial"/>
                <a:cs typeface="Arial"/>
                <a:sym typeface="Arial"/>
                <a:hlinkClick r:id="rId15"/>
              </a:rPr>
              <a:t> </a:t>
            </a:r>
            <a:r>
              <a:rPr lang="en" sz="1100" u="sng">
                <a:solidFill>
                  <a:srgbClr val="000000"/>
                </a:solidFill>
                <a:latin typeface="Arial"/>
                <a:ea typeface="Arial"/>
                <a:cs typeface="Arial"/>
                <a:sym typeface="Arial"/>
                <a:hlinkClick r:id="rId16"/>
              </a:rPr>
              <a:t>https://www.amazon.com/gp/product/B00DJUIGM2/ref=ox_sc_act_title_2?smid=A39WMSZNCSP1QK&amp;psc=1</a:t>
            </a:r>
            <a:endParaRPr sz="1100" u="sng">
              <a:solidFill>
                <a:srgbClr val="000000"/>
              </a:solidFill>
              <a:latin typeface="Arial"/>
              <a:ea typeface="Arial"/>
              <a:cs typeface="Arial"/>
              <a:sym typeface="Arial"/>
              <a:hlinkClick r:id="rId17"/>
            </a:endParaRPr>
          </a:p>
          <a:p>
            <a:pPr indent="-298450" lvl="0" marL="45720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Prototyping Board (Breadboard) $5.69</a:t>
            </a:r>
            <a:r>
              <a:rPr lang="en" sz="1100">
                <a:solidFill>
                  <a:srgbClr val="000000"/>
                </a:solidFill>
                <a:latin typeface="Arial"/>
                <a:ea typeface="Arial"/>
                <a:cs typeface="Arial"/>
                <a:sym typeface="Arial"/>
                <a:hlinkClick r:id="rId18"/>
              </a:rPr>
              <a:t> </a:t>
            </a:r>
            <a:r>
              <a:rPr lang="en" sz="1100" u="sng">
                <a:solidFill>
                  <a:srgbClr val="000000"/>
                </a:solidFill>
                <a:latin typeface="Arial"/>
                <a:ea typeface="Arial"/>
                <a:cs typeface="Arial"/>
                <a:sym typeface="Arial"/>
                <a:hlinkClick r:id="rId19"/>
              </a:rPr>
              <a:t>https://www.amazon.com/gp/product/B0135IQ0ZC/ref=ox_sc_act_title_1?smid=A12MRQC2NA7LMA&amp;psc=1</a:t>
            </a:r>
            <a:endParaRPr sz="1100" u="sng">
              <a:solidFill>
                <a:srgbClr val="000000"/>
              </a:solidFill>
              <a:latin typeface="Arial"/>
              <a:ea typeface="Arial"/>
              <a:cs typeface="Arial"/>
              <a:sym typeface="Arial"/>
              <a:hlinkClick r:id="rId20"/>
            </a:endParaRPr>
          </a:p>
          <a:p>
            <a:pPr indent="0" lvl="0" marL="0">
              <a:spcBef>
                <a:spcPts val="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Schedule</a:t>
            </a:r>
            <a:endParaRPr/>
          </a:p>
        </p:txBody>
      </p:sp>
      <p:sp>
        <p:nvSpPr>
          <p:cNvPr id="91" name="Shape 9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Feb 1: </a:t>
            </a:r>
            <a:endParaRPr/>
          </a:p>
          <a:p>
            <a:pPr indent="-317500" lvl="1" marL="914400" rtl="0">
              <a:spcBef>
                <a:spcPts val="0"/>
              </a:spcBef>
              <a:spcAft>
                <a:spcPts val="0"/>
              </a:spcAft>
              <a:buSzPts val="1400"/>
              <a:buAutoNum type="alphaLcPeriod"/>
            </a:pPr>
            <a:r>
              <a:rPr lang="en"/>
              <a:t>Have all the parts and have the wires and all non-building required parts hooked up. </a:t>
            </a:r>
            <a:endParaRPr/>
          </a:p>
          <a:p>
            <a:pPr indent="-317500" lvl="1" marL="914400" rtl="0">
              <a:spcBef>
                <a:spcPts val="0"/>
              </a:spcBef>
              <a:spcAft>
                <a:spcPts val="0"/>
              </a:spcAft>
              <a:buSzPts val="1400"/>
              <a:buAutoNum type="alphaLcPeriod"/>
            </a:pPr>
            <a:r>
              <a:rPr lang="en"/>
              <a:t>Create a sketchup of the base of the doorbell</a:t>
            </a:r>
            <a:endParaRPr/>
          </a:p>
          <a:p>
            <a:pPr indent="-342900" lvl="0" marL="457200" rtl="0">
              <a:spcBef>
                <a:spcPts val="0"/>
              </a:spcBef>
              <a:spcAft>
                <a:spcPts val="0"/>
              </a:spcAft>
              <a:buSzPts val="1800"/>
              <a:buAutoNum type="arabicPeriod"/>
            </a:pPr>
            <a:r>
              <a:rPr lang="en"/>
              <a:t>Feb 28: </a:t>
            </a:r>
            <a:endParaRPr/>
          </a:p>
          <a:p>
            <a:pPr indent="-317500" lvl="1" marL="914400" rtl="0">
              <a:spcBef>
                <a:spcPts val="0"/>
              </a:spcBef>
              <a:spcAft>
                <a:spcPts val="0"/>
              </a:spcAft>
              <a:buSzPts val="1400"/>
              <a:buAutoNum type="alphaLcPeriod"/>
            </a:pPr>
            <a:r>
              <a:rPr lang="en"/>
              <a:t>Have the doorbell </a:t>
            </a:r>
            <a:r>
              <a:rPr lang="en"/>
              <a:t>successfully</a:t>
            </a:r>
            <a:r>
              <a:rPr lang="en"/>
              <a:t> working.</a:t>
            </a:r>
            <a:endParaRPr/>
          </a:p>
          <a:p>
            <a:pPr indent="-317500" lvl="1" marL="914400" rtl="0">
              <a:spcBef>
                <a:spcPts val="0"/>
              </a:spcBef>
              <a:spcAft>
                <a:spcPts val="0"/>
              </a:spcAft>
              <a:buSzPts val="1400"/>
              <a:buAutoNum type="alphaLcPeriod"/>
            </a:pPr>
            <a:r>
              <a:rPr lang="en"/>
              <a:t> Record range of the RF connection.</a:t>
            </a:r>
            <a:endParaRPr/>
          </a:p>
          <a:p>
            <a:pPr indent="-342900" lvl="0" marL="457200" rtl="0">
              <a:spcBef>
                <a:spcPts val="0"/>
              </a:spcBef>
              <a:spcAft>
                <a:spcPts val="0"/>
              </a:spcAft>
              <a:buSzPts val="1800"/>
              <a:buAutoNum type="arabicPeriod"/>
            </a:pPr>
            <a:r>
              <a:rPr lang="en"/>
              <a:t>Mar 30: </a:t>
            </a:r>
            <a:endParaRPr/>
          </a:p>
          <a:p>
            <a:pPr indent="-317500" lvl="1" marL="914400" rtl="0">
              <a:spcBef>
                <a:spcPts val="0"/>
              </a:spcBef>
              <a:spcAft>
                <a:spcPts val="0"/>
              </a:spcAft>
              <a:buSzPts val="1400"/>
              <a:buAutoNum type="alphaLcPeriod"/>
            </a:pPr>
            <a:r>
              <a:rPr lang="en"/>
              <a:t>Have a base for the doorbell and receiver. Have any last-minute adjustments done</a:t>
            </a:r>
            <a:endParaRPr/>
          </a:p>
          <a:p>
            <a:pPr indent="-342900" lvl="0" marL="457200">
              <a:spcBef>
                <a:spcPts val="0"/>
              </a:spcBef>
              <a:spcAft>
                <a:spcPts val="0"/>
              </a:spcAft>
              <a:buSzPts val="1800"/>
              <a:buAutoNum type="arabicPeriod"/>
            </a:pPr>
            <a:r>
              <a:rPr lang="en"/>
              <a:t>April 30: Doorbell!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Challenges and risks</a:t>
            </a:r>
            <a:endParaRPr/>
          </a:p>
        </p:txBody>
      </p:sp>
      <p:sp>
        <p:nvSpPr>
          <p:cNvPr id="97" name="Shape 9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range on the receiver and </a:t>
            </a:r>
            <a:r>
              <a:rPr lang="en"/>
              <a:t>doorbell</a:t>
            </a:r>
            <a:r>
              <a:rPr lang="en"/>
              <a:t> might not be long/strong enough to resonate through the wall. The power supply might not last very long.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