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85" r:id="rId7"/>
    <p:sldId id="283" r:id="rId8"/>
    <p:sldId id="267" r:id="rId9"/>
    <p:sldId id="270" r:id="rId10"/>
    <p:sldId id="275" r:id="rId11"/>
    <p:sldId id="271" r:id="rId12"/>
    <p:sldId id="272" r:id="rId13"/>
    <p:sldId id="276" r:id="rId14"/>
    <p:sldId id="280" r:id="rId15"/>
    <p:sldId id="277" r:id="rId16"/>
    <p:sldId id="279" r:id="rId17"/>
    <p:sldId id="278" r:id="rId18"/>
    <p:sldId id="286" r:id="rId19"/>
    <p:sldId id="265" r:id="rId20"/>
    <p:sldId id="268" r:id="rId21"/>
    <p:sldId id="273" r:id="rId22"/>
    <p:sldId id="274" r:id="rId23"/>
    <p:sldId id="269" r:id="rId24"/>
    <p:sldId id="281" r:id="rId25"/>
    <p:sldId id="282" r:id="rId26"/>
    <p:sldId id="29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F92D-35B4-4C39-B599-4BBADCE5FAE0}" type="datetimeFigureOut">
              <a:rPr lang="de-DE" smtClean="0"/>
              <a:pPr/>
              <a:t>13.11.2018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B584-EE00-48FE-868C-C414AF75FB1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SONA Systems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2: Art der Bezahlung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249" y="1600200"/>
            <a:ext cx="56482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>
            <a:off x="4283968" y="3717032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0" y="2996952"/>
            <a:ext cx="349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</a:t>
            </a:r>
            <a:r>
              <a:rPr lang="de-DE" sz="2400" b="1" dirty="0" err="1"/>
              <a:t>Paid</a:t>
            </a:r>
            <a:r>
              <a:rPr lang="de-DE" sz="2400" b="1" dirty="0"/>
              <a:t>“ </a:t>
            </a:r>
            <a:r>
              <a:rPr lang="de-DE" sz="2400" dirty="0"/>
              <a:t>bedeutet für Geld, </a:t>
            </a:r>
            <a:r>
              <a:rPr lang="de-DE" sz="2400" b="1" dirty="0"/>
              <a:t>„</a:t>
            </a:r>
            <a:r>
              <a:rPr lang="de-DE" sz="2400" b="1" dirty="0" err="1"/>
              <a:t>Credit</a:t>
            </a:r>
            <a:r>
              <a:rPr lang="de-DE" sz="2400" b="1" dirty="0"/>
              <a:t>“ </a:t>
            </a:r>
            <a:r>
              <a:rPr lang="de-DE" sz="2400" dirty="0"/>
              <a:t>bedeutet VP-Stunden (da wir das ja noch nicht machen können </a:t>
            </a:r>
            <a:r>
              <a:rPr lang="de-DE" sz="2400" dirty="0">
                <a:sym typeface="Wingdings" pitchFamily="2" charset="2"/>
              </a:rPr>
              <a:t> immer </a:t>
            </a:r>
            <a:r>
              <a:rPr lang="de-DE" sz="2400" b="1" dirty="0">
                <a:sym typeface="Wingdings" pitchFamily="2" charset="2"/>
              </a:rPr>
              <a:t>„</a:t>
            </a:r>
            <a:r>
              <a:rPr lang="de-DE" sz="2400" b="1" dirty="0" err="1">
                <a:sym typeface="Wingdings" pitchFamily="2" charset="2"/>
              </a:rPr>
              <a:t>Paid</a:t>
            </a:r>
            <a:r>
              <a:rPr lang="de-DE" sz="2400" b="1" dirty="0">
                <a:sym typeface="Wingdings" pitchFamily="2" charset="2"/>
              </a:rPr>
              <a:t>“</a:t>
            </a:r>
            <a:r>
              <a:rPr lang="de-DE" sz="2400" dirty="0">
                <a:sym typeface="Wingdings" pitchFamily="2" charset="2"/>
              </a:rPr>
              <a:t> auswählen)</a:t>
            </a:r>
            <a:endParaRPr lang="de-DE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3: Basic Information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5503" y="1556792"/>
            <a:ext cx="46030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>
            <a:off x="4355976" y="1772816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0" y="1835532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 ist klar; hier „TEST“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4355976" y="1988840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0" y="2062589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Brief Abstract: Hier schreibe ich nur Dauer und Belohnung rein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4355976" y="2420888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0" y="2348880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Detailed</a:t>
            </a:r>
            <a:r>
              <a:rPr lang="de-DE" dirty="0"/>
              <a:t> Description: Hier schreibe ich immer den Ort und die Teilnehmerzahl/Stunde rein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4211960" y="3214717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0" y="328498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Duration &amp; Payment - selbsterklärend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4211960" y="2926685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0" y="285467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Ahnung, was das soll – da mache ich nie was</a:t>
            </a:r>
          </a:p>
        </p:txBody>
      </p:sp>
      <p:sp>
        <p:nvSpPr>
          <p:cNvPr id="17" name="Pfeil nach rechts 16"/>
          <p:cNvSpPr/>
          <p:nvPr/>
        </p:nvSpPr>
        <p:spPr>
          <a:xfrm>
            <a:off x="4211960" y="3790781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0" y="3718773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Ahnung, was das soll – da mache ich nie was</a:t>
            </a:r>
          </a:p>
        </p:txBody>
      </p:sp>
      <p:sp>
        <p:nvSpPr>
          <p:cNvPr id="19" name="Pfeil nach rechts 18"/>
          <p:cNvSpPr/>
          <p:nvPr/>
        </p:nvSpPr>
        <p:spPr>
          <a:xfrm>
            <a:off x="4211960" y="4438853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0" y="4366845"/>
            <a:ext cx="421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aktiviert ihr euch und den jeweiligen Hiwi Account (STRG halten + alle anklicken)</a:t>
            </a:r>
          </a:p>
        </p:txBody>
      </p:sp>
      <p:sp>
        <p:nvSpPr>
          <p:cNvPr id="21" name="Pfeil nach rechts 20"/>
          <p:cNvSpPr/>
          <p:nvPr/>
        </p:nvSpPr>
        <p:spPr>
          <a:xfrm>
            <a:off x="4283968" y="5013176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0" y="4797152"/>
            <a:ext cx="43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braucht ihr nichts reinzuschreiben (wir machen ja kaum Ethikanträge); </a:t>
            </a:r>
            <a:r>
              <a:rPr lang="de-DE" b="1" dirty="0"/>
              <a:t>„</a:t>
            </a:r>
            <a:r>
              <a:rPr lang="de-DE" b="1" dirty="0" err="1"/>
              <a:t>Approved</a:t>
            </a:r>
            <a:r>
              <a:rPr lang="de-DE" b="1" dirty="0"/>
              <a:t>?“</a:t>
            </a:r>
            <a:r>
              <a:rPr lang="de-DE" dirty="0"/>
              <a:t> trotzdem immer auf </a:t>
            </a:r>
            <a:r>
              <a:rPr lang="de-DE" b="1" dirty="0"/>
              <a:t>„</a:t>
            </a:r>
            <a:r>
              <a:rPr lang="de-DE" b="1" dirty="0" err="1"/>
              <a:t>yes</a:t>
            </a:r>
            <a:r>
              <a:rPr lang="de-DE" b="1" dirty="0"/>
              <a:t>“</a:t>
            </a:r>
            <a:r>
              <a:rPr lang="de-DE" dirty="0"/>
              <a:t> klicken ;-)</a:t>
            </a:r>
          </a:p>
        </p:txBody>
      </p:sp>
      <p:sp>
        <p:nvSpPr>
          <p:cNvPr id="23" name="Pfeil nach rechts 22"/>
          <p:cNvSpPr/>
          <p:nvPr/>
        </p:nvSpPr>
        <p:spPr>
          <a:xfrm>
            <a:off x="4283968" y="5385990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0" y="5169966"/>
            <a:ext cx="43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Active</a:t>
            </a:r>
            <a:r>
              <a:rPr lang="de-DE" dirty="0"/>
              <a:t> Study: Am Ende muss das immer auf </a:t>
            </a:r>
            <a:r>
              <a:rPr lang="de-DE" b="1" dirty="0"/>
              <a:t>„</a:t>
            </a:r>
            <a:r>
              <a:rPr lang="de-DE" b="1" dirty="0" err="1"/>
              <a:t>yes</a:t>
            </a:r>
            <a:r>
              <a:rPr lang="de-DE" b="1" dirty="0"/>
              <a:t>“</a:t>
            </a:r>
            <a:r>
              <a:rPr lang="de-DE" dirty="0"/>
              <a:t> stehen, aber solange wir noch daran arbeiten: </a:t>
            </a:r>
            <a:r>
              <a:rPr lang="de-DE" b="1" dirty="0"/>
              <a:t>„</a:t>
            </a:r>
            <a:r>
              <a:rPr lang="de-DE" b="1" dirty="0" err="1"/>
              <a:t>No</a:t>
            </a:r>
            <a:r>
              <a:rPr lang="de-DE" b="1" dirty="0"/>
              <a:t>“</a:t>
            </a:r>
            <a:r>
              <a:rPr lang="de-DE" dirty="0"/>
              <a:t>!</a:t>
            </a:r>
          </a:p>
        </p:txBody>
      </p:sp>
      <p:sp>
        <p:nvSpPr>
          <p:cNvPr id="25" name="Pfeil nach rechts 24"/>
          <p:cNvSpPr/>
          <p:nvPr/>
        </p:nvSpPr>
        <p:spPr>
          <a:xfrm rot="19964402">
            <a:off x="5879583" y="5909200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403648" y="62280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Noch nicht hier klicken, siehe nächster Schritt!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5" grpId="0" animBg="1"/>
      <p:bldP spid="16" grpId="0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4: </a:t>
            </a:r>
            <a:r>
              <a:rPr lang="de-DE" dirty="0" err="1"/>
              <a:t>Advanced</a:t>
            </a:r>
            <a:r>
              <a:rPr lang="de-DE" dirty="0"/>
              <a:t> Settings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8794" y="1600200"/>
            <a:ext cx="46297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4139952" y="1628800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0" y="141277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könnt ihr einzelne Studien zur Vorbedingung machen! Nur Leute, die an X teilgenommen haben, dürfen hier mitmachen.</a:t>
            </a:r>
          </a:p>
        </p:txBody>
      </p:sp>
      <p:sp>
        <p:nvSpPr>
          <p:cNvPr id="9" name="Pfeil nach rechts 8"/>
          <p:cNvSpPr/>
          <p:nvPr/>
        </p:nvSpPr>
        <p:spPr>
          <a:xfrm>
            <a:off x="4139952" y="2780928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0" y="2564904"/>
            <a:ext cx="449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könnt ihr einzelne Studien ausschließen, sehr sinnvoll, wenn ihr eine Reihe von </a:t>
            </a:r>
          </a:p>
          <a:p>
            <a:r>
              <a:rPr lang="de-DE" dirty="0"/>
              <a:t>Studien mit der selben Manipulation macht.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4355976" y="4006805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0" y="3789040"/>
            <a:ext cx="442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folgenden Optionen bitte ALLE so lassen, wie sie sind. Wir haben beraten, dass es so am besten ist.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4211960" y="5590981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0" y="5373216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Hierüber streiten sich die führenden SONA Geister… Wie viel Zeit gebt ihr euren </a:t>
            </a:r>
            <a:r>
              <a:rPr lang="de-DE" dirty="0" err="1"/>
              <a:t>VPn</a:t>
            </a:r>
            <a:r>
              <a:rPr lang="de-DE" dirty="0"/>
              <a:t>, um sich noch einzutragen und abzusagen?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</a:t>
            </a:r>
            <a:r>
              <a:rPr lang="de-DE" dirty="0" err="1"/>
              <a:t>Timeslots</a:t>
            </a:r>
            <a:r>
              <a:rPr lang="de-DE" dirty="0"/>
              <a:t> erstellen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266" y="1600200"/>
            <a:ext cx="55111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feil nach rechts 6"/>
          <p:cNvSpPr/>
          <p:nvPr/>
        </p:nvSpPr>
        <p:spPr>
          <a:xfrm>
            <a:off x="2915816" y="5085184"/>
            <a:ext cx="1224136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9512" y="4581128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„View/</a:t>
            </a:r>
            <a:r>
              <a:rPr lang="de-DE" sz="2400" b="1" dirty="0" err="1"/>
              <a:t>Administer</a:t>
            </a:r>
            <a:r>
              <a:rPr lang="de-DE" sz="2400" b="1" dirty="0"/>
              <a:t> Time Slots“ </a:t>
            </a:r>
            <a:r>
              <a:rPr lang="de-DE" sz="2400" dirty="0"/>
              <a:t>um neue Versuchstermine anzulegen</a:t>
            </a:r>
            <a:endParaRPr lang="de-DE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</a:t>
            </a:r>
            <a:r>
              <a:rPr lang="de-DE" dirty="0" err="1"/>
              <a:t>Timeslots</a:t>
            </a:r>
            <a:r>
              <a:rPr lang="de-DE" dirty="0"/>
              <a:t> erstellen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735" y="1600200"/>
            <a:ext cx="58957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>
            <a:off x="2987824" y="4581128"/>
            <a:ext cx="129614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79512" y="4005064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Normalerweise </a:t>
            </a:r>
            <a:r>
              <a:rPr lang="de-DE" sz="2400" b="1" dirty="0"/>
              <a:t>„Add Multiple </a:t>
            </a:r>
            <a:r>
              <a:rPr lang="de-DE" sz="2400" b="1" dirty="0" err="1"/>
              <a:t>Timeslots</a:t>
            </a:r>
            <a:r>
              <a:rPr lang="de-DE" sz="2400" b="1" dirty="0"/>
              <a:t>“ </a:t>
            </a:r>
            <a:r>
              <a:rPr lang="de-DE" sz="2400" dirty="0"/>
              <a:t>um mehrere Versuchstermine anzulegen</a:t>
            </a:r>
            <a:endParaRPr lang="de-DE" sz="24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</a:t>
            </a:r>
            <a:r>
              <a:rPr lang="de-DE" dirty="0" err="1"/>
              <a:t>Timeslots</a:t>
            </a:r>
            <a:r>
              <a:rPr lang="de-DE" dirty="0"/>
              <a:t> erstellen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9591" y="1600200"/>
            <a:ext cx="57789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>
            <a:off x="3563888" y="4365104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3563888" y="3933056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3563888" y="3573016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63888" y="3212976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>
            <a:off x="3563888" y="5085184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3563888" y="4725144"/>
            <a:ext cx="93610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0" y="3068960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: Gewünschte Anzahl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0" y="3502749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 Date/Time: Ab wann? (Tag/Uhrzeit)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0" y="3995772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Free time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Timeslots</a:t>
            </a:r>
            <a:r>
              <a:rPr lang="de-DE" dirty="0"/>
              <a:t>: Zeit zwischen zwei Sessions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0" y="4654877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pro Session: Normalerweise 3; EMG z.B. nur 1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0" y="5013176"/>
            <a:ext cx="334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Location</a:t>
            </a:r>
            <a:r>
              <a:rPr lang="de-DE" dirty="0"/>
              <a:t>: Labor aus Liste auswählen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3762906"/>
            <a:ext cx="334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Busines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: Immer auf </a:t>
            </a:r>
            <a:r>
              <a:rPr lang="de-DE" b="1" dirty="0"/>
              <a:t>„</a:t>
            </a:r>
            <a:r>
              <a:rPr lang="de-DE" b="1" dirty="0" err="1"/>
              <a:t>Yes</a:t>
            </a:r>
            <a:r>
              <a:rPr lang="de-DE" b="1" dirty="0"/>
              <a:t>“</a:t>
            </a:r>
            <a:r>
              <a:rPr lang="de-DE" dirty="0"/>
              <a:t>; Business </a:t>
            </a:r>
            <a:r>
              <a:rPr lang="de-DE" dirty="0" err="1"/>
              <a:t>hours</a:t>
            </a:r>
            <a:r>
              <a:rPr lang="de-DE" dirty="0"/>
              <a:t> festlegen: Erste Uhrzeit = Beginn der ersten Session; zweite Uhrzeit: </a:t>
            </a:r>
            <a:r>
              <a:rPr lang="de-DE" b="1" dirty="0"/>
              <a:t>Beginn</a:t>
            </a:r>
            <a:r>
              <a:rPr lang="de-DE" dirty="0"/>
              <a:t> der letzten Session</a:t>
            </a:r>
            <a:endParaRPr lang="de-DE" b="1" dirty="0"/>
          </a:p>
        </p:txBody>
      </p:sp>
      <p:sp>
        <p:nvSpPr>
          <p:cNvPr id="19" name="Pfeil nach rechts 18"/>
          <p:cNvSpPr/>
          <p:nvPr/>
        </p:nvSpPr>
        <p:spPr>
          <a:xfrm rot="19964402">
            <a:off x="5159503" y="5909200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19573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Abschließend </a:t>
            </a:r>
            <a:r>
              <a:rPr lang="de-DE" b="1" dirty="0"/>
              <a:t>„Add&gt;&gt;“</a:t>
            </a:r>
            <a:r>
              <a:rPr lang="de-DE" dirty="0"/>
              <a:t> klicken!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18" grpId="0"/>
      <p:bldP spid="18" grpId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</a:t>
            </a:r>
            <a:r>
              <a:rPr lang="de-DE" dirty="0" err="1"/>
              <a:t>Timeslots</a:t>
            </a:r>
            <a:r>
              <a:rPr lang="de-DE" dirty="0"/>
              <a:t> erstellen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7797" y="1600200"/>
            <a:ext cx="48805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79512" y="2276872"/>
            <a:ext cx="2880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Ihr bekommt noch mal die Chance, alle </a:t>
            </a:r>
            <a:r>
              <a:rPr lang="de-DE" sz="2400" dirty="0" err="1"/>
              <a:t>Timeslots</a:t>
            </a:r>
            <a:r>
              <a:rPr lang="de-DE" sz="2400" dirty="0"/>
              <a:t> zu überprüfen, dann speichert ihr final am Ende der Seite mit </a:t>
            </a:r>
            <a:r>
              <a:rPr lang="de-DE" sz="2400" b="1" dirty="0"/>
              <a:t>„Add Selected </a:t>
            </a:r>
            <a:r>
              <a:rPr lang="de-DE" sz="2400" b="1" dirty="0" err="1"/>
              <a:t>Timeslots</a:t>
            </a:r>
            <a:r>
              <a:rPr lang="de-DE" sz="2400" b="1" dirty="0"/>
              <a:t>“</a:t>
            </a:r>
            <a:endParaRPr lang="de-DE" sz="2400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</a:t>
            </a:r>
            <a:r>
              <a:rPr lang="de-DE" dirty="0" err="1"/>
              <a:t>Timeslots</a:t>
            </a:r>
            <a:r>
              <a:rPr lang="de-DE" dirty="0"/>
              <a:t> erstellen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9425" y="1600200"/>
            <a:ext cx="5205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Benutzertypen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Studien in SONA (</a:t>
            </a:r>
            <a:r>
              <a:rPr lang="de-DE" sz="2400" dirty="0" err="1"/>
              <a:t>step-by-step</a:t>
            </a:r>
            <a:r>
              <a:rPr lang="de-DE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Versuchsleitung mit SONA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Genereller Hiwi-Account:</a:t>
            </a:r>
          </a:p>
          <a:p>
            <a:pPr lvl="1"/>
            <a:r>
              <a:rPr lang="de-DE" sz="2400" dirty="0"/>
              <a:t>User ID: </a:t>
            </a:r>
            <a:r>
              <a:rPr lang="de-DE" sz="2400" dirty="0" err="1"/>
              <a:t>versuchsleiter</a:t>
            </a:r>
            <a:endParaRPr lang="de-DE" sz="2400" dirty="0"/>
          </a:p>
          <a:p>
            <a:pPr lvl="1"/>
            <a:r>
              <a:rPr lang="de-DE" sz="2400" dirty="0"/>
              <a:t>Password: VL</a:t>
            </a:r>
          </a:p>
          <a:p>
            <a:pPr lvl="1"/>
            <a:endParaRPr lang="de-DE" sz="2400" dirty="0"/>
          </a:p>
          <a:p>
            <a:pPr>
              <a:buFont typeface="Wingdings"/>
              <a:buChar char="à"/>
            </a:pPr>
            <a:r>
              <a:rPr lang="de-DE" sz="2400" dirty="0">
                <a:sym typeface="Wingdings" pitchFamily="2" charset="2"/>
              </a:rPr>
              <a:t>Ich erstelle auf Anfrage gerne jedem Mitarbeiter einen eigenen Hiwi Account</a:t>
            </a:r>
          </a:p>
          <a:p>
            <a:pPr>
              <a:buFont typeface="Wingdings"/>
              <a:buChar char="à"/>
            </a:pPr>
            <a:endParaRPr lang="de-DE" sz="2400" dirty="0">
              <a:sym typeface="Wingdings" pitchFamily="2" charset="2"/>
            </a:endParaRPr>
          </a:p>
          <a:p>
            <a:r>
              <a:rPr lang="de-DE" sz="2400" dirty="0">
                <a:sym typeface="Wingdings" pitchFamily="2" charset="2"/>
              </a:rPr>
              <a:t>Alternativ könnt ihr euren Hiwis auch eure </a:t>
            </a:r>
            <a:r>
              <a:rPr lang="de-DE" sz="2400" dirty="0" err="1">
                <a:sym typeface="Wingdings" pitchFamily="2" charset="2"/>
              </a:rPr>
              <a:t>Accountdaten</a:t>
            </a:r>
            <a:r>
              <a:rPr lang="de-DE" sz="2400" dirty="0">
                <a:sym typeface="Wingdings" pitchFamily="2" charset="2"/>
              </a:rPr>
              <a:t> geben, aber wir wissen ja, wo das hinführt… ;-)</a:t>
            </a:r>
            <a:endParaRPr lang="de-DE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Benutzertypen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Studien in SONA (</a:t>
            </a:r>
            <a:r>
              <a:rPr lang="de-DE" sz="2400" dirty="0" err="1"/>
              <a:t>step-by-step</a:t>
            </a:r>
            <a:r>
              <a:rPr lang="de-DE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Versuchsleitung mit SONA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486" y="1600200"/>
            <a:ext cx="75510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5496" y="220486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Laptop oder Smartphone mit ins Labor nehmen bzw. </a:t>
            </a:r>
            <a:r>
              <a:rPr lang="de-DE" sz="2400" dirty="0" err="1"/>
              <a:t>Hiwirechner</a:t>
            </a:r>
            <a:r>
              <a:rPr lang="de-DE" sz="2400" dirty="0"/>
              <a:t> hochfahren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Login in SONA mit den jeweiligen Hiwi Account Daten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4139952" y="4725144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7369"/>
            <a:ext cx="8229600" cy="38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feil nach rechts 9"/>
          <p:cNvSpPr/>
          <p:nvPr/>
        </p:nvSpPr>
        <p:spPr>
          <a:xfrm rot="10800000">
            <a:off x="5004048" y="3284984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3131840" y="4437112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3131840" y="5085184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2771800" y="3284985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251520" y="386104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Wahlweise </a:t>
            </a:r>
            <a:r>
              <a:rPr lang="de-DE" sz="2400" b="1" dirty="0"/>
              <a:t>„</a:t>
            </a:r>
            <a:r>
              <a:rPr lang="de-DE" sz="2400" b="1" dirty="0" err="1"/>
              <a:t>My</a:t>
            </a:r>
            <a:r>
              <a:rPr lang="de-DE" sz="2400" b="1" dirty="0"/>
              <a:t> Studies“ </a:t>
            </a:r>
            <a:r>
              <a:rPr lang="de-DE" sz="2400" dirty="0"/>
              <a:t>oder </a:t>
            </a:r>
            <a:r>
              <a:rPr lang="de-DE" sz="2400" b="1" dirty="0"/>
              <a:t>„All Studies“</a:t>
            </a:r>
            <a:r>
              <a:rPr lang="de-DE" sz="2400" dirty="0"/>
              <a:t> anklicken</a:t>
            </a:r>
            <a:endParaRPr lang="de-DE" sz="2400" b="1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51520" y="3068960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Die betreute Studie aus der angezeigten Liste auswählen, hier: </a:t>
            </a:r>
            <a:r>
              <a:rPr lang="de-DE" sz="2400" b="1" dirty="0"/>
              <a:t>TEST</a:t>
            </a:r>
            <a:endParaRPr lang="de-DE" sz="2400" b="1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246" y="1600200"/>
            <a:ext cx="55822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2915816" y="3573016"/>
            <a:ext cx="136815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795" y="1600200"/>
            <a:ext cx="47685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5496" y="4509120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Wieder Klick auf „</a:t>
            </a:r>
            <a:r>
              <a:rPr lang="de-DE" sz="2400" b="1" dirty="0"/>
              <a:t>View/</a:t>
            </a:r>
            <a:r>
              <a:rPr lang="de-DE" sz="2400" b="1" dirty="0" err="1"/>
              <a:t>Administer</a:t>
            </a:r>
            <a:r>
              <a:rPr lang="de-DE" sz="2400" b="1" dirty="0"/>
              <a:t> Time Slots“</a:t>
            </a:r>
            <a:endParaRPr lang="de-DE" sz="2400" b="1" u="sng" dirty="0"/>
          </a:p>
        </p:txBody>
      </p:sp>
      <p:sp>
        <p:nvSpPr>
          <p:cNvPr id="6" name="Pfeil nach rechts 5"/>
          <p:cNvSpPr/>
          <p:nvPr/>
        </p:nvSpPr>
        <p:spPr>
          <a:xfrm>
            <a:off x="2483768" y="4869160"/>
            <a:ext cx="1152128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4642" y="1600200"/>
            <a:ext cx="53477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feil nach rechts 5"/>
          <p:cNvSpPr/>
          <p:nvPr/>
        </p:nvSpPr>
        <p:spPr>
          <a:xfrm>
            <a:off x="3059832" y="4077072"/>
            <a:ext cx="1152128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0" y="2830284"/>
            <a:ext cx="298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Am Donnerstag um 13 Uhr hat sich eine VP eingetragen, </a:t>
            </a:r>
            <a:r>
              <a:rPr lang="de-DE" sz="2400" b="1" dirty="0"/>
              <a:t>„T. E.“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>
                <a:sym typeface="Wingdings" pitchFamily="2" charset="2"/>
              </a:rPr>
              <a:t>Zum Blümchensofa und T. E. aufrufen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776864" y="3717032"/>
            <a:ext cx="140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2. Auf </a:t>
            </a:r>
            <a:r>
              <a:rPr lang="de-DE" sz="2400" b="1" dirty="0">
                <a:sym typeface="Wingdings" pitchFamily="2" charset="2"/>
              </a:rPr>
              <a:t>„Modify“ </a:t>
            </a:r>
            <a:r>
              <a:rPr lang="de-DE" sz="2400" dirty="0">
                <a:sym typeface="Wingdings" pitchFamily="2" charset="2"/>
              </a:rPr>
              <a:t>klicken</a:t>
            </a:r>
          </a:p>
        </p:txBody>
      </p:sp>
      <p:sp>
        <p:nvSpPr>
          <p:cNvPr id="9" name="Pfeil nach rechts 8"/>
          <p:cNvSpPr/>
          <p:nvPr/>
        </p:nvSpPr>
        <p:spPr>
          <a:xfrm rot="10800000">
            <a:off x="7164288" y="4077071"/>
            <a:ext cx="64807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Versuchsleitung mit SONA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985" y="1600200"/>
            <a:ext cx="49774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 rot="5400000">
            <a:off x="5454098" y="4635134"/>
            <a:ext cx="75608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0" y="1589891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Standard: Der Proband steht auf </a:t>
            </a:r>
            <a:r>
              <a:rPr lang="de-DE" sz="2400" b="1" dirty="0"/>
              <a:t>„</a:t>
            </a:r>
            <a:r>
              <a:rPr lang="de-DE" sz="2400" b="1" dirty="0" err="1"/>
              <a:t>No</a:t>
            </a:r>
            <a:r>
              <a:rPr lang="de-DE" sz="2400" b="1" dirty="0"/>
              <a:t> Action </a:t>
            </a:r>
            <a:r>
              <a:rPr lang="de-DE" sz="2400" b="1" dirty="0" err="1"/>
              <a:t>Taken</a:t>
            </a:r>
            <a:r>
              <a:rPr lang="de-DE" sz="2400" b="1" dirty="0"/>
              <a:t>“</a:t>
            </a:r>
            <a:r>
              <a:rPr lang="de-DE" sz="2400" dirty="0"/>
              <a:t> </a:t>
            </a:r>
            <a:endParaRPr lang="de-DE" sz="2400" b="1" dirty="0">
              <a:sym typeface="Wingdings" pitchFamily="2" charset="2"/>
            </a:endParaRPr>
          </a:p>
        </p:txBody>
      </p:sp>
      <p:sp>
        <p:nvSpPr>
          <p:cNvPr id="7" name="Pfeil nach rechts 6"/>
          <p:cNvSpPr/>
          <p:nvPr/>
        </p:nvSpPr>
        <p:spPr>
          <a:xfrm rot="5400000">
            <a:off x="5958154" y="4635134"/>
            <a:ext cx="75608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5400000">
            <a:off x="6390202" y="4635134"/>
            <a:ext cx="75608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5400000">
            <a:off x="6822250" y="4635134"/>
            <a:ext cx="75608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0" y="2564904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</a:t>
            </a:r>
            <a:r>
              <a:rPr lang="de-DE" sz="2400" b="1" dirty="0" err="1"/>
              <a:t>Excused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-Show“:</a:t>
            </a:r>
            <a:r>
              <a:rPr lang="de-DE" sz="2400" dirty="0"/>
              <a:t> Bitte niemals auswählen, das machen nur die Mitarbeiter </a:t>
            </a:r>
            <a:endParaRPr lang="de-DE" sz="2400" b="1" dirty="0">
              <a:sym typeface="Wingdings" pitchFamily="2" charset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3933056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</a:t>
            </a:r>
            <a:r>
              <a:rPr lang="de-DE" sz="2400" b="1" dirty="0" err="1"/>
              <a:t>Unexcused</a:t>
            </a:r>
            <a:r>
              <a:rPr lang="de-DE" sz="2400" b="1" dirty="0"/>
              <a:t> </a:t>
            </a:r>
            <a:r>
              <a:rPr lang="de-DE" sz="2400" b="1" dirty="0" err="1"/>
              <a:t>No</a:t>
            </a:r>
            <a:r>
              <a:rPr lang="de-DE" sz="2400" b="1" dirty="0"/>
              <a:t>-Show“:</a:t>
            </a:r>
            <a:r>
              <a:rPr lang="de-DE" sz="2400" dirty="0"/>
              <a:t> Wenn der Proband nicht kommt</a:t>
            </a:r>
            <a:endParaRPr lang="de-DE" sz="2400" b="1" dirty="0">
              <a:sym typeface="Wingdings" pitchFamily="2" charset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0" y="5253007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</a:t>
            </a:r>
            <a:r>
              <a:rPr lang="de-DE" sz="2400" b="1" dirty="0" err="1"/>
              <a:t>Participated</a:t>
            </a:r>
            <a:r>
              <a:rPr lang="de-DE" sz="2400" b="1" dirty="0"/>
              <a:t>“:</a:t>
            </a:r>
            <a:r>
              <a:rPr lang="de-DE" sz="2400" dirty="0"/>
              <a:t> Wenn der Proband erschienen ist </a:t>
            </a:r>
            <a:endParaRPr lang="de-DE" sz="2400" b="1" dirty="0">
              <a:sym typeface="Wingdings" pitchFamily="2" charset="2"/>
            </a:endParaRPr>
          </a:p>
        </p:txBody>
      </p:sp>
      <p:sp>
        <p:nvSpPr>
          <p:cNvPr id="13" name="Pfeil nach rechts 12"/>
          <p:cNvSpPr/>
          <p:nvPr/>
        </p:nvSpPr>
        <p:spPr>
          <a:xfrm rot="19964402">
            <a:off x="5496665" y="5909201"/>
            <a:ext cx="57606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547664" y="6228021"/>
            <a:ext cx="458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Abschließend </a:t>
            </a:r>
            <a:r>
              <a:rPr lang="de-DE" b="1" dirty="0"/>
              <a:t>„Update </a:t>
            </a:r>
            <a:r>
              <a:rPr lang="de-DE" b="1" dirty="0" err="1"/>
              <a:t>Sign-Ups</a:t>
            </a:r>
            <a:r>
              <a:rPr lang="de-DE" b="1" dirty="0"/>
              <a:t>“</a:t>
            </a:r>
            <a:r>
              <a:rPr lang="de-DE" dirty="0"/>
              <a:t> klicken!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687" y="2071389"/>
            <a:ext cx="7106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043608" y="157798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https://psywue.sona-systems.com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Benutzertypen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Studien in SONA (</a:t>
            </a:r>
            <a:r>
              <a:rPr lang="de-DE" sz="2400" dirty="0" err="1"/>
              <a:t>step-by-step</a:t>
            </a:r>
            <a:r>
              <a:rPr lang="de-DE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Versuchsleitung mit SONA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Benutzertypen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Participant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Researcher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Versuchsteilnahme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Studien</a:t>
                      </a:r>
                      <a:r>
                        <a:rPr lang="de-DE" baseline="0" dirty="0"/>
                        <a:t> anlegen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Versuchsteilnahme bestätigen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Benachrichtigung</a:t>
                      </a:r>
                      <a:r>
                        <a:rPr lang="de-DE" baseline="0" dirty="0"/>
                        <a:t> an Teilnehmer eines bestimmten Versuchs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Pre</a:t>
                      </a:r>
                      <a:r>
                        <a:rPr lang="de-DE" dirty="0"/>
                        <a:t>-Screens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Benachrichtigung</a:t>
                      </a:r>
                      <a:r>
                        <a:rPr lang="de-DE" baseline="0" dirty="0"/>
                        <a:t> an alle Nutzer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290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88840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7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365597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5301208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9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669853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0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005064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1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733749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2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852936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3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365597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4" name="Picture 2" descr="http://argireline.vitamin-power.eu/assets/images/Gruener-Hak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852936"/>
            <a:ext cx="343323" cy="34332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12296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88840"/>
            <a:ext cx="324000" cy="324000"/>
          </a:xfrm>
          <a:prstGeom prst="rect">
            <a:avLst/>
          </a:prstGeom>
          <a:noFill/>
        </p:spPr>
      </p:pic>
      <p:pic>
        <p:nvPicPr>
          <p:cNvPr id="19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988840"/>
            <a:ext cx="324000" cy="324000"/>
          </a:xfrm>
          <a:prstGeom prst="rect">
            <a:avLst/>
          </a:prstGeom>
          <a:noFill/>
        </p:spPr>
      </p:pic>
      <p:pic>
        <p:nvPicPr>
          <p:cNvPr id="20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48880"/>
            <a:ext cx="324000" cy="324000"/>
          </a:xfrm>
          <a:prstGeom prst="rect">
            <a:avLst/>
          </a:prstGeom>
          <a:noFill/>
        </p:spPr>
      </p:pic>
      <p:pic>
        <p:nvPicPr>
          <p:cNvPr id="22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996952"/>
            <a:ext cx="324000" cy="324000"/>
          </a:xfrm>
          <a:prstGeom prst="rect">
            <a:avLst/>
          </a:prstGeom>
          <a:noFill/>
        </p:spPr>
      </p:pic>
      <p:pic>
        <p:nvPicPr>
          <p:cNvPr id="23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725144"/>
            <a:ext cx="324000" cy="324000"/>
          </a:xfrm>
          <a:prstGeom prst="rect">
            <a:avLst/>
          </a:prstGeom>
          <a:noFill/>
        </p:spPr>
      </p:pic>
      <p:pic>
        <p:nvPicPr>
          <p:cNvPr id="24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373216"/>
            <a:ext cx="324000" cy="324000"/>
          </a:xfrm>
          <a:prstGeom prst="rect">
            <a:avLst/>
          </a:prstGeom>
          <a:noFill/>
        </p:spPr>
      </p:pic>
      <p:pic>
        <p:nvPicPr>
          <p:cNvPr id="25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789040"/>
            <a:ext cx="324000" cy="324000"/>
          </a:xfrm>
          <a:prstGeom prst="rect">
            <a:avLst/>
          </a:prstGeom>
          <a:noFill/>
        </p:spPr>
      </p:pic>
      <p:pic>
        <p:nvPicPr>
          <p:cNvPr id="26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36" y="4725144"/>
            <a:ext cx="324000" cy="324000"/>
          </a:xfrm>
          <a:prstGeom prst="rect">
            <a:avLst/>
          </a:prstGeom>
          <a:noFill/>
        </p:spPr>
      </p:pic>
      <p:pic>
        <p:nvPicPr>
          <p:cNvPr id="27" name="Picture 8" descr="http://images.clipartlogo.com/files/images/44/445488/red-cross-x-clip-art_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2136" y="5373216"/>
            <a:ext cx="324000" cy="3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/>
              <a:t>Allgemeines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Benutzertypen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Studien in SONA (</a:t>
            </a:r>
            <a:r>
              <a:rPr lang="de-DE" sz="2400" b="1" dirty="0" err="1"/>
              <a:t>step-by-step</a:t>
            </a:r>
            <a:r>
              <a:rPr lang="de-DE" sz="2400" b="1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Versuchsleitung mit SONA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  <a:p>
            <a:pPr marL="457200" indent="-457200">
              <a:buFont typeface="+mj-lt"/>
              <a:buAutoNum type="arabicPeriod"/>
            </a:pPr>
            <a:endParaRPr lang="de-DE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 in SONA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773" y="1600200"/>
            <a:ext cx="6476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 in SONA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970" y="1600200"/>
            <a:ext cx="71180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179512" y="3429000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 Klick auf </a:t>
            </a:r>
            <a:r>
              <a:rPr lang="de-DE" sz="2400" b="1" dirty="0"/>
              <a:t>„All Studies“ </a:t>
            </a:r>
            <a:r>
              <a:rPr lang="de-DE" sz="2400" dirty="0"/>
              <a:t>bringt euch zur Studienübersicht – alle Studien auf einen Blick</a:t>
            </a:r>
            <a:endParaRPr lang="de-DE" sz="2400" b="1" u="sng" dirty="0"/>
          </a:p>
        </p:txBody>
      </p:sp>
      <p:sp>
        <p:nvSpPr>
          <p:cNvPr id="6" name="Pfeil nach rechts 5"/>
          <p:cNvSpPr/>
          <p:nvPr/>
        </p:nvSpPr>
        <p:spPr>
          <a:xfrm>
            <a:off x="3131840" y="2636912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10800000">
            <a:off x="5220072" y="2636912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32240" y="1988840"/>
            <a:ext cx="2448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 Klick auf </a:t>
            </a:r>
            <a:r>
              <a:rPr lang="de-DE" sz="2400" b="1" dirty="0"/>
              <a:t>„Add New Study“ </a:t>
            </a:r>
            <a:r>
              <a:rPr lang="de-DE" sz="2400" dirty="0"/>
              <a:t>lässt 	euch eine neue Studie anlegen</a:t>
            </a:r>
            <a:endParaRPr lang="de-DE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1: Art der Studie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249" y="1600200"/>
            <a:ext cx="56482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feil nach rechts 4"/>
          <p:cNvSpPr/>
          <p:nvPr/>
        </p:nvSpPr>
        <p:spPr>
          <a:xfrm>
            <a:off x="4283968" y="3429000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>
            <a:off x="4283968" y="4077072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4283968" y="4725144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4283968" y="5373216"/>
            <a:ext cx="1008112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0" y="3356992"/>
            <a:ext cx="399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Standardexperiment; ist meistens richtig…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0" y="4139788"/>
            <a:ext cx="39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der Proband 2x kommen soll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4653136"/>
            <a:ext cx="399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ist das </a:t>
            </a:r>
            <a:r>
              <a:rPr lang="de-DE" dirty="0" err="1"/>
              <a:t>mTurk</a:t>
            </a:r>
            <a:r>
              <a:rPr lang="de-DE" dirty="0"/>
              <a:t> Äquivalent, darauf würde ich möglichst verzichten…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0" y="5301208"/>
            <a:ext cx="399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könnt ihr Studien in </a:t>
            </a:r>
            <a:r>
              <a:rPr lang="de-DE" dirty="0" err="1"/>
              <a:t>Unipark</a:t>
            </a:r>
            <a:r>
              <a:rPr lang="de-DE" dirty="0"/>
              <a:t> verlinken; quasi </a:t>
            </a:r>
            <a:r>
              <a:rPr lang="de-DE" dirty="0" err="1"/>
              <a:t>mTurk</a:t>
            </a:r>
            <a:r>
              <a:rPr lang="de-DE" dirty="0"/>
              <a:t> auf Deutsch!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Bildschirmpräsentation (4:3)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Larissa-Design</vt:lpstr>
      <vt:lpstr>SONA Systems</vt:lpstr>
      <vt:lpstr>Überblick</vt:lpstr>
      <vt:lpstr>Allgemeines</vt:lpstr>
      <vt:lpstr>Überblick</vt:lpstr>
      <vt:lpstr>Benutzertypen</vt:lpstr>
      <vt:lpstr>Überblick</vt:lpstr>
      <vt:lpstr>Studien in SONA</vt:lpstr>
      <vt:lpstr>Studien in SONA</vt:lpstr>
      <vt:lpstr>Schritt 1: Art der Studie</vt:lpstr>
      <vt:lpstr>Schritt 2: Art der Bezahlung</vt:lpstr>
      <vt:lpstr>Schritt 3: Basic Information</vt:lpstr>
      <vt:lpstr>Schritt 4: Advanced Settings</vt:lpstr>
      <vt:lpstr>Schritt 5: Timeslots erstellen</vt:lpstr>
      <vt:lpstr>Schritt 5: Timeslots erstellen</vt:lpstr>
      <vt:lpstr>Schritt 5: Timeslots erstellen</vt:lpstr>
      <vt:lpstr>Schritt 5: Timeslots erstellen</vt:lpstr>
      <vt:lpstr>Schritt 5: Timeslots erstellen</vt:lpstr>
      <vt:lpstr>Überblick</vt:lpstr>
      <vt:lpstr>Versuchsleitung mit SONA</vt:lpstr>
      <vt:lpstr>Versuchsleitung mit SONA</vt:lpstr>
      <vt:lpstr>Versuchsleitung mit SONA</vt:lpstr>
      <vt:lpstr>Versuchsleitung mit SONA</vt:lpstr>
      <vt:lpstr>Versuchsleitung mit SONA</vt:lpstr>
      <vt:lpstr>Versuchsleitung mit SONA</vt:lpstr>
      <vt:lpstr>Versuchsleitung mit SONA</vt:lpstr>
      <vt:lpstr>Fin.</vt:lpstr>
    </vt:vector>
  </TitlesOfParts>
  <Company>Universität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 Systems</dc:title>
  <dc:creator>the73fd</dc:creator>
  <cp:lastModifiedBy>Jonas Großekathöfer</cp:lastModifiedBy>
  <cp:revision>55</cp:revision>
  <dcterms:created xsi:type="dcterms:W3CDTF">2013-10-21T12:55:01Z</dcterms:created>
  <dcterms:modified xsi:type="dcterms:W3CDTF">2018-11-13T08:32:55Z</dcterms:modified>
</cp:coreProperties>
</file>