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8" r:id="rId1"/>
  </p:sldMasterIdLst>
  <p:sldIdLst>
    <p:sldId id="285" r:id="rId2"/>
    <p:sldId id="257" r:id="rId3"/>
    <p:sldId id="283" r:id="rId4"/>
    <p:sldId id="259" r:id="rId5"/>
    <p:sldId id="281" r:id="rId6"/>
    <p:sldId id="284" r:id="rId7"/>
    <p:sldId id="282"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2117750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350CA3-8C5A-4F2D-8558-F0B548219081}"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282484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53891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2038270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381205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263421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878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425135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189512205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79516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50CA3-8C5A-4F2D-8558-F0B548219081}"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4695959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350CA3-8C5A-4F2D-8558-F0B548219081}"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411487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50CA3-8C5A-4F2D-8558-F0B548219081}"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111859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350CA3-8C5A-4F2D-8558-F0B548219081}"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348494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50CA3-8C5A-4F2D-8558-F0B548219081}"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3393678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350CA3-8C5A-4F2D-8558-F0B548219081}"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125487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F350CA3-8C5A-4F2D-8558-F0B548219081}"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6AA590-F24B-49C4-96BB-9236C6C36F22}" type="slidenum">
              <a:rPr lang="en-US" smtClean="0"/>
              <a:t>‹#›</a:t>
            </a:fld>
            <a:endParaRPr lang="en-US"/>
          </a:p>
        </p:txBody>
      </p:sp>
    </p:spTree>
    <p:extLst>
      <p:ext uri="{BB962C8B-B14F-4D97-AF65-F5344CB8AC3E}">
        <p14:creationId xmlns:p14="http://schemas.microsoft.com/office/powerpoint/2010/main" val="70547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350CA3-8C5A-4F2D-8558-F0B548219081}" type="datetimeFigureOut">
              <a:rPr lang="en-US" smtClean="0"/>
              <a:t>7/25/2019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6AA590-F24B-49C4-96BB-9236C6C36F22}" type="slidenum">
              <a:rPr lang="en-US" smtClean="0"/>
              <a:t>‹#›</a:t>
            </a:fld>
            <a:endParaRPr lang="en-US"/>
          </a:p>
        </p:txBody>
      </p:sp>
    </p:spTree>
    <p:extLst>
      <p:ext uri="{BB962C8B-B14F-4D97-AF65-F5344CB8AC3E}">
        <p14:creationId xmlns:p14="http://schemas.microsoft.com/office/powerpoint/2010/main" val="4049392121"/>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masoud-bahrami/nap.team"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isten.ir/" TargetMode="External"/><Relationship Id="rId2" Type="http://schemas.openxmlformats.org/officeDocument/2006/relationships/hyperlink" Target="http://testology.i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2688856"/>
            <a:ext cx="12192000" cy="2050869"/>
          </a:xfrm>
        </p:spPr>
        <p:txBody>
          <a:bodyPr>
            <a:normAutofit/>
          </a:bodyPr>
          <a:lstStyle/>
          <a:p>
            <a:pPr rtl="1"/>
            <a:r>
              <a:rPr lang="fa-IR" sz="10000" dirty="0" smtClean="0">
                <a:ln w="0"/>
                <a:solidFill>
                  <a:schemeClr val="accent1"/>
                </a:solidFill>
                <a:effectLst/>
                <a:cs typeface="B Titr" panose="00000700000000000000" pitchFamily="2" charset="-78"/>
              </a:rPr>
              <a:t>تست نرم افزار</a:t>
            </a:r>
            <a:endParaRPr lang="en-US" sz="10000" dirty="0">
              <a:ln w="0"/>
              <a:solidFill>
                <a:schemeClr val="accent1"/>
              </a:solidFill>
              <a:effectLst/>
              <a:cs typeface="B Titr" panose="00000700000000000000" pitchFamily="2" charset="-78"/>
            </a:endParaRPr>
          </a:p>
        </p:txBody>
      </p:sp>
      <p:sp>
        <p:nvSpPr>
          <p:cNvPr id="3" name="Content Placeholder 2"/>
          <p:cNvSpPr>
            <a:spLocks noGrp="1"/>
          </p:cNvSpPr>
          <p:nvPr>
            <p:ph idx="1"/>
          </p:nvPr>
        </p:nvSpPr>
        <p:spPr>
          <a:xfrm>
            <a:off x="3324497" y="4263934"/>
            <a:ext cx="6405155" cy="3124201"/>
          </a:xfrm>
        </p:spPr>
        <p:txBody>
          <a:bodyPr>
            <a:normAutofit/>
          </a:bodyPr>
          <a:lstStyle/>
          <a:p>
            <a:pPr marL="0" indent="0" algn="ctr" rtl="1">
              <a:buNone/>
            </a:pPr>
            <a:r>
              <a:rPr lang="fa-IR" sz="1600" dirty="0" smtClean="0">
                <a:cs typeface="B Titr" panose="00000700000000000000" pitchFamily="2" charset="-78"/>
              </a:rPr>
              <a:t>تابستان 98</a:t>
            </a:r>
            <a:r>
              <a:rPr lang="en-US" sz="1600" dirty="0" smtClean="0">
                <a:cs typeface="B Titr" panose="00000700000000000000" pitchFamily="2" charset="-78"/>
              </a:rPr>
              <a:t>   -   </a:t>
            </a:r>
            <a:r>
              <a:rPr lang="fa-IR" sz="1600" dirty="0">
                <a:cs typeface="B Titr" panose="00000700000000000000" pitchFamily="2" charset="-78"/>
              </a:rPr>
              <a:t>ناوشگران عصر </a:t>
            </a:r>
            <a:r>
              <a:rPr lang="fa-IR" sz="1600" dirty="0" smtClean="0">
                <a:cs typeface="B Titr" panose="00000700000000000000" pitchFamily="2" charset="-78"/>
              </a:rPr>
              <a:t>پارسه</a:t>
            </a:r>
          </a:p>
          <a:p>
            <a:pPr marL="0" indent="0" algn="ctr" rtl="1">
              <a:buNone/>
            </a:pPr>
            <a:r>
              <a:rPr lang="fa-IR" sz="1600" dirty="0">
                <a:cs typeface="B Titr" panose="00000700000000000000" pitchFamily="2" charset="-78"/>
              </a:rPr>
              <a:t>مهدی رحمان زاده</a:t>
            </a:r>
          </a:p>
          <a:p>
            <a:pPr marL="0" indent="0" algn="ctr" rtl="1">
              <a:buNone/>
            </a:pPr>
            <a:r>
              <a:rPr lang="fa-IR" sz="1600" dirty="0">
                <a:cs typeface="B Titr" panose="00000700000000000000" pitchFamily="2" charset="-78"/>
              </a:rPr>
              <a:t>شما میتوانید جهت استفاده از سایر ارائه ها به آدرس </a:t>
            </a:r>
            <a:r>
              <a:rPr lang="en-US" sz="1600" dirty="0" err="1">
                <a:cs typeface="B Titr" panose="00000700000000000000" pitchFamily="2" charset="-78"/>
                <a:hlinkClick r:id="rId2"/>
              </a:rPr>
              <a:t>NapTeam</a:t>
            </a:r>
            <a:r>
              <a:rPr lang="fa-IR" sz="1600" dirty="0">
                <a:cs typeface="B Titr" panose="00000700000000000000" pitchFamily="2" charset="-78"/>
              </a:rPr>
              <a:t> مراجعه نمایید.</a:t>
            </a:r>
          </a:p>
          <a:p>
            <a:pPr marL="0" indent="0" algn="ctr" rtl="1">
              <a:buNone/>
            </a:pPr>
            <a:endParaRPr lang="en-US" sz="1600" dirty="0">
              <a:cs typeface="B Titr" panose="000007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2" y="130629"/>
            <a:ext cx="4874047" cy="274165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486" y="448318"/>
            <a:ext cx="3471454" cy="21315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3489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752599"/>
          </a:xfrm>
        </p:spPr>
        <p:txBody>
          <a:bodyPr>
            <a:normAutofit/>
          </a:bodyPr>
          <a:lstStyle/>
          <a:p>
            <a:pPr rtl="1"/>
            <a:r>
              <a:rPr lang="en-US" b="1" dirty="0" smtClean="0">
                <a:cs typeface="B Titr" panose="00000700000000000000" pitchFamily="2" charset="-78"/>
              </a:rPr>
              <a:t>Non-Functional </a:t>
            </a:r>
            <a:r>
              <a:rPr lang="en-US" b="1" dirty="0">
                <a:cs typeface="B Titr" panose="00000700000000000000" pitchFamily="2" charset="-78"/>
              </a:rPr>
              <a:t>Testing</a:t>
            </a:r>
            <a:r>
              <a:rPr lang="en-US" dirty="0">
                <a:cs typeface="B Titr" panose="00000700000000000000" pitchFamily="2" charset="-78"/>
              </a:rPr>
              <a:t/>
            </a:r>
            <a:br>
              <a:rPr lang="en-US" dirty="0">
                <a:cs typeface="B Titr" panose="00000700000000000000" pitchFamily="2" charset="-78"/>
              </a:rPr>
            </a:br>
            <a:endParaRPr lang="en-US" dirty="0">
              <a:cs typeface="B Titr" panose="00000700000000000000" pitchFamily="2" charset="-78"/>
            </a:endParaRPr>
          </a:p>
        </p:txBody>
      </p:sp>
      <p:sp>
        <p:nvSpPr>
          <p:cNvPr id="3" name="Rectangle 2"/>
          <p:cNvSpPr/>
          <p:nvPr/>
        </p:nvSpPr>
        <p:spPr>
          <a:xfrm>
            <a:off x="1223053" y="1618389"/>
            <a:ext cx="10018713" cy="4498667"/>
          </a:xfrm>
          <a:prstGeom prst="rect">
            <a:avLst/>
          </a:prstGeom>
        </p:spPr>
        <p:txBody>
          <a:bodyPr wrap="square">
            <a:spAutoFit/>
          </a:bodyPr>
          <a:lstStyle/>
          <a:p>
            <a:pPr lvl="0" algn="r" rtl="1">
              <a:lnSpc>
                <a:spcPct val="107000"/>
              </a:lnSpc>
              <a:spcAft>
                <a:spcPts val="800"/>
              </a:spcAft>
            </a:pPr>
            <a:r>
              <a:rPr lang="ar-SA" sz="2800" dirty="0" smtClean="0">
                <a:latin typeface="Calibri" panose="020F0502020204030204" pitchFamily="34" charset="0"/>
                <a:ea typeface="Calibri" panose="020F0502020204030204" pitchFamily="34" charset="0"/>
                <a:cs typeface="B Zar" panose="00000400000000000000" pitchFamily="2" charset="-78"/>
              </a:rPr>
              <a:t>تست </a:t>
            </a:r>
            <a:r>
              <a:rPr lang="ar-SA" sz="2800" dirty="0">
                <a:latin typeface="Calibri" panose="020F0502020204030204" pitchFamily="34" charset="0"/>
                <a:ea typeface="Calibri" panose="020F0502020204030204" pitchFamily="34" charset="0"/>
                <a:cs typeface="B Zar" panose="00000400000000000000" pitchFamily="2" charset="-78"/>
              </a:rPr>
              <a:t>کارایی</a:t>
            </a:r>
            <a:r>
              <a:rPr lang="en-US" sz="2800" dirty="0">
                <a:latin typeface="Calibri" panose="020F0502020204030204" pitchFamily="34" charset="0"/>
                <a:ea typeface="Calibri" panose="020F0502020204030204" pitchFamily="34" charset="0"/>
                <a:cs typeface="B Zar" panose="00000400000000000000" pitchFamily="2" charset="-78"/>
              </a:rPr>
              <a:t>(Performance Testing)</a:t>
            </a:r>
          </a:p>
          <a:p>
            <a:pPr lvl="0" algn="r" rtl="1">
              <a:lnSpc>
                <a:spcPct val="107000"/>
              </a:lnSpc>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تحمل</a:t>
            </a:r>
            <a:r>
              <a:rPr lang="en-US" sz="2800" dirty="0">
                <a:latin typeface="Calibri" panose="020F0502020204030204" pitchFamily="34" charset="0"/>
                <a:ea typeface="Calibri" panose="020F0502020204030204" pitchFamily="34" charset="0"/>
                <a:cs typeface="B Zar" panose="00000400000000000000" pitchFamily="2" charset="-78"/>
              </a:rPr>
              <a:t>(Endurance Testing)</a:t>
            </a:r>
          </a:p>
          <a:p>
            <a:pPr lvl="0" algn="r" rtl="1">
              <a:lnSpc>
                <a:spcPct val="107000"/>
              </a:lnSpc>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بار</a:t>
            </a:r>
            <a:r>
              <a:rPr lang="en-US" sz="2800" dirty="0">
                <a:latin typeface="Calibri" panose="020F0502020204030204" pitchFamily="34" charset="0"/>
                <a:ea typeface="Calibri" panose="020F0502020204030204" pitchFamily="34" charset="0"/>
                <a:cs typeface="B Zar" panose="00000400000000000000" pitchFamily="2" charset="-78"/>
              </a:rPr>
              <a:t>(Load Testing)</a:t>
            </a:r>
          </a:p>
          <a:p>
            <a:pPr lvl="0" algn="r" rtl="1">
              <a:lnSpc>
                <a:spcPct val="107000"/>
              </a:lnSpc>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حجم</a:t>
            </a:r>
            <a:r>
              <a:rPr lang="en-US" sz="2800" dirty="0">
                <a:latin typeface="Calibri" panose="020F0502020204030204" pitchFamily="34" charset="0"/>
                <a:ea typeface="Calibri" panose="020F0502020204030204" pitchFamily="34" charset="0"/>
                <a:cs typeface="B Zar" panose="00000400000000000000" pitchFamily="2" charset="-78"/>
              </a:rPr>
              <a:t>(Volume Testing)</a:t>
            </a:r>
          </a:p>
          <a:p>
            <a:pPr lvl="0" algn="r" rtl="1">
              <a:lnSpc>
                <a:spcPct val="107000"/>
              </a:lnSpc>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مقیاس‌پذیری</a:t>
            </a:r>
            <a:r>
              <a:rPr lang="en-US" sz="2800" dirty="0">
                <a:latin typeface="Calibri" panose="020F0502020204030204" pitchFamily="34" charset="0"/>
                <a:ea typeface="Calibri" panose="020F0502020204030204" pitchFamily="34" charset="0"/>
                <a:cs typeface="B Zar" panose="00000400000000000000" pitchFamily="2" charset="-78"/>
              </a:rPr>
              <a:t>(Scalability Testing)</a:t>
            </a:r>
          </a:p>
          <a:p>
            <a:pPr lvl="0" algn="r" rtl="1">
              <a:lnSpc>
                <a:spcPct val="107000"/>
              </a:lnSpc>
              <a:spcAft>
                <a:spcPts val="800"/>
              </a:spcAft>
            </a:pPr>
            <a:r>
              <a:rPr lang="ar-SA" sz="2800" dirty="0" smtClean="0">
                <a:latin typeface="Calibri" panose="020F0502020204030204" pitchFamily="34" charset="0"/>
                <a:ea typeface="Calibri" panose="020F0502020204030204" pitchFamily="34" charset="0"/>
                <a:cs typeface="B Zar" panose="00000400000000000000" pitchFamily="2" charset="-78"/>
              </a:rPr>
              <a:t>تست کاربردپذیری</a:t>
            </a:r>
            <a:r>
              <a:rPr lang="en-US" sz="2800" dirty="0" smtClean="0">
                <a:latin typeface="Calibri" panose="020F0502020204030204" pitchFamily="34" charset="0"/>
                <a:ea typeface="Calibri" panose="020F0502020204030204" pitchFamily="34" charset="0"/>
                <a:cs typeface="B Zar" panose="00000400000000000000" pitchFamily="2" charset="-78"/>
              </a:rPr>
              <a:t>(Usability Testing)</a:t>
            </a:r>
          </a:p>
          <a:p>
            <a:pPr lvl="0" algn="r" rtl="1">
              <a:lnSpc>
                <a:spcPct val="107000"/>
              </a:lnSpc>
              <a:spcAft>
                <a:spcPts val="800"/>
              </a:spcAft>
            </a:pPr>
            <a:r>
              <a:rPr lang="ar-SA" sz="2800" dirty="0" smtClean="0">
                <a:latin typeface="Calibri" panose="020F0502020204030204" pitchFamily="34" charset="0"/>
                <a:ea typeface="Calibri" panose="020F0502020204030204" pitchFamily="34" charset="0"/>
                <a:cs typeface="B Zar" panose="00000400000000000000" pitchFamily="2" charset="-78"/>
              </a:rPr>
              <a:t>و </a:t>
            </a:r>
            <a:r>
              <a:rPr lang="ar-SA" sz="2800" dirty="0">
                <a:latin typeface="Calibri" panose="020F0502020204030204" pitchFamily="34" charset="0"/>
                <a:ea typeface="Calibri" panose="020F0502020204030204" pitchFamily="34" charset="0"/>
                <a:cs typeface="B Zar" panose="00000400000000000000" pitchFamily="2" charset="-78"/>
              </a:rPr>
              <a:t>تست‌های دیگر</a:t>
            </a:r>
            <a:r>
              <a:rPr lang="en-US" sz="2800" dirty="0">
                <a:latin typeface="Calibri" panose="020F0502020204030204" pitchFamily="34" charset="0"/>
                <a:ea typeface="Calibri" panose="020F0502020204030204" pitchFamily="34" charset="0"/>
                <a:cs typeface="B Zar" panose="00000400000000000000" pitchFamily="2" charset="-78"/>
              </a:rPr>
              <a:t>...</a:t>
            </a:r>
          </a:p>
          <a:p>
            <a:pPr algn="r" rtl="1">
              <a:lnSpc>
                <a:spcPct val="107000"/>
              </a:lnSpc>
              <a:spcAft>
                <a:spcPts val="800"/>
              </a:spcAft>
            </a:pPr>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1522142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752599"/>
          </a:xfrm>
        </p:spPr>
        <p:txBody>
          <a:bodyPr>
            <a:normAutofit/>
          </a:bodyPr>
          <a:lstStyle/>
          <a:p>
            <a:pPr rtl="1"/>
            <a:r>
              <a:rPr lang="en-US" b="1" dirty="0" smtClean="0">
                <a:cs typeface="B Titr" panose="00000700000000000000" pitchFamily="2" charset="-78"/>
              </a:rPr>
              <a:t>Maintenance </a:t>
            </a:r>
            <a:r>
              <a:rPr lang="en-US" b="1" dirty="0">
                <a:cs typeface="B Titr" panose="00000700000000000000" pitchFamily="2" charset="-78"/>
              </a:rPr>
              <a:t>Testing</a:t>
            </a:r>
            <a:r>
              <a:rPr lang="fa-IR" b="1" dirty="0">
                <a:cs typeface="B Titr" panose="00000700000000000000" pitchFamily="2" charset="-78"/>
              </a:rPr>
              <a:t>   </a:t>
            </a:r>
            <a:endParaRPr lang="en-US" b="1" dirty="0">
              <a:cs typeface="B Titr" panose="00000700000000000000" pitchFamily="2" charset="-78"/>
            </a:endParaRPr>
          </a:p>
        </p:txBody>
      </p:sp>
      <p:sp>
        <p:nvSpPr>
          <p:cNvPr id="3" name="Content Placeholder 2"/>
          <p:cNvSpPr>
            <a:spLocks noGrp="1"/>
          </p:cNvSpPr>
          <p:nvPr>
            <p:ph idx="1"/>
          </p:nvPr>
        </p:nvSpPr>
        <p:spPr>
          <a:xfrm>
            <a:off x="1823944" y="1883230"/>
            <a:ext cx="10018713" cy="3124201"/>
          </a:xfrm>
        </p:spPr>
        <p:txBody>
          <a:bodyPr>
            <a:normAutofit/>
          </a:bodyPr>
          <a:lstStyle/>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رگرسیون</a:t>
            </a:r>
            <a:r>
              <a:rPr lang="en-US" sz="2800" dirty="0">
                <a:latin typeface="Calibri" panose="020F0502020204030204" pitchFamily="34" charset="0"/>
                <a:ea typeface="Calibri" panose="020F0502020204030204" pitchFamily="34" charset="0"/>
                <a:cs typeface="B Zar" panose="00000400000000000000" pitchFamily="2" charset="-78"/>
              </a:rPr>
              <a:t>(Regression Test</a:t>
            </a:r>
            <a:r>
              <a:rPr lang="en-US" sz="2800" dirty="0" smtClean="0">
                <a:latin typeface="Calibri" panose="020F0502020204030204" pitchFamily="34" charset="0"/>
                <a:ea typeface="Calibri" panose="020F0502020204030204" pitchFamily="34" charset="0"/>
                <a:cs typeface="B Zar" panose="00000400000000000000" pitchFamily="2" charset="-78"/>
              </a:rPr>
              <a:t>)</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نگهداشت</a:t>
            </a:r>
            <a:r>
              <a:rPr lang="en-US" sz="2800" dirty="0">
                <a:latin typeface="Calibri" panose="020F0502020204030204" pitchFamily="34" charset="0"/>
                <a:ea typeface="Calibri" panose="020F0502020204030204" pitchFamily="34" charset="0"/>
                <a:cs typeface="B Zar" panose="00000400000000000000" pitchFamily="2" charset="-78"/>
              </a:rPr>
              <a:t>(Maintenance Testing)</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196833962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384" y="576942"/>
            <a:ext cx="10018713" cy="5915298"/>
          </a:xfrm>
        </p:spPr>
        <p:txBody>
          <a:bodyPr>
            <a:norm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نرم‌افزار فرآیند تایید و تصدیق یک سیستم کامپیوتری/برنامه کامپیوتری است تا بر اساس آن تصمیم بگیرید آیا آن برنامه با نیازمندی‌های مشخص شده مطابقت داشته یا خیر، و اینکه آیا نتایج مورد نظر را تولید می‌کند یا نه. در نتیجه این فرآیند، اشکالات را در محصول/پروژه نرم‌افزاری شناسایی می‌کند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نرم‌افزار برای ارائه یک محصولِ با کیفیت بدون هیچ مشکلی یا مشکل اساسی وارد عمل می‌شود. البته در نظر داشته باشید که طبق اصول تست نرم‌افزار هیچ برنامه بدون باگی وجود ندارد، و اصطلاح </a:t>
            </a:r>
            <a:r>
              <a:rPr lang="en-US" sz="2800" dirty="0">
                <a:latin typeface="Calibri" panose="020F0502020204030204" pitchFamily="34" charset="0"/>
                <a:ea typeface="Calibri" panose="020F0502020204030204" pitchFamily="34" charset="0"/>
                <a:cs typeface="B Zar" panose="00000400000000000000" pitchFamily="2" charset="-78"/>
              </a:rPr>
              <a:t>Bug Free</a:t>
            </a:r>
            <a:r>
              <a:rPr lang="ar-SA" sz="2800" dirty="0">
                <a:latin typeface="Calibri" panose="020F0502020204030204" pitchFamily="34" charset="0"/>
                <a:ea typeface="Calibri" panose="020F0502020204030204" pitchFamily="34" charset="0"/>
                <a:cs typeface="B Zar" panose="00000400000000000000" pitchFamily="2" charset="-78"/>
              </a:rPr>
              <a:t> به معنی این است که طی یک مدت زمان از پیش تعیین شده، باگی مشاهده نشده است، و سیستم به درجه مناسبی از بلوغ رسیده است.</a:t>
            </a:r>
            <a:endParaRPr lang="en-US" sz="2800" dirty="0">
              <a:latin typeface="Calibri" panose="020F0502020204030204" pitchFamily="34" charset="0"/>
              <a:ea typeface="Calibri" panose="020F0502020204030204" pitchFamily="34" charset="0"/>
              <a:cs typeface="B Zar" panose="00000400000000000000" pitchFamily="2" charset="-78"/>
            </a:endParaRP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85637500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752599"/>
          </a:xfrm>
        </p:spPr>
        <p:txBody>
          <a:bodyPr>
            <a:normAutofit/>
          </a:bodyPr>
          <a:lstStyle/>
          <a:p>
            <a:pPr rtl="1"/>
            <a:r>
              <a:rPr lang="fa-IR" dirty="0">
                <a:cs typeface="B Titr" panose="00000700000000000000" pitchFamily="2" charset="-78"/>
              </a:rPr>
              <a:t>7</a:t>
            </a:r>
            <a:r>
              <a:rPr lang="ar-SA" dirty="0">
                <a:cs typeface="B Titr" panose="00000700000000000000" pitchFamily="2" charset="-78"/>
              </a:rPr>
              <a:t> اصل تست نرم‌افزار</a:t>
            </a:r>
            <a:r>
              <a:rPr lang="en-US" dirty="0">
                <a:cs typeface="B Titr" panose="00000700000000000000" pitchFamily="2" charset="-78"/>
              </a:rPr>
              <a:t/>
            </a:r>
            <a:br>
              <a:rPr lang="en-US" dirty="0">
                <a:cs typeface="B Titr" panose="00000700000000000000" pitchFamily="2" charset="-78"/>
              </a:rPr>
            </a:br>
            <a:endParaRPr lang="en-US" dirty="0">
              <a:cs typeface="B Titr" panose="00000700000000000000" pitchFamily="2" charset="-78"/>
            </a:endParaRPr>
          </a:p>
        </p:txBody>
      </p:sp>
      <p:sp>
        <p:nvSpPr>
          <p:cNvPr id="3" name="Content Placeholder 2"/>
          <p:cNvSpPr>
            <a:spLocks noGrp="1"/>
          </p:cNvSpPr>
          <p:nvPr>
            <p:ph idx="1"/>
          </p:nvPr>
        </p:nvSpPr>
        <p:spPr>
          <a:xfrm>
            <a:off x="1188721" y="2063932"/>
            <a:ext cx="10784566" cy="2717074"/>
          </a:xfrm>
        </p:spPr>
        <p:txBody>
          <a:bodyPr>
            <a:no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این مهم است که در حین انجام تست نرم‌افزار شما بتوانید بدون انحراف از هدف</a:t>
            </a:r>
            <a:r>
              <a:rPr lang="ar-SA" sz="2800" dirty="0" smtClean="0">
                <a:latin typeface="Calibri" panose="020F0502020204030204" pitchFamily="34" charset="0"/>
                <a:ea typeface="Calibri" panose="020F0502020204030204" pitchFamily="34" charset="0"/>
                <a:cs typeface="B Zar" panose="00000400000000000000" pitchFamily="2" charset="-78"/>
              </a:rPr>
              <a:t>،</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r>
              <a:rPr lang="ar-SA" sz="2800" dirty="0" smtClean="0">
                <a:latin typeface="Calibri" panose="020F0502020204030204" pitchFamily="34" charset="0"/>
                <a:ea typeface="Calibri" panose="020F0502020204030204" pitchFamily="34" charset="0"/>
                <a:cs typeface="B Zar" panose="00000400000000000000" pitchFamily="2" charset="-78"/>
              </a:rPr>
              <a:t> </a:t>
            </a:r>
            <a:r>
              <a:rPr lang="en-US" sz="2800" dirty="0">
                <a:latin typeface="Calibri" panose="020F0502020204030204" pitchFamily="34" charset="0"/>
                <a:ea typeface="Calibri" panose="020F0502020204030204" pitchFamily="34" charset="0"/>
                <a:cs typeface="B Zar" panose="00000400000000000000" pitchFamily="2" charset="-78"/>
              </a:rPr>
              <a:t>Test Result</a:t>
            </a:r>
            <a:r>
              <a:rPr lang="ar-SA" sz="2800" dirty="0">
                <a:latin typeface="Calibri" panose="020F0502020204030204" pitchFamily="34" charset="0"/>
                <a:ea typeface="Calibri" panose="020F0502020204030204" pitchFamily="34" charset="0"/>
                <a:cs typeface="B Zar" panose="00000400000000000000" pitchFamily="2" charset="-78"/>
              </a:rPr>
              <a:t>های مطلوبی بدست آورید. اما چگونه معلوم می‌شود که استراتژی درستی برای تست دنبال می‌کنید؟ به همین دلیل، شما باید به اصول اولیه تست پایبند باشید. در اینجا، هفت اصل اساسی تست ارائه شده است که به طور گسترده‌ای در صنعت نرم‌افزار مورد استفاده قرار می‌گیرند</a:t>
            </a:r>
            <a:r>
              <a:rPr lang="en-US" sz="2800" dirty="0">
                <a:latin typeface="Calibri" panose="020F0502020204030204" pitchFamily="34" charset="0"/>
                <a:ea typeface="Calibri" panose="020F0502020204030204" pitchFamily="34" charset="0"/>
                <a:cs typeface="B Zar" panose="00000400000000000000" pitchFamily="2" charset="-78"/>
              </a:rPr>
              <a:t>.</a:t>
            </a:r>
          </a:p>
        </p:txBody>
      </p:sp>
    </p:spTree>
    <p:extLst>
      <p:ext uri="{BB962C8B-B14F-4D97-AF65-F5344CB8AC3E}">
        <p14:creationId xmlns:p14="http://schemas.microsoft.com/office/powerpoint/2010/main" val="241661294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105988"/>
          </a:xfrm>
        </p:spPr>
        <p:txBody>
          <a:bodyPr>
            <a:normAutofit/>
          </a:bodyPr>
          <a:lstStyle/>
          <a:p>
            <a:pPr rtl="1"/>
            <a:r>
              <a:rPr lang="fa-IR" dirty="0">
                <a:cs typeface="B Titr" panose="00000700000000000000" pitchFamily="2" charset="-78"/>
              </a:rPr>
              <a:t>یک مثال</a:t>
            </a:r>
            <a:endParaRPr lang="en-US" dirty="0">
              <a:cs typeface="B Titr" panose="00000700000000000000" pitchFamily="2" charset="-78"/>
            </a:endParaRPr>
          </a:p>
        </p:txBody>
      </p:sp>
      <p:sp>
        <p:nvSpPr>
          <p:cNvPr id="3" name="Content Placeholder 2"/>
          <p:cNvSpPr>
            <a:spLocks noGrp="1"/>
          </p:cNvSpPr>
          <p:nvPr>
            <p:ph idx="1"/>
          </p:nvPr>
        </p:nvSpPr>
        <p:spPr>
          <a:xfrm>
            <a:off x="1954573" y="849085"/>
            <a:ext cx="10018713" cy="5760720"/>
          </a:xfrm>
        </p:spPr>
        <p:txBody>
          <a:bodyPr>
            <a:noAutofit/>
          </a:bodyPr>
          <a:lstStyle/>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برای درک این موضوع، یک سناریو را در نظر بگیرید که در آن فایل را از پوشه</a:t>
            </a:r>
            <a:r>
              <a:rPr lang="en-US" sz="2800" dirty="0">
                <a:latin typeface="Calibri" panose="020F0502020204030204" pitchFamily="34" charset="0"/>
                <a:ea typeface="Calibri" panose="020F0502020204030204" pitchFamily="34" charset="0"/>
                <a:cs typeface="B Zar" panose="00000400000000000000" pitchFamily="2" charset="-78"/>
              </a:rPr>
              <a:t> A </a:t>
            </a:r>
            <a:r>
              <a:rPr lang="ar-SA" sz="2800" dirty="0">
                <a:latin typeface="Calibri" panose="020F0502020204030204" pitchFamily="34" charset="0"/>
                <a:ea typeface="Calibri" panose="020F0502020204030204" pitchFamily="34" charset="0"/>
                <a:cs typeface="B Zar" panose="00000400000000000000" pitchFamily="2" charset="-78"/>
              </a:rPr>
              <a:t>به پوشه</a:t>
            </a:r>
            <a:r>
              <a:rPr lang="en-US" sz="2800" dirty="0">
                <a:latin typeface="Calibri" panose="020F0502020204030204" pitchFamily="34" charset="0"/>
                <a:ea typeface="Calibri" panose="020F0502020204030204" pitchFamily="34" charset="0"/>
                <a:cs typeface="B Zar" panose="00000400000000000000" pitchFamily="2" charset="-78"/>
              </a:rPr>
              <a:t> B </a:t>
            </a:r>
            <a:r>
              <a:rPr lang="ar-SA" sz="2800" dirty="0">
                <a:latin typeface="Calibri" panose="020F0502020204030204" pitchFamily="34" charset="0"/>
                <a:ea typeface="Calibri" panose="020F0502020204030204" pitchFamily="34" charset="0"/>
                <a:cs typeface="B Zar" panose="00000400000000000000" pitchFamily="2" charset="-78"/>
              </a:rPr>
              <a:t>منتقل می‌کنید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به  تمام راه‌های ممکن که می‌توانید این را موضوع را تست کنید، فکر کنید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به غیر از سناریوهای معمول، می‌توانید شرایط زیر را نیز تست کنید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تلاش برای انتقال فایل هنگامی که باز است</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شما حق امنیتی برای قرار دادن فایل در پوشه</a:t>
            </a:r>
            <a:r>
              <a:rPr lang="en-US" sz="2800" dirty="0">
                <a:latin typeface="Calibri" panose="020F0502020204030204" pitchFamily="34" charset="0"/>
                <a:ea typeface="Calibri" panose="020F0502020204030204" pitchFamily="34" charset="0"/>
                <a:cs typeface="B Zar" panose="00000400000000000000" pitchFamily="2" charset="-78"/>
              </a:rPr>
              <a:t> B </a:t>
            </a:r>
            <a:r>
              <a:rPr lang="ar-SA" sz="2800" dirty="0">
                <a:latin typeface="Calibri" panose="020F0502020204030204" pitchFamily="34" charset="0"/>
                <a:ea typeface="Calibri" panose="020F0502020204030204" pitchFamily="34" charset="0"/>
                <a:cs typeface="B Zar" panose="00000400000000000000" pitchFamily="2" charset="-78"/>
              </a:rPr>
              <a:t>ندارید</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پوشه</a:t>
            </a:r>
            <a:r>
              <a:rPr lang="en-US" sz="2800" dirty="0">
                <a:latin typeface="Calibri" panose="020F0502020204030204" pitchFamily="34" charset="0"/>
                <a:ea typeface="Calibri" panose="020F0502020204030204" pitchFamily="34" charset="0"/>
                <a:cs typeface="B Zar" panose="00000400000000000000" pitchFamily="2" charset="-78"/>
              </a:rPr>
              <a:t> B </a:t>
            </a:r>
            <a:r>
              <a:rPr lang="ar-SA" sz="2800" dirty="0">
                <a:latin typeface="Calibri" panose="020F0502020204030204" pitchFamily="34" charset="0"/>
                <a:ea typeface="Calibri" panose="020F0502020204030204" pitchFamily="34" charset="0"/>
                <a:cs typeface="B Zar" panose="00000400000000000000" pitchFamily="2" charset="-78"/>
              </a:rPr>
              <a:t>بر روی درایو مشترک</a:t>
            </a:r>
            <a:r>
              <a:rPr lang="en-US" sz="2800" dirty="0">
                <a:latin typeface="Calibri" panose="020F0502020204030204" pitchFamily="34" charset="0"/>
                <a:ea typeface="Calibri" panose="020F0502020204030204" pitchFamily="34" charset="0"/>
                <a:cs typeface="B Zar" panose="00000400000000000000" pitchFamily="2" charset="-78"/>
              </a:rPr>
              <a:t>(Shared Drive) </a:t>
            </a:r>
            <a:r>
              <a:rPr lang="ar-SA" sz="2800" dirty="0">
                <a:latin typeface="Calibri" panose="020F0502020204030204" pitchFamily="34" charset="0"/>
                <a:ea typeface="Calibri" panose="020F0502020204030204" pitchFamily="34" charset="0"/>
                <a:cs typeface="B Zar" panose="00000400000000000000" pitchFamily="2" charset="-78"/>
              </a:rPr>
              <a:t>است و ظرفیت ذخیره‌سازی کامل است</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پوشه</a:t>
            </a:r>
            <a:r>
              <a:rPr lang="en-US" sz="2800" dirty="0">
                <a:latin typeface="Calibri" panose="020F0502020204030204" pitchFamily="34" charset="0"/>
                <a:ea typeface="Calibri" panose="020F0502020204030204" pitchFamily="34" charset="0"/>
                <a:cs typeface="B Zar" panose="00000400000000000000" pitchFamily="2" charset="-78"/>
              </a:rPr>
              <a:t> B </a:t>
            </a:r>
            <a:r>
              <a:rPr lang="ar-SA" sz="2800" dirty="0">
                <a:latin typeface="Calibri" panose="020F0502020204030204" pitchFamily="34" charset="0"/>
                <a:ea typeface="Calibri" panose="020F0502020204030204" pitchFamily="34" charset="0"/>
                <a:cs typeface="B Zar" panose="00000400000000000000" pitchFamily="2" charset="-78"/>
              </a:rPr>
              <a:t>یک فایل با همان نام دارد</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lvl="0" algn="r" rtl="1">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B Zar" panose="00000400000000000000" pitchFamily="2" charset="-78"/>
              </a:rPr>
              <a:t>…</a:t>
            </a:r>
          </a:p>
          <a:p>
            <a:pPr marL="0" lv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در واقع این لیست بی پایان است</a:t>
            </a:r>
            <a:r>
              <a:rPr lang="en-US" sz="2800" dirty="0">
                <a:latin typeface="Calibri" panose="020F0502020204030204" pitchFamily="34" charset="0"/>
                <a:ea typeface="Calibri" panose="020F0502020204030204" pitchFamily="34" charset="0"/>
                <a:cs typeface="B Zar" panose="00000400000000000000" pitchFamily="2" charset="-78"/>
              </a:rPr>
              <a:t>.</a:t>
            </a:r>
          </a:p>
        </p:txBody>
      </p:sp>
    </p:spTree>
    <p:extLst>
      <p:ext uri="{BB962C8B-B14F-4D97-AF65-F5344CB8AC3E}">
        <p14:creationId xmlns:p14="http://schemas.microsoft.com/office/powerpoint/2010/main" val="410244077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4573" y="681445"/>
            <a:ext cx="10018713" cy="5497286"/>
          </a:xfrm>
        </p:spPr>
        <p:txBody>
          <a:bodyPr>
            <a:norm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مثلا می‌توانید فرض کنید شما </a:t>
            </a:r>
            <a:r>
              <a:rPr lang="fa-IR" sz="2800" dirty="0">
                <a:latin typeface="Calibri" panose="020F0502020204030204" pitchFamily="34" charset="0"/>
                <a:ea typeface="Calibri" panose="020F0502020204030204" pitchFamily="34" charset="0"/>
                <a:cs typeface="B Zar" panose="00000400000000000000" pitchFamily="2" charset="-78"/>
              </a:rPr>
              <a:t>۱۵</a:t>
            </a:r>
            <a:r>
              <a:rPr lang="ar-SA" sz="2800" dirty="0">
                <a:latin typeface="Calibri" panose="020F0502020204030204" pitchFamily="34" charset="0"/>
                <a:ea typeface="Calibri" panose="020F0502020204030204" pitchFamily="34" charset="0"/>
                <a:cs typeface="B Zar" panose="00000400000000000000" pitchFamily="2" charset="-78"/>
              </a:rPr>
              <a:t> فیلد ورودی برای تست دارید، هر کدام دارای </a:t>
            </a:r>
            <a:r>
              <a:rPr lang="fa-IR" sz="2800" dirty="0">
                <a:latin typeface="Calibri" panose="020F0502020204030204" pitchFamily="34" charset="0"/>
                <a:ea typeface="Calibri" panose="020F0502020204030204" pitchFamily="34" charset="0"/>
                <a:cs typeface="B Zar" panose="00000400000000000000" pitchFamily="2" charset="-78"/>
              </a:rPr>
              <a:t>۵</a:t>
            </a:r>
            <a:r>
              <a:rPr lang="ar-SA" sz="2800" dirty="0">
                <a:latin typeface="Calibri" panose="020F0502020204030204" pitchFamily="34" charset="0"/>
                <a:ea typeface="Calibri" panose="020F0502020204030204" pitchFamily="34" charset="0"/>
                <a:cs typeface="B Zar" panose="00000400000000000000" pitchFamily="2" charset="-78"/>
              </a:rPr>
              <a:t> مقدار ممکن است، تعداد ترکیباتی که باید مورد تست قرار گیرند، برابر </a:t>
            </a:r>
            <a:r>
              <a:rPr lang="fa-IR" sz="2800" dirty="0">
                <a:latin typeface="Calibri" panose="020F0502020204030204" pitchFamily="34" charset="0"/>
                <a:ea typeface="Calibri" panose="020F0502020204030204" pitchFamily="34" charset="0"/>
                <a:cs typeface="B Zar" panose="00000400000000000000" pitchFamily="2" charset="-78"/>
              </a:rPr>
              <a:t>۱۵^۵(</a:t>
            </a:r>
            <a:r>
              <a:rPr lang="ar-SA" sz="2800" dirty="0">
                <a:latin typeface="Calibri" panose="020F0502020204030204" pitchFamily="34" charset="0"/>
                <a:ea typeface="Calibri" panose="020F0502020204030204" pitchFamily="34" charset="0"/>
                <a:cs typeface="B Zar" panose="00000400000000000000" pitchFamily="2" charset="-78"/>
              </a:rPr>
              <a:t>پنج به توان </a:t>
            </a:r>
            <a:r>
              <a:rPr lang="fa-IR" sz="2800" dirty="0">
                <a:latin typeface="Calibri" panose="020F0502020204030204" pitchFamily="34" charset="0"/>
                <a:ea typeface="Calibri" panose="020F0502020204030204" pitchFamily="34" charset="0"/>
                <a:cs typeface="B Zar" panose="00000400000000000000" pitchFamily="2" charset="-78"/>
              </a:rPr>
              <a:t>۱۵)</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اگر شما کل ترکیبات احتمالی را تست کنید، زمان و هزینه‌های اجرایی پروژه  به شکل بی حد افزایش می‌یابد. در اینجا نیاز به اصول و استراتژی خاصی برای بهینه‌سازی تلاش تست داریم</a:t>
            </a:r>
            <a:r>
              <a:rPr lang="en-US" sz="2800" dirty="0">
                <a:latin typeface="Calibri" panose="020F0502020204030204" pitchFamily="34" charset="0"/>
                <a:ea typeface="Calibri" panose="020F0502020204030204" pitchFamily="34" charset="0"/>
                <a:cs typeface="B Zar" panose="00000400000000000000" pitchFamily="2" charset="-78"/>
              </a:rPr>
              <a:t>.</a:t>
            </a:r>
          </a:p>
        </p:txBody>
      </p:sp>
    </p:spTree>
    <p:extLst>
      <p:ext uri="{BB962C8B-B14F-4D97-AF65-F5344CB8AC3E}">
        <p14:creationId xmlns:p14="http://schemas.microsoft.com/office/powerpoint/2010/main" val="32482557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1097280"/>
          </a:xfrm>
        </p:spPr>
        <p:txBody>
          <a:bodyPr>
            <a:normAutofit/>
          </a:bodyPr>
          <a:lstStyle/>
          <a:p>
            <a:pPr rtl="1"/>
            <a:r>
              <a:rPr lang="fa-IR" dirty="0">
                <a:cs typeface="B Titr" panose="00000700000000000000" pitchFamily="2" charset="-78"/>
              </a:rPr>
              <a:t>اصل اول</a:t>
            </a:r>
            <a:endParaRPr lang="en-US" dirty="0">
              <a:cs typeface="B Titr" panose="00000700000000000000" pitchFamily="2" charset="-78"/>
            </a:endParaRPr>
          </a:p>
        </p:txBody>
      </p:sp>
      <p:sp>
        <p:nvSpPr>
          <p:cNvPr id="3" name="Content Placeholder 2"/>
          <p:cNvSpPr>
            <a:spLocks noGrp="1"/>
          </p:cNvSpPr>
          <p:nvPr>
            <p:ph idx="1"/>
          </p:nvPr>
        </p:nvSpPr>
        <p:spPr>
          <a:xfrm>
            <a:off x="1397727" y="1"/>
            <a:ext cx="10667000" cy="7876902"/>
          </a:xfrm>
        </p:spPr>
        <p:txBody>
          <a:bodyPr>
            <a:noAutofit/>
          </a:bodyPr>
          <a:lstStyle/>
          <a:p>
            <a:pPr marL="0" marR="0" algn="r" rtl="1">
              <a:lnSpc>
                <a:spcPct val="107000"/>
              </a:lnSpc>
              <a:spcBef>
                <a:spcPts val="0"/>
              </a:spcBef>
              <a:spcAft>
                <a:spcPts val="800"/>
              </a:spcAft>
            </a:pPr>
            <a:r>
              <a:rPr lang="en-US" sz="2800" b="1" dirty="0">
                <a:latin typeface="Calibri" panose="020F0502020204030204" pitchFamily="34" charset="0"/>
                <a:ea typeface="Calibri" panose="020F0502020204030204" pitchFamily="34" charset="0"/>
                <a:cs typeface="B Zar" panose="00000400000000000000" pitchFamily="2" charset="-78"/>
              </a:rPr>
              <a:t> </a:t>
            </a:r>
            <a:r>
              <a:rPr lang="ar-SA" sz="2800" b="1" dirty="0">
                <a:latin typeface="Calibri" panose="020F0502020204030204" pitchFamily="34" charset="0"/>
                <a:ea typeface="Calibri" panose="020F0502020204030204" pitchFamily="34" charset="0"/>
                <a:cs typeface="B Zar" panose="00000400000000000000" pitchFamily="2" charset="-78"/>
              </a:rPr>
              <a:t>تست جامع ناممکن است</a:t>
            </a:r>
            <a:endParaRPr lang="en-US" sz="2800" b="1"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بله! تست کامل قابل انجام شدن </a:t>
            </a:r>
            <a:r>
              <a:rPr lang="ar-SA" dirty="0" smtClean="0">
                <a:latin typeface="Calibri" panose="020F0502020204030204" pitchFamily="34" charset="0"/>
                <a:ea typeface="Calibri" panose="020F0502020204030204" pitchFamily="34" charset="0"/>
                <a:cs typeface="B Zar" panose="00000400000000000000" pitchFamily="2" charset="-78"/>
              </a:rPr>
              <a:t>نیست</a:t>
            </a:r>
            <a:r>
              <a:rPr lang="fa-IR" dirty="0" smtClean="0">
                <a:latin typeface="Calibri" panose="020F0502020204030204" pitchFamily="34" charset="0"/>
                <a:ea typeface="Calibri" panose="020F0502020204030204" pitchFamily="34" charset="0"/>
                <a:cs typeface="B Zar" panose="00000400000000000000" pitchFamily="2" charset="-78"/>
              </a:rPr>
              <a:t> در</a:t>
            </a:r>
            <a:r>
              <a:rPr lang="ar-SA" dirty="0" smtClean="0">
                <a:latin typeface="Calibri" panose="020F0502020204030204" pitchFamily="34" charset="0"/>
                <a:ea typeface="Calibri" panose="020F0502020204030204" pitchFamily="34" charset="0"/>
                <a:cs typeface="B Zar" panose="00000400000000000000" pitchFamily="2" charset="-78"/>
              </a:rPr>
              <a:t> </a:t>
            </a:r>
            <a:r>
              <a:rPr lang="ar-SA" dirty="0">
                <a:latin typeface="Calibri" panose="020F0502020204030204" pitchFamily="34" charset="0"/>
                <a:ea typeface="Calibri" panose="020F0502020204030204" pitchFamily="34" charset="0"/>
                <a:cs typeface="B Zar" panose="00000400000000000000" pitchFamily="2" charset="-78"/>
              </a:rPr>
              <a:t>عوض، ما بر اساس ریسک برنامه به مقدار مطلوبی تست نیاز داریم</a:t>
            </a:r>
            <a:r>
              <a:rPr lang="en-US"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البته ابن یک مثال بسیار ساده بود. اگر شرایط مقداری واقعی‌تر شود تعداد حالات هم به صورت تصاعدی رشد می‌کند</a:t>
            </a:r>
            <a:r>
              <a:rPr lang="en-US"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حالا که فهمیدیم تست کامل ناممکن است، و باید در تست‌های خود ریسک را مد نظر داشته باشیم، سوال میلیون دلاری این است که چگونه این ریسک را تعیین می‌کنید؟</a:t>
            </a:r>
            <a:endParaRPr lang="en-US"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برای پاسخ دادن به این بیایید یک تمرین انجام دهیم</a:t>
            </a:r>
            <a:r>
              <a:rPr lang="en-US"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r>
              <a:rPr lang="ar-SA" dirty="0">
                <a:latin typeface="Calibri" panose="020F0502020204030204" pitchFamily="34" charset="0"/>
                <a:ea typeface="Calibri" panose="020F0502020204030204" pitchFamily="34" charset="0"/>
                <a:cs typeface="B Zar" panose="00000400000000000000" pitchFamily="2" charset="-78"/>
              </a:rPr>
              <a:t>به نظر شما، کدام عملیات به احتمال زیاد باعث خراب شدن سیستم عامل شما خواهد شد؟</a:t>
            </a:r>
            <a:r>
              <a:rPr lang="fa-IR" dirty="0">
                <a:latin typeface="Calibri" panose="020F0502020204030204" pitchFamily="34" charset="0"/>
                <a:ea typeface="Calibri" panose="020F0502020204030204" pitchFamily="34" charset="0"/>
                <a:cs typeface="B Zar" panose="00000400000000000000" pitchFamily="2" charset="-78"/>
              </a:rPr>
              <a:t>؟؟!</a:t>
            </a:r>
            <a:endParaRPr lang="en-US"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r>
              <a:rPr lang="fa-IR" dirty="0">
                <a:latin typeface="Calibri" panose="020F0502020204030204" pitchFamily="34" charset="0"/>
                <a:ea typeface="Calibri" panose="020F0502020204030204" pitchFamily="34" charset="0"/>
                <a:cs typeface="B Zar" panose="00000400000000000000" pitchFamily="2" charset="-78"/>
              </a:rPr>
              <a:t>احتمالا باز کردن </a:t>
            </a:r>
            <a:r>
              <a:rPr lang="ar-SA" dirty="0">
                <a:latin typeface="Calibri" panose="020F0502020204030204" pitchFamily="34" charset="0"/>
                <a:ea typeface="Calibri" panose="020F0502020204030204" pitchFamily="34" charset="0"/>
                <a:cs typeface="B Zar" panose="00000400000000000000" pitchFamily="2" charset="-78"/>
              </a:rPr>
              <a:t>برنامه </a:t>
            </a:r>
            <a:r>
              <a:rPr lang="fa-IR" dirty="0">
                <a:latin typeface="Calibri" panose="020F0502020204030204" pitchFamily="34" charset="0"/>
                <a:ea typeface="Calibri" panose="020F0502020204030204" pitchFamily="34" charset="0"/>
                <a:cs typeface="B Zar" panose="00000400000000000000" pitchFamily="2" charset="-78"/>
              </a:rPr>
              <a:t>های </a:t>
            </a:r>
            <a:r>
              <a:rPr lang="ar-SA" dirty="0">
                <a:latin typeface="Calibri" panose="020F0502020204030204" pitchFamily="34" charset="0"/>
                <a:ea typeface="Calibri" panose="020F0502020204030204" pitchFamily="34" charset="0"/>
                <a:cs typeface="B Zar" panose="00000400000000000000" pitchFamily="2" charset="-78"/>
              </a:rPr>
              <a:t>مختلف در </a:t>
            </a:r>
            <a:r>
              <a:rPr lang="fa-IR" dirty="0">
                <a:latin typeface="Calibri" panose="020F0502020204030204" pitchFamily="34" charset="0"/>
                <a:ea typeface="Calibri" panose="020F0502020204030204" pitchFamily="34" charset="0"/>
                <a:cs typeface="B Zar" panose="00000400000000000000" pitchFamily="2" charset="-78"/>
              </a:rPr>
              <a:t>یک</a:t>
            </a:r>
            <a:r>
              <a:rPr lang="ar-SA" dirty="0">
                <a:latin typeface="Calibri" panose="020F0502020204030204" pitchFamily="34" charset="0"/>
                <a:ea typeface="Calibri" panose="020F0502020204030204" pitchFamily="34" charset="0"/>
                <a:cs typeface="B Zar" panose="00000400000000000000" pitchFamily="2" charset="-78"/>
              </a:rPr>
              <a:t> زمان</a:t>
            </a:r>
            <a:r>
              <a:rPr lang="fa-IR" dirty="0">
                <a:latin typeface="Calibri" panose="020F0502020204030204" pitchFamily="34" charset="0"/>
                <a:ea typeface="Calibri" panose="020F0502020204030204" pitchFamily="34" charset="0"/>
                <a:cs typeface="B Zar" panose="00000400000000000000" pitchFamily="2" charset="-78"/>
              </a:rPr>
              <a:t> جواب شما باشد</a:t>
            </a:r>
            <a:endParaRPr lang="en-US"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r>
              <a:rPr lang="ar-SA" dirty="0">
                <a:latin typeface="Calibri" panose="020F0502020204030204" pitchFamily="34" charset="0"/>
                <a:ea typeface="Calibri" panose="020F0502020204030204" pitchFamily="34" charset="0"/>
                <a:cs typeface="B Zar" panose="00000400000000000000" pitchFamily="2" charset="-78"/>
              </a:rPr>
              <a:t>بنابراین مثلا اگر شما این سیستم عامل را تست کنید، متوجه خواهید شد که این نواقص احتمالا در </a:t>
            </a:r>
            <a:r>
              <a:rPr lang="ar-SA" dirty="0" smtClean="0">
                <a:latin typeface="Calibri" panose="020F0502020204030204" pitchFamily="34" charset="0"/>
                <a:ea typeface="Calibri" panose="020F0502020204030204" pitchFamily="34" charset="0"/>
                <a:cs typeface="B Zar" panose="00000400000000000000" pitchFamily="2" charset="-78"/>
              </a:rPr>
              <a:t>فعالیت‌های</a:t>
            </a:r>
            <a:endParaRPr lang="fa-IR" dirty="0" smtClean="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r>
              <a:rPr lang="en-US" dirty="0" smtClean="0">
                <a:latin typeface="Calibri" panose="020F0502020204030204" pitchFamily="34" charset="0"/>
                <a:ea typeface="Calibri" panose="020F0502020204030204" pitchFamily="34" charset="0"/>
                <a:cs typeface="B Zar" panose="00000400000000000000" pitchFamily="2" charset="-78"/>
              </a:rPr>
              <a:t> </a:t>
            </a:r>
            <a:r>
              <a:rPr lang="en-US" dirty="0">
                <a:latin typeface="Calibri" panose="020F0502020204030204" pitchFamily="34" charset="0"/>
                <a:ea typeface="Calibri" panose="020F0502020204030204" pitchFamily="34" charset="0"/>
                <a:cs typeface="B Zar" panose="00000400000000000000" pitchFamily="2" charset="-78"/>
              </a:rPr>
              <a:t>Multi Tasking </a:t>
            </a:r>
            <a:r>
              <a:rPr lang="ar-SA" dirty="0">
                <a:latin typeface="Calibri" panose="020F0502020204030204" pitchFamily="34" charset="0"/>
                <a:ea typeface="Calibri" panose="020F0502020204030204" pitchFamily="34" charset="0"/>
                <a:cs typeface="B Zar" panose="00000400000000000000" pitchFamily="2" charset="-78"/>
              </a:rPr>
              <a:t>یافت می‌شوند و باید کاملا تحت تست قرار بگیرند تا ما را به اصل بعدی یعنی خوشه‌بندی نواقص هدایت کنند</a:t>
            </a:r>
            <a:r>
              <a:rPr lang="en-US"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90251916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1005840"/>
          </a:xfrm>
        </p:spPr>
        <p:txBody>
          <a:bodyPr>
            <a:normAutofit/>
          </a:bodyPr>
          <a:lstStyle/>
          <a:p>
            <a:pPr rtl="1"/>
            <a:r>
              <a:rPr lang="fa-IR" dirty="0">
                <a:cs typeface="B Titr" panose="00000700000000000000" pitchFamily="2" charset="-78"/>
              </a:rPr>
              <a:t>اصل دوم</a:t>
            </a:r>
            <a:endParaRPr lang="en-US" dirty="0">
              <a:cs typeface="B Titr" panose="00000700000000000000" pitchFamily="2" charset="-78"/>
            </a:endParaRPr>
          </a:p>
        </p:txBody>
      </p:sp>
      <p:sp>
        <p:nvSpPr>
          <p:cNvPr id="3" name="Content Placeholder 2"/>
          <p:cNvSpPr>
            <a:spLocks noGrp="1"/>
          </p:cNvSpPr>
          <p:nvPr>
            <p:ph idx="1"/>
          </p:nvPr>
        </p:nvSpPr>
        <p:spPr>
          <a:xfrm>
            <a:off x="1484310" y="1489166"/>
            <a:ext cx="10559644" cy="5368833"/>
          </a:xfrm>
        </p:spPr>
        <p:txBody>
          <a:bodyPr>
            <a:no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 </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b="1" dirty="0">
                <a:latin typeface="Calibri" panose="020F0502020204030204" pitchFamily="34" charset="0"/>
                <a:ea typeface="Calibri" panose="020F0502020204030204" pitchFamily="34" charset="0"/>
                <a:cs typeface="B Zar" panose="00000400000000000000" pitchFamily="2" charset="-78"/>
              </a:rPr>
              <a:t>خوشه‌بندی نقص</a:t>
            </a:r>
            <a:endParaRPr lang="en-US" sz="2800" b="1"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خوشه‌بندی نقصی بیان می‌کند تعداد کمی از ماژول‌ها دارای بیشترین نواقص هستند. این همان کاربرد اصل پارتو برای تست نرم‌افزار است: تقریبا </a:t>
            </a:r>
            <a:r>
              <a:rPr lang="fa-IR" sz="2800" dirty="0">
                <a:latin typeface="Calibri" panose="020F0502020204030204" pitchFamily="34" charset="0"/>
                <a:ea typeface="Calibri" panose="020F0502020204030204" pitchFamily="34" charset="0"/>
                <a:cs typeface="B Zar" panose="00000400000000000000" pitchFamily="2" charset="-78"/>
              </a:rPr>
              <a:t>۸۰٪</a:t>
            </a:r>
            <a:r>
              <a:rPr lang="ar-SA" sz="2800" dirty="0">
                <a:latin typeface="Calibri" panose="020F0502020204030204" pitchFamily="34" charset="0"/>
                <a:ea typeface="Calibri" panose="020F0502020204030204" pitchFamily="34" charset="0"/>
                <a:cs typeface="B Zar" panose="00000400000000000000" pitchFamily="2" charset="-78"/>
              </a:rPr>
              <a:t> از مشکلات در </a:t>
            </a:r>
            <a:r>
              <a:rPr lang="fa-IR" sz="2800" dirty="0">
                <a:latin typeface="Calibri" panose="020F0502020204030204" pitchFamily="34" charset="0"/>
                <a:ea typeface="Calibri" panose="020F0502020204030204" pitchFamily="34" charset="0"/>
                <a:cs typeface="B Zar" panose="00000400000000000000" pitchFamily="2" charset="-78"/>
              </a:rPr>
              <a:t>۲۰٪</a:t>
            </a:r>
            <a:r>
              <a:rPr lang="ar-SA" sz="2800" dirty="0">
                <a:latin typeface="Calibri" panose="020F0502020204030204" pitchFamily="34" charset="0"/>
                <a:ea typeface="Calibri" panose="020F0502020204030204" pitchFamily="34" charset="0"/>
                <a:cs typeface="B Zar" panose="00000400000000000000" pitchFamily="2" charset="-78"/>
              </a:rPr>
              <a:t> از ماژول‌ها یافت می‌شوند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با تجربه، می‌توانید چنین ماژول‌های پر ریسکی را شناسایی کنید. اما این رویکرد مشکلات خاص خود را دارد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اگر تست‌های یکسان بارها و بارها تکرار شوند، در نهایت همان</a:t>
            </a:r>
            <a:r>
              <a:rPr lang="en-US" sz="2800" dirty="0">
                <a:latin typeface="Calibri" panose="020F0502020204030204" pitchFamily="34" charset="0"/>
                <a:ea typeface="Calibri" panose="020F0502020204030204" pitchFamily="34" charset="0"/>
                <a:cs typeface="B Zar" panose="00000400000000000000" pitchFamily="2" charset="-78"/>
              </a:rPr>
              <a:t> Test Case</a:t>
            </a:r>
            <a:r>
              <a:rPr lang="ar-SA" sz="2800" dirty="0">
                <a:latin typeface="Calibri" panose="020F0502020204030204" pitchFamily="34" charset="0"/>
                <a:ea typeface="Calibri" panose="020F0502020204030204" pitchFamily="34" charset="0"/>
                <a:cs typeface="B Zar" panose="00000400000000000000" pitchFamily="2" charset="-78"/>
              </a:rPr>
              <a:t>ها، باگ‌های جدید را پیدا نخواهد کرد</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652843279"/>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862149"/>
          </a:xfrm>
        </p:spPr>
        <p:txBody>
          <a:bodyPr>
            <a:normAutofit/>
          </a:bodyPr>
          <a:lstStyle/>
          <a:p>
            <a:pPr rtl="1"/>
            <a:r>
              <a:rPr lang="fa-IR" dirty="0">
                <a:cs typeface="B Titr" panose="00000700000000000000" pitchFamily="2" charset="-78"/>
              </a:rPr>
              <a:t>اصل سوم</a:t>
            </a:r>
            <a:endParaRPr lang="en-US" dirty="0">
              <a:cs typeface="B Titr" panose="00000700000000000000" pitchFamily="2" charset="-78"/>
            </a:endParaRPr>
          </a:p>
        </p:txBody>
      </p:sp>
      <p:sp>
        <p:nvSpPr>
          <p:cNvPr id="3" name="Content Placeholder 2"/>
          <p:cNvSpPr>
            <a:spLocks noGrp="1"/>
          </p:cNvSpPr>
          <p:nvPr>
            <p:ph idx="1"/>
          </p:nvPr>
        </p:nvSpPr>
        <p:spPr>
          <a:xfrm>
            <a:off x="1397726" y="979714"/>
            <a:ext cx="10633166" cy="5682343"/>
          </a:xfrm>
        </p:spPr>
        <p:txBody>
          <a:bodyPr>
            <a:noAutofit/>
          </a:bodyPr>
          <a:lstStyle/>
          <a:p>
            <a:pPr marL="0" marR="0" indent="0" algn="r" rtl="1">
              <a:lnSpc>
                <a:spcPct val="107000"/>
              </a:lnSpc>
              <a:spcBef>
                <a:spcPts val="0"/>
              </a:spcBef>
              <a:spcAft>
                <a:spcPts val="800"/>
              </a:spcAft>
              <a:buNone/>
            </a:pPr>
            <a:endParaRPr lang="en-US" sz="2800" b="1"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b="1" dirty="0">
                <a:latin typeface="Calibri" panose="020F0502020204030204" pitchFamily="34" charset="0"/>
                <a:ea typeface="Calibri" panose="020F0502020204030204" pitchFamily="34" charset="0"/>
                <a:cs typeface="B Zar" panose="00000400000000000000" pitchFamily="2" charset="-78"/>
              </a:rPr>
              <a:t>پاردوکس آفت‌کش‌ها(ضعف آفت‌کش‌ها</a:t>
            </a:r>
            <a:r>
              <a:rPr lang="ar-SA" sz="2800" b="1"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استفاده مداوم از یک ترکیب آفت‌کش برای از بین بردن حشرات در حین کشاورزی، در طول زمان منجر به ایجاد حشرات مقاوم در برابر آفت‌کش‌ مذبور می‌شود. بنابراین آفت‌کش‌ها بر آن حشرات ناکارآمد می‌شوند. همین امر در مورد تست‌های نرم‌افزاری نیز صادق است. اگر یک مجموعه‌ از تست‌های تکراری مرتب انجام شوند، متد شما برای کشف نواقص جدید بی‌فایده خواهد بود</a:t>
            </a:r>
            <a:r>
              <a:rPr lang="en-US"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برای غلبه بر این موضوع، </a:t>
            </a:r>
            <a:r>
              <a:rPr lang="en-US" dirty="0">
                <a:latin typeface="Calibri" panose="020F0502020204030204" pitchFamily="34" charset="0"/>
                <a:ea typeface="Calibri" panose="020F0502020204030204" pitchFamily="34" charset="0"/>
                <a:cs typeface="B Zar" panose="00000400000000000000" pitchFamily="2" charset="-78"/>
              </a:rPr>
              <a:t>Test Case </a:t>
            </a:r>
            <a:r>
              <a:rPr lang="ar-SA" dirty="0">
                <a:latin typeface="Calibri" panose="020F0502020204030204" pitchFamily="34" charset="0"/>
                <a:ea typeface="Calibri" panose="020F0502020204030204" pitchFamily="34" charset="0"/>
                <a:cs typeface="B Zar" panose="00000400000000000000" pitchFamily="2" charset="-78"/>
              </a:rPr>
              <a:t>باید به طور منظم بررسی و مورد تجدید نظر قرار گرفته و</a:t>
            </a:r>
            <a:r>
              <a:rPr lang="en-US" dirty="0">
                <a:latin typeface="Calibri" panose="020F0502020204030204" pitchFamily="34" charset="0"/>
                <a:ea typeface="Calibri" panose="020F0502020204030204" pitchFamily="34" charset="0"/>
                <a:cs typeface="B Zar" panose="00000400000000000000" pitchFamily="2" charset="-78"/>
              </a:rPr>
              <a:t> Test Case</a:t>
            </a:r>
            <a:r>
              <a:rPr lang="ar-SA" dirty="0">
                <a:latin typeface="Calibri" panose="020F0502020204030204" pitchFamily="34" charset="0"/>
                <a:ea typeface="Calibri" panose="020F0502020204030204" pitchFamily="34" charset="0"/>
                <a:cs typeface="B Zar" panose="00000400000000000000" pitchFamily="2" charset="-78"/>
              </a:rPr>
              <a:t>های جدید و مختلف برای کمک به یافتن نواقص بیشتر اضافه شوند</a:t>
            </a:r>
            <a:r>
              <a:rPr lang="en-US"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dirty="0">
                <a:latin typeface="Calibri" panose="020F0502020204030204" pitchFamily="34" charset="0"/>
                <a:ea typeface="Calibri" panose="020F0502020204030204" pitchFamily="34" charset="0"/>
                <a:cs typeface="B Zar" panose="00000400000000000000" pitchFamily="2" charset="-78"/>
              </a:rPr>
              <a:t>تسترها به سادگی نمی‌توانند به تکنیک‌های تست موجود وابسته باشند. تستر باید به طور مداوم به دنبال بهبود متدهای موجود برای تست موثرتر باشد. اما حتی پس از این همه کار سخت در تست، شما هرگز نمی‌توانید ادعا کنید محصول شما بدون اشکال است</a:t>
            </a:r>
            <a:r>
              <a:rPr lang="en-US"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4028188929"/>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1031966"/>
          </a:xfrm>
        </p:spPr>
        <p:txBody>
          <a:bodyPr>
            <a:normAutofit/>
          </a:bodyPr>
          <a:lstStyle/>
          <a:p>
            <a:pPr rtl="1"/>
            <a:r>
              <a:rPr lang="fa-IR" dirty="0">
                <a:cs typeface="B Titr" panose="00000700000000000000" pitchFamily="2" charset="-78"/>
              </a:rPr>
              <a:t>اصل چهارم</a:t>
            </a:r>
            <a:endParaRPr lang="en-US" dirty="0">
              <a:cs typeface="B Titr" panose="00000700000000000000" pitchFamily="2" charset="-78"/>
            </a:endParaRPr>
          </a:p>
        </p:txBody>
      </p:sp>
      <p:sp>
        <p:nvSpPr>
          <p:cNvPr id="3" name="Content Placeholder 2"/>
          <p:cNvSpPr>
            <a:spLocks noGrp="1"/>
          </p:cNvSpPr>
          <p:nvPr>
            <p:ph idx="1"/>
          </p:nvPr>
        </p:nvSpPr>
        <p:spPr>
          <a:xfrm>
            <a:off x="1423850" y="1254034"/>
            <a:ext cx="10549437" cy="5460275"/>
          </a:xfrm>
        </p:spPr>
        <p:txBody>
          <a:bodyPr>
            <a:noAutofit/>
          </a:bodyPr>
          <a:lstStyle/>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b="1" dirty="0">
                <a:latin typeface="Calibri" panose="020F0502020204030204" pitchFamily="34" charset="0"/>
                <a:ea typeface="Calibri" panose="020F0502020204030204" pitchFamily="34" charset="0"/>
                <a:cs typeface="B Zar" panose="00000400000000000000" pitchFamily="2" charset="-78"/>
              </a:rPr>
              <a:t>تست نشان می‌دهد نقص وجود دارد</a:t>
            </a:r>
            <a:endParaRPr lang="en-US" sz="2800" b="1"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این اصل از تست بیان می‌کند که تست در مورد وجود نواقص صحبت می‌کند، نه در مورد عدم وجود آنها. یعنی تست نرم‌افزار، احتمال بروز نقص‌های ناشناخته باقی مانده در نرم‌افزار را کاهش می‌دهد، اما حتی اگر هیچ نقصی پیدا نکند، این به معنی عدم وجود نقص نیست</a:t>
            </a:r>
            <a:r>
              <a:rPr lang="en-US" sz="2800"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علاوه بر پاراگراف بالا همانطور که قبلا دیدیم تست کامل ناممکن است، بنابراین حتی اگر تمام تست‌های شما موفق هم باشد، به دلیل عدم کمال تست شما نمی‌توانید بگویید محصول شما فاقد نقص است</a:t>
            </a:r>
            <a:r>
              <a:rPr lang="en-US" sz="2800"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اما اگر حتی بسیار سخت کار کردید، و تمام اقدامات احتیاطی را انجام داده و محصول نرم افزار خود را </a:t>
            </a:r>
            <a:r>
              <a:rPr lang="fa-IR" sz="2800" dirty="0">
                <a:latin typeface="Calibri" panose="020F0502020204030204" pitchFamily="34" charset="0"/>
                <a:ea typeface="Calibri" panose="020F0502020204030204" pitchFamily="34" charset="0"/>
                <a:cs typeface="B Zar" panose="00000400000000000000" pitchFamily="2" charset="-78"/>
              </a:rPr>
              <a:t>۹۹٪</a:t>
            </a:r>
            <a:r>
              <a:rPr lang="ar-SA" sz="2800" dirty="0">
                <a:latin typeface="Calibri" panose="020F0502020204030204" pitchFamily="34" charset="0"/>
                <a:ea typeface="Calibri" panose="020F0502020204030204" pitchFamily="34" charset="0"/>
                <a:cs typeface="B Zar" panose="00000400000000000000" pitchFamily="2" charset="-78"/>
              </a:rPr>
              <a:t> بدون خطا ارائه دهید ممکن است باز هم این نرم‌افزار نیازمندی‌ها و الزامات مشتریان را برآورده نکند</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141683386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143000"/>
          </a:xfrm>
        </p:spPr>
        <p:txBody>
          <a:bodyPr/>
          <a:lstStyle/>
          <a:p>
            <a:r>
              <a:rPr lang="fa-IR" dirty="0" smtClean="0">
                <a:cs typeface="B Titr" panose="00000700000000000000" pitchFamily="2" charset="-78"/>
              </a:rPr>
              <a:t>تست نرم افزار چیست؟</a:t>
            </a:r>
            <a:endParaRPr lang="en-US" dirty="0">
              <a:cs typeface="B Titr" panose="00000700000000000000" pitchFamily="2" charset="-78"/>
            </a:endParaRPr>
          </a:p>
        </p:txBody>
      </p:sp>
      <p:sp>
        <p:nvSpPr>
          <p:cNvPr id="3" name="Content Placeholder 2"/>
          <p:cNvSpPr>
            <a:spLocks noGrp="1"/>
          </p:cNvSpPr>
          <p:nvPr>
            <p:ph idx="1"/>
          </p:nvPr>
        </p:nvSpPr>
        <p:spPr>
          <a:xfrm>
            <a:off x="1540319" y="1445622"/>
            <a:ext cx="10493830" cy="4297680"/>
          </a:xfrm>
        </p:spPr>
        <p:txBody>
          <a:bodyPr>
            <a:normAutofit/>
          </a:bodyPr>
          <a:lstStyle/>
          <a:p>
            <a:pPr marL="0" indent="0" algn="r" rtl="1">
              <a:spcBef>
                <a:spcPts val="0"/>
              </a:spcBef>
              <a:spcAft>
                <a:spcPts val="800"/>
              </a:spcAft>
              <a:buNone/>
            </a:pPr>
            <a:r>
              <a:rPr lang="fa-IR" sz="2800" dirty="0">
                <a:latin typeface="Calibri" panose="020F0502020204030204" pitchFamily="34" charset="0"/>
                <a:ea typeface="Calibri" panose="020F0502020204030204" pitchFamily="34" charset="0"/>
                <a:cs typeface="B Zar" panose="00000400000000000000" pitchFamily="2" charset="-78"/>
              </a:rPr>
              <a:t>ت</a:t>
            </a:r>
            <a:r>
              <a:rPr lang="ar-SA" sz="2800" dirty="0">
                <a:latin typeface="Calibri" panose="020F0502020204030204" pitchFamily="34" charset="0"/>
                <a:ea typeface="Calibri" panose="020F0502020204030204" pitchFamily="34" charset="0"/>
                <a:cs typeface="B Zar" panose="00000400000000000000" pitchFamily="2" charset="-78"/>
              </a:rPr>
              <a:t>ست نرم‌افزار یک فعالیت برای بررسی این است </a:t>
            </a:r>
            <a:r>
              <a:rPr lang="ar-SA" sz="2800" dirty="0" smtClean="0">
                <a:latin typeface="Calibri" panose="020F0502020204030204" pitchFamily="34" charset="0"/>
                <a:ea typeface="Calibri" panose="020F0502020204030204" pitchFamily="34" charset="0"/>
                <a:cs typeface="B Zar" panose="00000400000000000000" pitchFamily="2" charset="-78"/>
              </a:rPr>
              <a:t>که </a:t>
            </a:r>
            <a:r>
              <a:rPr lang="ar-SA" sz="2800" dirty="0">
                <a:latin typeface="Calibri" panose="020F0502020204030204" pitchFamily="34" charset="0"/>
                <a:ea typeface="Calibri" panose="020F0502020204030204" pitchFamily="34" charset="0"/>
                <a:cs typeface="B Zar" panose="00000400000000000000" pitchFamily="2" charset="-78"/>
              </a:rPr>
              <a:t>آیا نتایج واقعی</a:t>
            </a:r>
            <a:r>
              <a:rPr lang="en-US" sz="2800" dirty="0">
                <a:latin typeface="Calibri" panose="020F0502020204030204" pitchFamily="34" charset="0"/>
                <a:ea typeface="Calibri" panose="020F0502020204030204" pitchFamily="34" charset="0"/>
                <a:cs typeface="B Zar" panose="00000400000000000000" pitchFamily="2" charset="-78"/>
              </a:rPr>
              <a:t>(Actual Result) </a:t>
            </a:r>
            <a:r>
              <a:rPr lang="fa-IR"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با </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indent="0" algn="r" rtl="1">
              <a:spcBef>
                <a:spcPts val="0"/>
              </a:spcBef>
              <a:spcAft>
                <a:spcPts val="800"/>
              </a:spcAft>
              <a:buNone/>
            </a:pPr>
            <a:r>
              <a:rPr lang="ar-SA" sz="2800" dirty="0" smtClean="0">
                <a:latin typeface="Calibri" panose="020F0502020204030204" pitchFamily="34" charset="0"/>
                <a:ea typeface="Calibri" panose="020F0502020204030204" pitchFamily="34" charset="0"/>
                <a:cs typeface="B Zar" panose="00000400000000000000" pitchFamily="2" charset="-78"/>
              </a:rPr>
              <a:t>نتایج </a:t>
            </a:r>
            <a:r>
              <a:rPr lang="ar-SA" sz="2800" dirty="0">
                <a:latin typeface="Calibri" panose="020F0502020204030204" pitchFamily="34" charset="0"/>
                <a:ea typeface="Calibri" panose="020F0502020204030204" pitchFamily="34" charset="0"/>
                <a:cs typeface="B Zar" panose="00000400000000000000" pitchFamily="2" charset="-78"/>
              </a:rPr>
              <a:t>مورد انتظار</a:t>
            </a:r>
            <a:r>
              <a:rPr lang="fa-IR" sz="2800" dirty="0">
                <a:latin typeface="Calibri" panose="020F0502020204030204" pitchFamily="34" charset="0"/>
                <a:ea typeface="Calibri" panose="020F0502020204030204" pitchFamily="34" charset="0"/>
                <a:cs typeface="B Zar" panose="00000400000000000000" pitchFamily="2" charset="-78"/>
              </a:rPr>
              <a:t> </a:t>
            </a:r>
            <a:r>
              <a:rPr lang="en-US" sz="2800" dirty="0">
                <a:latin typeface="Calibri" panose="020F0502020204030204" pitchFamily="34" charset="0"/>
                <a:ea typeface="Calibri" panose="020F0502020204030204" pitchFamily="34" charset="0"/>
                <a:cs typeface="B Zar" panose="00000400000000000000" pitchFamily="2" charset="-78"/>
              </a:rPr>
              <a:t>(Expected Result</a:t>
            </a:r>
            <a:r>
              <a:rPr lang="en-US" sz="2800" dirty="0" smtClean="0">
                <a:latin typeface="Calibri" panose="020F0502020204030204" pitchFamily="34" charset="0"/>
                <a:ea typeface="Calibri" panose="020F0502020204030204" pitchFamily="34" charset="0"/>
                <a:cs typeface="B Zar" panose="00000400000000000000" pitchFamily="2" charset="-78"/>
              </a:rPr>
              <a:t>)</a:t>
            </a:r>
            <a:r>
              <a:rPr lang="fa-IR" sz="2800" dirty="0" smtClean="0">
                <a:latin typeface="Calibri" panose="020F0502020204030204" pitchFamily="34" charset="0"/>
                <a:ea typeface="Calibri" panose="020F0502020204030204" pitchFamily="34" charset="0"/>
                <a:cs typeface="B Zar" panose="00000400000000000000" pitchFamily="2" charset="-78"/>
              </a:rPr>
              <a:t> </a:t>
            </a:r>
            <a:r>
              <a:rPr lang="ar-SA" sz="2800" dirty="0" smtClean="0">
                <a:latin typeface="Calibri" panose="020F0502020204030204" pitchFamily="34" charset="0"/>
                <a:ea typeface="Calibri" panose="020F0502020204030204" pitchFamily="34" charset="0"/>
                <a:cs typeface="B Zar" panose="00000400000000000000" pitchFamily="2" charset="-78"/>
              </a:rPr>
              <a:t>مطابقت دارن</a:t>
            </a:r>
            <a:r>
              <a:rPr lang="fa-IR" sz="2800" dirty="0" smtClean="0">
                <a:latin typeface="Calibri" panose="020F0502020204030204" pitchFamily="34" charset="0"/>
                <a:ea typeface="Calibri" panose="020F0502020204030204" pitchFamily="34" charset="0"/>
                <a:cs typeface="B Zar" panose="00000400000000000000" pitchFamily="2" charset="-78"/>
              </a:rPr>
              <a:t>د یا نه! </a:t>
            </a:r>
          </a:p>
          <a:p>
            <a:pPr marL="0" indent="0" algn="r" rtl="1">
              <a:spcBef>
                <a:spcPts val="0"/>
              </a:spcBef>
              <a:spcAft>
                <a:spcPts val="800"/>
              </a:spcAft>
              <a:buNone/>
            </a:pPr>
            <a:endParaRPr lang="fa-IR" sz="2800" dirty="0">
              <a:latin typeface="Calibri" panose="020F0502020204030204" pitchFamily="34" charset="0"/>
              <a:ea typeface="Calibri" panose="020F0502020204030204" pitchFamily="34" charset="0"/>
              <a:cs typeface="B Zar" panose="00000400000000000000" pitchFamily="2" charset="-78"/>
            </a:endParaRPr>
          </a:p>
          <a:p>
            <a:pPr marL="0" indent="0" algn="r" rtl="1">
              <a:spcBef>
                <a:spcPts val="0"/>
              </a:spcBef>
              <a:spcAft>
                <a:spcPts val="800"/>
              </a:spcAft>
              <a:buNone/>
            </a:pPr>
            <a:r>
              <a:rPr lang="ar-SA" sz="2800" dirty="0">
                <a:latin typeface="Calibri" panose="020F0502020204030204" pitchFamily="34" charset="0"/>
                <a:ea typeface="Calibri" panose="020F0502020204030204" pitchFamily="34" charset="0"/>
                <a:cs typeface="B Zar" panose="00000400000000000000" pitchFamily="2" charset="-78"/>
              </a:rPr>
              <a:t> </a:t>
            </a:r>
            <a:r>
              <a:rPr lang="fa-IR" sz="2800" dirty="0">
                <a:latin typeface="Calibri" panose="020F0502020204030204" pitchFamily="34" charset="0"/>
                <a:ea typeface="Calibri" panose="020F0502020204030204" pitchFamily="34" charset="0"/>
                <a:cs typeface="B Zar" panose="00000400000000000000" pitchFamily="2" charset="-78"/>
              </a:rPr>
              <a:t>همچنین </a:t>
            </a:r>
            <a:r>
              <a:rPr lang="ar-SA" sz="2800" dirty="0">
                <a:latin typeface="Calibri" panose="020F0502020204030204" pitchFamily="34" charset="0"/>
                <a:ea typeface="Calibri" panose="020F0502020204030204" pitchFamily="34" charset="0"/>
                <a:cs typeface="B Zar" panose="00000400000000000000" pitchFamily="2" charset="-78"/>
              </a:rPr>
              <a:t>برای حصول اطمینان از این موضوع </a:t>
            </a:r>
            <a:r>
              <a:rPr lang="ar-SA" sz="2800" dirty="0" smtClean="0">
                <a:latin typeface="Calibri" panose="020F0502020204030204" pitchFamily="34" charset="0"/>
                <a:ea typeface="Calibri" panose="020F0502020204030204" pitchFamily="34" charset="0"/>
                <a:cs typeface="B Zar" panose="00000400000000000000" pitchFamily="2" charset="-78"/>
              </a:rPr>
              <a:t>است</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indent="0" algn="r" rtl="1">
              <a:spcBef>
                <a:spcPts val="0"/>
              </a:spcBef>
              <a:spcAft>
                <a:spcPts val="800"/>
              </a:spcAft>
              <a:buNone/>
            </a:pPr>
            <a:r>
              <a:rPr lang="ar-SA" sz="2800" dirty="0" smtClean="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که</a:t>
            </a:r>
            <a:r>
              <a:rPr lang="fa-IR"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سیستم نرم‌افزاری </a:t>
            </a:r>
            <a:r>
              <a:rPr lang="ar-SA" sz="2800" dirty="0" smtClean="0">
                <a:latin typeface="Calibri" panose="020F0502020204030204" pitchFamily="34" charset="0"/>
                <a:ea typeface="Calibri" panose="020F0502020204030204" pitchFamily="34" charset="0"/>
                <a:cs typeface="B Zar" panose="00000400000000000000" pitchFamily="2" charset="-78"/>
              </a:rPr>
              <a:t>بدو</a:t>
            </a:r>
            <a:r>
              <a:rPr lang="fa-IR" sz="2800" dirty="0" smtClean="0">
                <a:latin typeface="Calibri" panose="020F0502020204030204" pitchFamily="34" charset="0"/>
                <a:ea typeface="Calibri" panose="020F0502020204030204" pitchFamily="34" charset="0"/>
                <a:cs typeface="B Zar" panose="00000400000000000000" pitchFamily="2" charset="-78"/>
              </a:rPr>
              <a:t>ن</a:t>
            </a:r>
            <a:r>
              <a:rPr lang="ar-SA" sz="2800" dirty="0" smtClean="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نقص</a:t>
            </a:r>
            <a:r>
              <a:rPr lang="en-US" sz="2800" dirty="0">
                <a:latin typeface="Calibri" panose="020F0502020204030204" pitchFamily="34" charset="0"/>
                <a:ea typeface="Calibri" panose="020F0502020204030204" pitchFamily="34" charset="0"/>
                <a:cs typeface="B Zar" panose="00000400000000000000" pitchFamily="2" charset="-78"/>
              </a:rPr>
              <a:t>(Defect Free) </a:t>
            </a:r>
            <a:r>
              <a:rPr lang="ar-SA" sz="2800" dirty="0">
                <a:latin typeface="Calibri" panose="020F0502020204030204" pitchFamily="34" charset="0"/>
                <a:ea typeface="Calibri" panose="020F0502020204030204" pitchFamily="34" charset="0"/>
                <a:cs typeface="B Zar" panose="00000400000000000000" pitchFamily="2" charset="-78"/>
              </a:rPr>
              <a:t>است</a:t>
            </a:r>
            <a:r>
              <a:rPr lang="fa-IR" sz="2800" dirty="0" smtClean="0">
                <a:latin typeface="Calibri" panose="020F0502020204030204" pitchFamily="34" charset="0"/>
                <a:ea typeface="Calibri" panose="020F0502020204030204" pitchFamily="34" charset="0"/>
                <a:cs typeface="B Zar" panose="00000400000000000000" pitchFamily="2" charset="-78"/>
              </a:rPr>
              <a:t>.</a:t>
            </a:r>
          </a:p>
          <a:p>
            <a:pPr marL="0" indent="0" algn="r" rtl="1">
              <a:spcBef>
                <a:spcPts val="0"/>
              </a:spcBef>
              <a:spcAft>
                <a:spcPts val="800"/>
              </a:spcAft>
              <a:buNone/>
            </a:pP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indent="0" algn="r" rtl="1">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p:txBody>
      </p:sp>
      <p:sp>
        <p:nvSpPr>
          <p:cNvPr id="4" name="Content Placeholder 2"/>
          <p:cNvSpPr txBox="1">
            <a:spLocks/>
          </p:cNvSpPr>
          <p:nvPr/>
        </p:nvSpPr>
        <p:spPr>
          <a:xfrm>
            <a:off x="1990408" y="317645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rtl="1">
              <a:lnSpc>
                <a:spcPct val="107000"/>
              </a:lnSpc>
              <a:spcBef>
                <a:spcPts val="0"/>
              </a:spcBef>
              <a:spcAft>
                <a:spcPts val="800"/>
              </a:spcAft>
              <a:buFont typeface="Arial"/>
              <a:buNone/>
            </a:pPr>
            <a:endParaRPr lang="fa-IR"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03" y="2614748"/>
            <a:ext cx="4421296" cy="3968933"/>
          </a:xfrm>
          <a:prstGeom prst="ellipse">
            <a:avLst/>
          </a:prstGeom>
          <a:ln>
            <a:noFill/>
          </a:ln>
          <a:effectLst>
            <a:softEdge rad="112500"/>
          </a:effectLst>
        </p:spPr>
      </p:pic>
    </p:spTree>
    <p:extLst>
      <p:ext uri="{BB962C8B-B14F-4D97-AF65-F5344CB8AC3E}">
        <p14:creationId xmlns:p14="http://schemas.microsoft.com/office/powerpoint/2010/main" val="763086400"/>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1071154"/>
          </a:xfrm>
        </p:spPr>
        <p:txBody>
          <a:bodyPr>
            <a:normAutofit/>
          </a:bodyPr>
          <a:lstStyle/>
          <a:p>
            <a:pPr rtl="1"/>
            <a:r>
              <a:rPr lang="fa-IR" dirty="0">
                <a:cs typeface="B Titr" panose="00000700000000000000" pitchFamily="2" charset="-78"/>
              </a:rPr>
              <a:t>اصل پنجم</a:t>
            </a:r>
            <a:endParaRPr lang="en-US" dirty="0">
              <a:cs typeface="B Titr" panose="00000700000000000000" pitchFamily="2" charset="-78"/>
            </a:endParaRPr>
          </a:p>
        </p:txBody>
      </p:sp>
      <p:sp>
        <p:nvSpPr>
          <p:cNvPr id="3" name="Content Placeholder 2"/>
          <p:cNvSpPr>
            <a:spLocks noGrp="1"/>
          </p:cNvSpPr>
          <p:nvPr>
            <p:ph idx="1"/>
          </p:nvPr>
        </p:nvSpPr>
        <p:spPr>
          <a:xfrm>
            <a:off x="1484310" y="731520"/>
            <a:ext cx="10481267" cy="5995851"/>
          </a:xfrm>
        </p:spPr>
        <p:txBody>
          <a:bodyPr>
            <a:noAutofit/>
          </a:bodyPr>
          <a:lstStyle/>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b="1" dirty="0">
                <a:latin typeface="Calibri" panose="020F0502020204030204" pitchFamily="34" charset="0"/>
                <a:ea typeface="Calibri" panose="020F0502020204030204" pitchFamily="34" charset="0"/>
                <a:cs typeface="B Zar" panose="00000400000000000000" pitchFamily="2" charset="-78"/>
              </a:rPr>
              <a:t>عدم وجود خطا، استفاده از نرم‌افزار را تضمین </a:t>
            </a:r>
            <a:r>
              <a:rPr lang="ar-SA" sz="2800" b="1" dirty="0" smtClean="0">
                <a:latin typeface="Calibri" panose="020F0502020204030204" pitchFamily="34" charset="0"/>
                <a:ea typeface="Calibri" panose="020F0502020204030204" pitchFamily="34" charset="0"/>
                <a:cs typeface="B Zar" panose="00000400000000000000" pitchFamily="2" charset="-78"/>
              </a:rPr>
              <a:t>نمی‌کند</a:t>
            </a:r>
            <a:endParaRPr lang="fa-IR" sz="2800" b="1" dirty="0" smtClean="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ممکن است نرم‌افزار شما  </a:t>
            </a:r>
            <a:r>
              <a:rPr lang="fa-IR" sz="2800" dirty="0">
                <a:latin typeface="Calibri" panose="020F0502020204030204" pitchFamily="34" charset="0"/>
                <a:ea typeface="Calibri" panose="020F0502020204030204" pitchFamily="34" charset="0"/>
                <a:cs typeface="B Zar" panose="00000400000000000000" pitchFamily="2" charset="-78"/>
              </a:rPr>
              <a:t>۹۹٪</a:t>
            </a:r>
            <a:r>
              <a:rPr lang="ar-SA" sz="2800" dirty="0">
                <a:latin typeface="Calibri" panose="020F0502020204030204" pitchFamily="34" charset="0"/>
                <a:ea typeface="Calibri" panose="020F0502020204030204" pitchFamily="34" charset="0"/>
                <a:cs typeface="B Zar" panose="00000400000000000000" pitchFamily="2" charset="-78"/>
              </a:rPr>
              <a:t> بدون مشکل باشد، اما همچنان غیرقابل استفاده باشد. این موضوع می‌تواند در شرایطی رخ دهد که نرم‌افزار به طور کامل برای نیازمندی‌های غلط تحت تست قرار گرفته است و این یعنی نرم‌افزار به اشتباه پیاده‌سازی شده است. تست نرم‌افزار نه تنها برای یافتن نواقص است، بلکه بررسی این موضوع که نرم‌افزار به نیازمندی‌های کسب و کار پاسخ می‌دهد نیز جز وظایف تست است. عدم وجود خطا برای مناسب بودن نرم‌افزار صرفا یک سفسطه است. این یعنی اگر سیستم غیرقابل استفاده‌ای ساخته شده باشد، دیگر پیدا کردن و رفع نواقص هم کمکی نکرده و نیازهای کاربر برآورده نمی‌شود</a:t>
            </a:r>
            <a:r>
              <a:rPr lang="en-US" sz="2800"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اصل بعدی راه حل این مشکل است</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018692250"/>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1097280"/>
          </a:xfrm>
        </p:spPr>
        <p:txBody>
          <a:bodyPr>
            <a:normAutofit/>
          </a:bodyPr>
          <a:lstStyle/>
          <a:p>
            <a:pPr rtl="1"/>
            <a:r>
              <a:rPr lang="fa-IR" dirty="0">
                <a:cs typeface="B Titr" panose="00000700000000000000" pitchFamily="2" charset="-78"/>
              </a:rPr>
              <a:t>اصل ششم</a:t>
            </a:r>
            <a:endParaRPr lang="en-US" dirty="0">
              <a:cs typeface="B Titr" panose="00000700000000000000" pitchFamily="2" charset="-78"/>
            </a:endParaRPr>
          </a:p>
        </p:txBody>
      </p:sp>
      <p:sp>
        <p:nvSpPr>
          <p:cNvPr id="3" name="Content Placeholder 2"/>
          <p:cNvSpPr>
            <a:spLocks noGrp="1"/>
          </p:cNvSpPr>
          <p:nvPr>
            <p:ph idx="1"/>
          </p:nvPr>
        </p:nvSpPr>
        <p:spPr>
          <a:xfrm>
            <a:off x="1484310" y="901337"/>
            <a:ext cx="10259199" cy="4889863"/>
          </a:xfrm>
        </p:spPr>
        <p:txBody>
          <a:bodyPr>
            <a:normAutofit/>
          </a:bodyPr>
          <a:lstStyle/>
          <a:p>
            <a:pPr marL="0" marR="0" algn="r" rtl="1">
              <a:lnSpc>
                <a:spcPct val="107000"/>
              </a:lnSpc>
              <a:spcBef>
                <a:spcPts val="0"/>
              </a:spcBef>
              <a:spcAft>
                <a:spcPts val="800"/>
              </a:spcAft>
            </a:pPr>
            <a:r>
              <a:rPr lang="ar-SA" sz="2800" b="1" dirty="0">
                <a:latin typeface="Calibri" panose="020F0502020204030204" pitchFamily="34" charset="0"/>
                <a:ea typeface="Calibri" panose="020F0502020204030204" pitchFamily="34" charset="0"/>
                <a:cs typeface="B Zar" panose="00000400000000000000" pitchFamily="2" charset="-78"/>
              </a:rPr>
              <a:t>تست زودهنگام</a:t>
            </a:r>
            <a:endParaRPr lang="en-US" sz="2800" b="1"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باید در چرخه حیات توسعه نرم‌افزار در اسرع وقت شروع شود. بنابراین هرگونه نقص در نیازمندی‌ها یا مرحله</a:t>
            </a:r>
            <a:r>
              <a:rPr lang="en-US" sz="2800" dirty="0">
                <a:latin typeface="Calibri" panose="020F0502020204030204" pitchFamily="34" charset="0"/>
                <a:ea typeface="Calibri" panose="020F0502020204030204" pitchFamily="34" charset="0"/>
                <a:cs typeface="B Zar" panose="00000400000000000000" pitchFamily="2" charset="-78"/>
              </a:rPr>
              <a:t> Design </a:t>
            </a:r>
            <a:r>
              <a:rPr lang="ar-SA" sz="2800" dirty="0">
                <a:latin typeface="Calibri" panose="020F0502020204030204" pitchFamily="34" charset="0"/>
                <a:ea typeface="Calibri" panose="020F0502020204030204" pitchFamily="34" charset="0"/>
                <a:cs typeface="B Zar" panose="00000400000000000000" pitchFamily="2" charset="-78"/>
              </a:rPr>
              <a:t>در مراحل اولیه تشخیص داده می‌شود. رفع نقص در مراحل اولیه تست بسیار ارزانتر است. اما چگونه در اوایل باید تست را شروع کنیم؟ توصیه می‌شود یافتن باگ‌ها را زمانی که نیازمندی‌ها تعریف شد، آغاز </a:t>
            </a:r>
            <a:r>
              <a:rPr lang="ar-SA" sz="2800" dirty="0" smtClean="0">
                <a:latin typeface="Calibri" panose="020F0502020204030204" pitchFamily="34" charset="0"/>
                <a:ea typeface="Calibri" panose="020F0502020204030204" pitchFamily="34" charset="0"/>
                <a:cs typeface="B Zar" panose="00000400000000000000" pitchFamily="2" charset="-78"/>
              </a:rPr>
              <a:t>کنید</a:t>
            </a:r>
            <a:r>
              <a:rPr lang="fa-IR" sz="2800"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326993989"/>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110343"/>
          </a:xfrm>
        </p:spPr>
        <p:txBody>
          <a:bodyPr>
            <a:normAutofit/>
          </a:bodyPr>
          <a:lstStyle/>
          <a:p>
            <a:pPr rtl="1"/>
            <a:r>
              <a:rPr lang="fa-IR" dirty="0">
                <a:cs typeface="B Titr" panose="00000700000000000000" pitchFamily="2" charset="-78"/>
              </a:rPr>
              <a:t>اصل هفتم</a:t>
            </a:r>
            <a:endParaRPr lang="en-US" dirty="0">
              <a:cs typeface="B Titr" panose="00000700000000000000" pitchFamily="2" charset="-78"/>
            </a:endParaRPr>
          </a:p>
        </p:txBody>
      </p:sp>
      <p:sp>
        <p:nvSpPr>
          <p:cNvPr id="3" name="Content Placeholder 2"/>
          <p:cNvSpPr>
            <a:spLocks noGrp="1"/>
          </p:cNvSpPr>
          <p:nvPr>
            <p:ph idx="1"/>
          </p:nvPr>
        </p:nvSpPr>
        <p:spPr>
          <a:xfrm>
            <a:off x="1484310" y="888275"/>
            <a:ext cx="10559644" cy="4902926"/>
          </a:xfrm>
        </p:spPr>
        <p:txBody>
          <a:bodyPr>
            <a:normAutofit/>
          </a:bodyPr>
          <a:lstStyle/>
          <a:p>
            <a:pPr marL="0" marR="0" algn="r" rtl="1">
              <a:lnSpc>
                <a:spcPct val="107000"/>
              </a:lnSpc>
              <a:spcBef>
                <a:spcPts val="0"/>
              </a:spcBef>
              <a:spcAft>
                <a:spcPts val="800"/>
              </a:spcAft>
            </a:pPr>
            <a:r>
              <a:rPr lang="ar-SA" sz="2800" b="1" dirty="0">
                <a:latin typeface="Calibri" panose="020F0502020204030204" pitchFamily="34" charset="0"/>
                <a:ea typeface="Calibri" panose="020F0502020204030204" pitchFamily="34" charset="0"/>
                <a:cs typeface="B Zar" panose="00000400000000000000" pitchFamily="2" charset="-78"/>
              </a:rPr>
              <a:t>تست وابسته به زمینه محصول است</a:t>
            </a:r>
            <a:endParaRPr lang="fa-IR" sz="2800" b="1"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وابسته به زمینه است که اساسا به این معنی است که روش تست کردن سایت تجارت الکترونیک متفاوت از روش تست برنامه کسب و کاری موجود در فروشگاه‌هاست. تمام نرم‌افزارهای توسعه یافته یکسان نیستند. شما ممکن است از رویکردها، متدولوژی‌ها، تکنیک‌ها و انواع تست‌های متفاوت بر اساس نوع برنامه استفاده کنید. برای مثال تست هر سیستم</a:t>
            </a:r>
            <a:r>
              <a:rPr lang="en-US" sz="2800" dirty="0">
                <a:latin typeface="Calibri" panose="020F0502020204030204" pitchFamily="34" charset="0"/>
                <a:ea typeface="Calibri" panose="020F0502020204030204" pitchFamily="34" charset="0"/>
                <a:cs typeface="B Zar" panose="00000400000000000000" pitchFamily="2" charset="-78"/>
              </a:rPr>
              <a:t> POS </a:t>
            </a:r>
            <a:r>
              <a:rPr lang="ar-SA" sz="2800" dirty="0">
                <a:latin typeface="Calibri" panose="020F0502020204030204" pitchFamily="34" charset="0"/>
                <a:ea typeface="Calibri" panose="020F0502020204030204" pitchFamily="34" charset="0"/>
                <a:cs typeface="B Zar" panose="00000400000000000000" pitchFamily="2" charset="-78"/>
              </a:rPr>
              <a:t>در یک فروشگاه خرده فروشی متفاوت از تست دستگاه</a:t>
            </a:r>
            <a:r>
              <a:rPr lang="en-US" sz="2800" dirty="0">
                <a:latin typeface="Calibri" panose="020F0502020204030204" pitchFamily="34" charset="0"/>
                <a:ea typeface="Calibri" panose="020F0502020204030204" pitchFamily="34" charset="0"/>
                <a:cs typeface="B Zar" panose="00000400000000000000" pitchFamily="2" charset="-78"/>
              </a:rPr>
              <a:t> ATM </a:t>
            </a:r>
            <a:r>
              <a:rPr lang="ar-SA" sz="2800" dirty="0">
                <a:latin typeface="Calibri" panose="020F0502020204030204" pitchFamily="34" charset="0"/>
                <a:ea typeface="Calibri" panose="020F0502020204030204" pitchFamily="34" charset="0"/>
                <a:cs typeface="B Zar" panose="00000400000000000000" pitchFamily="2" charset="-78"/>
              </a:rPr>
              <a:t>است</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907410099"/>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755"/>
            <a:ext cx="12192000" cy="1332411"/>
          </a:xfrm>
        </p:spPr>
        <p:txBody>
          <a:bodyPr>
            <a:normAutofit/>
          </a:bodyPr>
          <a:lstStyle/>
          <a:p>
            <a:pPr rtl="1"/>
            <a:r>
              <a:rPr lang="ar-SA" dirty="0">
                <a:cs typeface="B Titr" panose="00000700000000000000" pitchFamily="2" charset="-78"/>
              </a:rPr>
              <a:t>خلاصه </a:t>
            </a:r>
            <a:r>
              <a:rPr lang="fa-IR" dirty="0">
                <a:cs typeface="B Titr" panose="00000700000000000000" pitchFamily="2" charset="-78"/>
              </a:rPr>
              <a:t>۷</a:t>
            </a:r>
            <a:r>
              <a:rPr lang="ar-SA" dirty="0">
                <a:cs typeface="B Titr" panose="00000700000000000000" pitchFamily="2" charset="-78"/>
              </a:rPr>
              <a:t> اصل اساسی تست نرم‌افزار</a:t>
            </a:r>
            <a:r>
              <a:rPr lang="en-US" dirty="0">
                <a:cs typeface="B Titr" panose="00000700000000000000" pitchFamily="2" charset="-78"/>
              </a:rPr>
              <a:t/>
            </a:r>
            <a:br>
              <a:rPr lang="en-US" dirty="0">
                <a:cs typeface="B Titr" panose="00000700000000000000" pitchFamily="2" charset="-78"/>
              </a:rPr>
            </a:br>
            <a:endParaRPr lang="en-US" dirty="0">
              <a:cs typeface="B Titr" panose="00000700000000000000" pitchFamily="2" charset="-78"/>
            </a:endParaRPr>
          </a:p>
        </p:txBody>
      </p:sp>
      <p:sp>
        <p:nvSpPr>
          <p:cNvPr id="3" name="Content Placeholder 2"/>
          <p:cNvSpPr>
            <a:spLocks noGrp="1"/>
          </p:cNvSpPr>
          <p:nvPr>
            <p:ph idx="1"/>
          </p:nvPr>
        </p:nvSpPr>
        <p:spPr>
          <a:xfrm>
            <a:off x="1484310" y="822961"/>
            <a:ext cx="10559644" cy="5630090"/>
          </a:xfrm>
        </p:spPr>
        <p:txBody>
          <a:bodyPr>
            <a:normAutofit/>
          </a:bodyPr>
          <a:lstStyle/>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۱</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تست جامع ناممکن است </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۲</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خوشه‌بندی نقص</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۳</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پارادوکس آفت‌کش‌ها(ضعف آفت‌کش‌ها)</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۴</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تست نشان می‌دهد نقص وجود دارد</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۵</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عدم وجود خطا، استفاده از نرم‌افزار را تضمین نمی‌کند</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۶</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تست زودهنگام</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Zar" panose="00000400000000000000" pitchFamily="2" charset="-78"/>
              </a:rPr>
              <a:t>۷</a:t>
            </a:r>
            <a:r>
              <a:rPr lang="en-US"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تست وابسته به زمینه محصول است</a:t>
            </a:r>
            <a:endParaRPr lang="en-US" sz="2800" dirty="0">
              <a:latin typeface="Calibri" panose="020F0502020204030204" pitchFamily="34" charset="0"/>
              <a:ea typeface="Calibri" panose="020F0502020204030204" pitchFamily="34" charset="0"/>
              <a:cs typeface="B Zar" panose="00000400000000000000" pitchFamily="2" charset="-78"/>
            </a:endParaRP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35560836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17"/>
            <a:ext cx="12192000" cy="901337"/>
          </a:xfrm>
        </p:spPr>
        <p:txBody>
          <a:bodyPr>
            <a:normAutofit fontScale="90000"/>
          </a:bodyPr>
          <a:lstStyle/>
          <a:p>
            <a:pPr rtl="1"/>
            <a:r>
              <a:rPr lang="fa-IR" dirty="0">
                <a:cs typeface="B Titr" panose="00000700000000000000" pitchFamily="2" charset="-78"/>
              </a:rPr>
              <a:t>چه کسی تست می‌کند؟</a:t>
            </a:r>
            <a:br>
              <a:rPr lang="fa-IR" dirty="0">
                <a:cs typeface="B Titr" panose="00000700000000000000" pitchFamily="2" charset="-78"/>
              </a:rPr>
            </a:br>
            <a:endParaRPr lang="en-US" dirty="0">
              <a:cs typeface="B Titr" panose="00000700000000000000" pitchFamily="2" charset="-78"/>
            </a:endParaRPr>
          </a:p>
        </p:txBody>
      </p:sp>
      <p:sp>
        <p:nvSpPr>
          <p:cNvPr id="3" name="Content Placeholder 2"/>
          <p:cNvSpPr>
            <a:spLocks noGrp="1"/>
          </p:cNvSpPr>
          <p:nvPr>
            <p:ph idx="1"/>
          </p:nvPr>
        </p:nvSpPr>
        <p:spPr>
          <a:xfrm>
            <a:off x="1280160" y="1504404"/>
            <a:ext cx="10911840" cy="4674327"/>
          </a:xfrm>
        </p:spPr>
        <p:txBody>
          <a:bodyPr>
            <a:noAutofit/>
          </a:bodyPr>
          <a:lstStyle/>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در صنعت </a:t>
            </a:r>
            <a:r>
              <a:rPr lang="en-US" sz="2600" dirty="0">
                <a:latin typeface="Calibri" panose="020F0502020204030204" pitchFamily="34" charset="0"/>
                <a:ea typeface="Calibri" panose="020F0502020204030204" pitchFamily="34" charset="0"/>
                <a:cs typeface="B Zar" panose="00000400000000000000" pitchFamily="2" charset="-78"/>
              </a:rPr>
              <a:t>IT، </a:t>
            </a:r>
            <a:r>
              <a:rPr lang="fa-IR" sz="2600" dirty="0">
                <a:latin typeface="Calibri" panose="020F0502020204030204" pitchFamily="34" charset="0"/>
                <a:ea typeface="Calibri" panose="020F0502020204030204" pitchFamily="34" charset="0"/>
                <a:cs typeface="B Zar" panose="00000400000000000000" pitchFamily="2" charset="-78"/>
              </a:rPr>
              <a:t>شرکت‌های بزرگ، تیمی برای بررسی نرم افزارهای تولیدی در چارچوب الزامات و فعالیت‌های شرکت دارند که این تیم، تیم تست می‌باشد.</a:t>
            </a:r>
          </a:p>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در اغلب موارد تستر در یکی از بخش‌های زیر قرار می‌گیرد:</a:t>
            </a:r>
          </a:p>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 بخش تست نرم افزار</a:t>
            </a:r>
          </a:p>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 بخش توسعه نرم افزار</a:t>
            </a:r>
          </a:p>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شرکت‌ها طراحی‌های متفاوت و وظایف و نقش‌های متفاوتی برای اشخاصی که تست نرم افزار انجام می‌دهند، قائل می‌شوند. این نقش‌ها عبارتند از : تستر نرم افزار، تضمین کیفیت نرم </a:t>
            </a:r>
            <a:r>
              <a:rPr lang="fa-IR" sz="2600" dirty="0" smtClean="0">
                <a:latin typeface="Calibri" panose="020F0502020204030204" pitchFamily="34" charset="0"/>
                <a:ea typeface="Calibri" panose="020F0502020204030204" pitchFamily="34" charset="0"/>
                <a:cs typeface="B Zar" panose="00000400000000000000" pitchFamily="2" charset="-78"/>
              </a:rPr>
              <a:t>افزار</a:t>
            </a:r>
            <a:r>
              <a:rPr lang="en-US" sz="2600" dirty="0" smtClean="0">
                <a:latin typeface="Calibri" panose="020F0502020204030204" pitchFamily="34" charset="0"/>
                <a:ea typeface="Calibri" panose="020F0502020204030204" pitchFamily="34" charset="0"/>
                <a:cs typeface="B Zar" panose="00000400000000000000" pitchFamily="2" charset="-78"/>
              </a:rPr>
              <a:t>(QA)، </a:t>
            </a:r>
            <a:r>
              <a:rPr lang="fa-IR" sz="2600" dirty="0">
                <a:latin typeface="Calibri" panose="020F0502020204030204" pitchFamily="34" charset="0"/>
                <a:ea typeface="Calibri" panose="020F0502020204030204" pitchFamily="34" charset="0"/>
                <a:cs typeface="B Zar" panose="00000400000000000000" pitchFamily="2" charset="-78"/>
              </a:rPr>
              <a:t>تحلیلگر و ...</a:t>
            </a:r>
            <a:endParaRPr lang="en-US" sz="26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59718691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20832"/>
            <a:ext cx="12192000" cy="901337"/>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fa-IR" dirty="0" smtClean="0">
                <a:cs typeface="B Titr" panose="00000700000000000000" pitchFamily="2" charset="-78"/>
              </a:rPr>
              <a:t>نتیجه گیری</a:t>
            </a:r>
            <a:endParaRPr lang="en-US" dirty="0">
              <a:cs typeface="B Titr" panose="00000700000000000000" pitchFamily="2" charset="-78"/>
            </a:endParaRPr>
          </a:p>
        </p:txBody>
      </p:sp>
      <p:sp>
        <p:nvSpPr>
          <p:cNvPr id="5" name="Content Placeholder 2"/>
          <p:cNvSpPr>
            <a:spLocks noGrp="1"/>
          </p:cNvSpPr>
          <p:nvPr>
            <p:ph type="title"/>
          </p:nvPr>
        </p:nvSpPr>
        <p:spPr>
          <a:xfrm>
            <a:off x="1149532" y="1022169"/>
            <a:ext cx="10902724" cy="4231867"/>
          </a:xfrm>
        </p:spPr>
        <p:txBody>
          <a:bodyPr>
            <a:noAutofit/>
          </a:bodyPr>
          <a:lstStyle/>
          <a:p>
            <a:pPr marL="0" marR="0" algn="r" rtl="1">
              <a:lnSpc>
                <a:spcPct val="150000"/>
              </a:lnSpc>
            </a:pPr>
            <a:r>
              <a:rPr lang="fa-IR" sz="2600" dirty="0">
                <a:latin typeface="Calibri" panose="020F0502020204030204" pitchFamily="34" charset="0"/>
                <a:ea typeface="Calibri" panose="020F0502020204030204" pitchFamily="34" charset="0"/>
                <a:cs typeface="B Zar" panose="00000400000000000000" pitchFamily="2" charset="-78"/>
              </a:rPr>
              <a:t>تست را می‌توان یکی از زیرمجموعه‌های مبحث کیفیت نرم افزار با نام "تضمین کیفیت" در نظر گرفت.</a:t>
            </a:r>
            <a:br>
              <a:rPr lang="fa-IR" sz="2600" dirty="0">
                <a:latin typeface="Calibri" panose="020F0502020204030204" pitchFamily="34" charset="0"/>
                <a:ea typeface="Calibri" panose="020F0502020204030204" pitchFamily="34" charset="0"/>
                <a:cs typeface="B Zar" panose="00000400000000000000" pitchFamily="2" charset="-78"/>
              </a:rPr>
            </a:br>
            <a:r>
              <a:rPr lang="fa-IR" sz="2600" dirty="0">
                <a:latin typeface="Calibri" panose="020F0502020204030204" pitchFamily="34" charset="0"/>
                <a:ea typeface="Calibri" panose="020F0502020204030204" pitchFamily="34" charset="0"/>
                <a:cs typeface="B Zar" panose="00000400000000000000" pitchFamily="2" charset="-78"/>
              </a:rPr>
              <a:t> در واقع تست نرم افزار به دنبال خطایابی و عیب یابی محصول، قبل از تحویل به مشتری است، یعنی اینکه هم توسعه‌دهندگان و هم کاربران نهایی بر روی یک نرم افزار کارآمد و قابل بکارگیری که پاسخگوی نیازمندی‌های تعریف شده باشد، هم نظر باشند.</a:t>
            </a:r>
          </a:p>
        </p:txBody>
      </p:sp>
    </p:spTree>
    <p:extLst>
      <p:ext uri="{BB962C8B-B14F-4D97-AF65-F5344CB8AC3E}">
        <p14:creationId xmlns:p14="http://schemas.microsoft.com/office/powerpoint/2010/main" val="365334539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752599"/>
          </a:xfrm>
        </p:spPr>
        <p:txBody>
          <a:bodyPr>
            <a:normAutofit/>
          </a:bodyPr>
          <a:lstStyle/>
          <a:p>
            <a:pPr rtl="1"/>
            <a:r>
              <a:rPr lang="fa-IR" dirty="0">
                <a:cs typeface="B Titr" panose="00000700000000000000" pitchFamily="2" charset="-78"/>
              </a:rPr>
              <a:t>منابع</a:t>
            </a:r>
            <a:endParaRPr lang="en-US" dirty="0">
              <a:cs typeface="B Titr" panose="00000700000000000000" pitchFamily="2" charset="-78"/>
            </a:endParaRPr>
          </a:p>
        </p:txBody>
      </p:sp>
      <p:sp>
        <p:nvSpPr>
          <p:cNvPr id="3" name="Content Placeholder 2"/>
          <p:cNvSpPr>
            <a:spLocks noGrp="1"/>
          </p:cNvSpPr>
          <p:nvPr>
            <p:ph idx="1"/>
          </p:nvPr>
        </p:nvSpPr>
        <p:spPr>
          <a:xfrm>
            <a:off x="1575751" y="1857101"/>
            <a:ext cx="3362010" cy="3124201"/>
          </a:xfrm>
        </p:spPr>
        <p:txBody>
          <a:bodyPr/>
          <a:lstStyle/>
          <a:p>
            <a:r>
              <a:rPr lang="en-US" dirty="0">
                <a:hlinkClick r:id="rId2"/>
              </a:rPr>
              <a:t>http://testology.ir</a:t>
            </a:r>
            <a:r>
              <a:rPr lang="en-US" dirty="0" smtClean="0">
                <a:hlinkClick r:id="rId2"/>
              </a:rPr>
              <a:t>/</a:t>
            </a:r>
            <a:endParaRPr lang="en-US" dirty="0" smtClean="0"/>
          </a:p>
          <a:p>
            <a:r>
              <a:rPr lang="en-US" dirty="0">
                <a:hlinkClick r:id="rId3"/>
              </a:rPr>
              <a:t>http://tisten.ir</a:t>
            </a:r>
            <a:endParaRPr lang="en-US" dirty="0"/>
          </a:p>
        </p:txBody>
      </p:sp>
    </p:spTree>
    <p:extLst>
      <p:ext uri="{BB962C8B-B14F-4D97-AF65-F5344CB8AC3E}">
        <p14:creationId xmlns:p14="http://schemas.microsoft.com/office/powerpoint/2010/main" val="3900620806"/>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42309" y="849086"/>
            <a:ext cx="8456024" cy="5199017"/>
          </a:xfrm>
        </p:spPr>
        <p:txBody>
          <a:bodyPr>
            <a:normAutofit/>
          </a:bodyPr>
          <a:lstStyle/>
          <a:p>
            <a:pPr rtl="1"/>
            <a:r>
              <a:rPr lang="fa-IR" sz="4400" dirty="0" smtClean="0">
                <a:cs typeface="B Titr" panose="00000700000000000000" pitchFamily="2" charset="-78"/>
              </a:rPr>
              <a:t>با تشکر از همراهی شما دوستان</a:t>
            </a:r>
            <a:br>
              <a:rPr lang="fa-IR" sz="4400" dirty="0" smtClean="0">
                <a:cs typeface="B Titr" panose="00000700000000000000" pitchFamily="2" charset="-78"/>
              </a:rPr>
            </a:br>
            <a:r>
              <a:rPr lang="fa-IR" sz="4400" dirty="0" smtClean="0">
                <a:cs typeface="B Titr" panose="00000700000000000000" pitchFamily="2" charset="-78"/>
              </a:rPr>
              <a:t/>
            </a:r>
            <a:br>
              <a:rPr lang="fa-IR" sz="4400" dirty="0" smtClean="0">
                <a:cs typeface="B Titr" panose="00000700000000000000" pitchFamily="2" charset="-78"/>
              </a:rPr>
            </a:br>
            <a:r>
              <a:rPr lang="fa-IR" sz="4400" dirty="0">
                <a:cs typeface="B Titr" panose="00000700000000000000" pitchFamily="2" charset="-78"/>
              </a:rPr>
              <a:t/>
            </a:r>
            <a:br>
              <a:rPr lang="fa-IR" sz="4400" dirty="0">
                <a:cs typeface="B Titr" panose="00000700000000000000" pitchFamily="2" charset="-78"/>
              </a:rPr>
            </a:br>
            <a:r>
              <a:rPr lang="fa-IR" sz="4400" dirty="0">
                <a:cs typeface="B Titr" panose="00000700000000000000" pitchFamily="2" charset="-78"/>
              </a:rPr>
              <a:t/>
            </a:r>
            <a:br>
              <a:rPr lang="fa-IR" sz="4400" dirty="0">
                <a:cs typeface="B Titr" panose="00000700000000000000" pitchFamily="2" charset="-78"/>
              </a:rPr>
            </a:br>
            <a:r>
              <a:rPr lang="fa-IR" sz="4400" dirty="0">
                <a:cs typeface="B Titr" panose="00000700000000000000" pitchFamily="2" charset="-78"/>
              </a:rPr>
              <a:t/>
            </a:r>
            <a:br>
              <a:rPr lang="fa-IR" sz="4400" dirty="0">
                <a:cs typeface="B Titr" panose="00000700000000000000" pitchFamily="2" charset="-78"/>
              </a:rPr>
            </a:br>
            <a:r>
              <a:rPr lang="fa-IR" sz="4400" dirty="0" smtClean="0">
                <a:cs typeface="B Titr" panose="00000700000000000000" pitchFamily="2" charset="-78"/>
              </a:rPr>
              <a:t>پاسخ به سوالات</a:t>
            </a:r>
            <a:endParaRPr lang="en-US" sz="4400" dirty="0">
              <a:cs typeface="B Titr" panose="00000700000000000000" pitchFamily="2" charset="-78"/>
            </a:endParaRPr>
          </a:p>
        </p:txBody>
      </p:sp>
    </p:spTree>
    <p:extLst>
      <p:ext uri="{BB962C8B-B14F-4D97-AF65-F5344CB8AC3E}">
        <p14:creationId xmlns:p14="http://schemas.microsoft.com/office/powerpoint/2010/main" val="288703766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6" y="407125"/>
            <a:ext cx="10588623" cy="3124201"/>
          </a:xfrm>
        </p:spPr>
        <p:txBody>
          <a:bodyPr>
            <a:normAutofit/>
          </a:bodyPr>
          <a:lstStyle/>
          <a:p>
            <a:pPr marL="0" lvl="0" indent="0" algn="r" rtl="1">
              <a:spcBef>
                <a:spcPts val="0"/>
              </a:spcBef>
              <a:spcAft>
                <a:spcPts val="800"/>
              </a:spcAft>
              <a:buClr>
                <a:srgbClr val="EB8F22">
                  <a:lumMod val="75000"/>
                </a:srgbClr>
              </a:buClr>
              <a:buNone/>
            </a:pPr>
            <a:r>
              <a:rPr lang="ar-SA" sz="2800" dirty="0">
                <a:latin typeface="Calibri" panose="020F0502020204030204" pitchFamily="34" charset="0"/>
                <a:ea typeface="Calibri" panose="020F0502020204030204" pitchFamily="34" charset="0"/>
                <a:cs typeface="B Zar" panose="00000400000000000000" pitchFamily="2" charset="-78"/>
              </a:rPr>
              <a:t>تست نرم‌افزار به شناسایی خطاها(</a:t>
            </a:r>
            <a:r>
              <a:rPr lang="en-US" sz="2800" dirty="0">
                <a:latin typeface="Calibri" panose="020F0502020204030204" pitchFamily="34" charset="0"/>
                <a:ea typeface="Calibri" panose="020F0502020204030204" pitchFamily="34" charset="0"/>
                <a:cs typeface="B Zar" panose="00000400000000000000" pitchFamily="2" charset="-78"/>
              </a:rPr>
              <a:t>Error</a:t>
            </a:r>
            <a:r>
              <a:rPr lang="ar-SA" sz="2800" dirty="0">
                <a:latin typeface="Calibri" panose="020F0502020204030204" pitchFamily="34" charset="0"/>
                <a:ea typeface="Calibri" panose="020F0502020204030204" pitchFamily="34" charset="0"/>
                <a:cs typeface="B Zar" panose="00000400000000000000" pitchFamily="2" charset="-78"/>
              </a:rPr>
              <a:t>)، شکاف‌ها(</a:t>
            </a:r>
            <a:r>
              <a:rPr lang="en-US" sz="2800" dirty="0">
                <a:latin typeface="Calibri" panose="020F0502020204030204" pitchFamily="34" charset="0"/>
                <a:ea typeface="Calibri" panose="020F0502020204030204" pitchFamily="34" charset="0"/>
                <a:cs typeface="B Zar" panose="00000400000000000000" pitchFamily="2" charset="-78"/>
              </a:rPr>
              <a:t>Gap</a:t>
            </a:r>
            <a:r>
              <a:rPr lang="ar-SA" sz="2800" dirty="0">
                <a:latin typeface="Calibri" panose="020F0502020204030204" pitchFamily="34" charset="0"/>
                <a:ea typeface="Calibri" panose="020F0502020204030204" pitchFamily="34" charset="0"/>
                <a:cs typeface="B Zar" panose="00000400000000000000" pitchFamily="2" charset="-78"/>
              </a:rPr>
              <a:t>) یا</a:t>
            </a:r>
            <a:r>
              <a:rPr lang="fa-IR" sz="2800" dirty="0">
                <a:latin typeface="Calibri" panose="020F0502020204030204" pitchFamily="34" charset="0"/>
                <a:ea typeface="Calibri" panose="020F0502020204030204" pitchFamily="34" charset="0"/>
                <a:cs typeface="B Zar" panose="00000400000000000000" pitchFamily="2" charset="-78"/>
              </a:rPr>
              <a:t>  </a:t>
            </a:r>
            <a:r>
              <a:rPr lang="ar-SA" sz="2800" dirty="0">
                <a:latin typeface="Calibri" panose="020F0502020204030204" pitchFamily="34" charset="0"/>
                <a:ea typeface="Calibri" panose="020F0502020204030204" pitchFamily="34" charset="0"/>
                <a:cs typeface="B Zar" panose="00000400000000000000" pitchFamily="2" charset="-78"/>
              </a:rPr>
              <a:t>نیازمندی‌های(</a:t>
            </a:r>
            <a:r>
              <a:rPr lang="en-US" sz="2800" dirty="0">
                <a:latin typeface="Calibri" panose="020F0502020204030204" pitchFamily="34" charset="0"/>
                <a:ea typeface="Calibri" panose="020F0502020204030204" pitchFamily="34" charset="0"/>
                <a:cs typeface="B Zar" panose="00000400000000000000" pitchFamily="2" charset="-78"/>
              </a:rPr>
              <a:t>Requirement</a:t>
            </a:r>
            <a:r>
              <a:rPr lang="ar-SA" sz="2800" dirty="0">
                <a:latin typeface="Calibri" panose="020F0502020204030204" pitchFamily="34" charset="0"/>
                <a:ea typeface="Calibri" panose="020F0502020204030204" pitchFamily="34" charset="0"/>
                <a:cs typeface="B Zar" panose="00000400000000000000" pitchFamily="2" charset="-78"/>
              </a:rPr>
              <a:t>)</a:t>
            </a:r>
            <a:endParaRPr lang="fa-IR" sz="2800" dirty="0">
              <a:latin typeface="Calibri" panose="020F0502020204030204" pitchFamily="34" charset="0"/>
              <a:ea typeface="Calibri" panose="020F0502020204030204" pitchFamily="34" charset="0"/>
              <a:cs typeface="B Zar" panose="00000400000000000000" pitchFamily="2" charset="-78"/>
            </a:endParaRPr>
          </a:p>
          <a:p>
            <a:pPr marL="0" lvl="0" indent="0" algn="r" rtl="1">
              <a:spcBef>
                <a:spcPts val="0"/>
              </a:spcBef>
              <a:spcAft>
                <a:spcPts val="800"/>
              </a:spcAft>
              <a:buClr>
                <a:srgbClr val="EB8F22">
                  <a:lumMod val="75000"/>
                </a:srgbClr>
              </a:buClr>
              <a:buNone/>
            </a:pPr>
            <a:r>
              <a:rPr lang="ar-SA" sz="2800" dirty="0">
                <a:latin typeface="Calibri" panose="020F0502020204030204" pitchFamily="34" charset="0"/>
                <a:ea typeface="Calibri" panose="020F0502020204030204" pitchFamily="34" charset="0"/>
                <a:cs typeface="B Zar" panose="00000400000000000000" pitchFamily="2" charset="-78"/>
              </a:rPr>
              <a:t> گم شده در مقابل نیازمندی‌های واقعی کمک می‌کند. </a:t>
            </a:r>
            <a:endParaRPr lang="fa-IR" sz="2800" dirty="0">
              <a:latin typeface="Calibri" panose="020F0502020204030204" pitchFamily="34" charset="0"/>
              <a:ea typeface="Calibri" panose="020F0502020204030204" pitchFamily="34" charset="0"/>
              <a:cs typeface="B Zar" panose="00000400000000000000" pitchFamily="2" charset="-78"/>
            </a:endParaRPr>
          </a:p>
          <a:p>
            <a:pPr marL="0" lvl="0" indent="0" algn="r" rtl="1">
              <a:spcBef>
                <a:spcPts val="0"/>
              </a:spcBef>
              <a:spcAft>
                <a:spcPts val="800"/>
              </a:spcAft>
              <a:buClr>
                <a:srgbClr val="EB8F22">
                  <a:lumMod val="75000"/>
                </a:srgbClr>
              </a:buClr>
              <a:buNone/>
            </a:pPr>
            <a:endParaRPr lang="fa-IR" sz="2800" dirty="0">
              <a:latin typeface="Calibri" panose="020F0502020204030204" pitchFamily="34" charset="0"/>
              <a:ea typeface="Calibri" panose="020F0502020204030204" pitchFamily="34" charset="0"/>
              <a:cs typeface="B Zar" panose="00000400000000000000" pitchFamily="2" charset="-78"/>
            </a:endParaRPr>
          </a:p>
          <a:p>
            <a:pPr marL="0" lvl="0" indent="0" algn="r" rtl="1">
              <a:spcBef>
                <a:spcPts val="0"/>
              </a:spcBef>
              <a:spcAft>
                <a:spcPts val="800"/>
              </a:spcAft>
              <a:buClr>
                <a:srgbClr val="EB8F22">
                  <a:lumMod val="75000"/>
                </a:srgbClr>
              </a:buClr>
              <a:buNone/>
            </a:pPr>
            <a:r>
              <a:rPr lang="ar-SA" sz="2800" dirty="0">
                <a:latin typeface="Calibri" panose="020F0502020204030204" pitchFamily="34" charset="0"/>
                <a:ea typeface="Calibri" panose="020F0502020204030204" pitchFamily="34" charset="0"/>
                <a:cs typeface="B Zar" panose="00000400000000000000" pitchFamily="2" charset="-78"/>
              </a:rPr>
              <a:t>تست نرم‌افزار</a:t>
            </a:r>
            <a:r>
              <a:rPr lang="fa-IR" sz="2800" dirty="0">
                <a:latin typeface="Calibri" panose="020F0502020204030204" pitchFamily="34" charset="0"/>
                <a:ea typeface="Calibri" panose="020F0502020204030204" pitchFamily="34" charset="0"/>
                <a:cs typeface="B Zar" panose="00000400000000000000" pitchFamily="2" charset="-78"/>
              </a:rPr>
              <a:t> را </a:t>
            </a:r>
            <a:r>
              <a:rPr lang="ar-SA" sz="2800" dirty="0">
                <a:latin typeface="Calibri" panose="020F0502020204030204" pitchFamily="34" charset="0"/>
                <a:ea typeface="Calibri" panose="020F0502020204030204" pitchFamily="34" charset="0"/>
                <a:cs typeface="B Zar" panose="00000400000000000000" pitchFamily="2" charset="-78"/>
              </a:rPr>
              <a:t> می‌توان به صورت دستی یا با استفاده از ابزارهای خودکار انجام داد. </a:t>
            </a:r>
            <a:endParaRPr lang="fa-IR" sz="2800" dirty="0">
              <a:latin typeface="Calibri" panose="020F0502020204030204" pitchFamily="34" charset="0"/>
              <a:ea typeface="Calibri" panose="020F0502020204030204" pitchFamily="34" charset="0"/>
              <a:cs typeface="B Zar" panose="00000400000000000000" pitchFamily="2" charset="-78"/>
            </a:endParaRP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18" y="3531326"/>
            <a:ext cx="9592491" cy="2914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7835946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897" y="888273"/>
            <a:ext cx="11199223" cy="5643156"/>
          </a:xfrm>
        </p:spPr>
        <p:txBody>
          <a:bodyPr>
            <a:normAutofit/>
          </a:bodyPr>
          <a:lstStyle/>
          <a:p>
            <a:pPr marL="0" marR="0" indent="0" algn="r" rtl="1">
              <a:lnSpc>
                <a:spcPct val="107000"/>
              </a:lnSpc>
              <a:spcBef>
                <a:spcPts val="0"/>
              </a:spcBef>
              <a:spcAft>
                <a:spcPts val="800"/>
              </a:spcAft>
              <a:buNone/>
            </a:pPr>
            <a:r>
              <a:rPr lang="fa-IR" sz="2800" dirty="0">
                <a:latin typeface="Calibri" panose="020F0502020204030204" pitchFamily="34" charset="0"/>
                <a:ea typeface="Calibri" panose="020F0502020204030204" pitchFamily="34" charset="0"/>
                <a:cs typeface="B Zar" panose="00000400000000000000" pitchFamily="2" charset="-78"/>
              </a:rPr>
              <a:t>ت</a:t>
            </a:r>
            <a:r>
              <a:rPr lang="ar-SA" sz="2800" dirty="0">
                <a:latin typeface="Calibri" panose="020F0502020204030204" pitchFamily="34" charset="0"/>
                <a:ea typeface="Calibri" panose="020F0502020204030204" pitchFamily="34" charset="0"/>
                <a:cs typeface="B Zar" panose="00000400000000000000" pitchFamily="2" charset="-78"/>
              </a:rPr>
              <a:t>ست نرم‌افزار مهم است، چرا که باگ‌های نرم‌افزاری می‌توانند گران یا حتی خطرناک باشند. </a:t>
            </a:r>
            <a:endParaRPr lang="fa-IR" sz="2800"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Zar" panose="00000400000000000000" pitchFamily="2" charset="-78"/>
              </a:rPr>
              <a:t>باگ‌های نرم‌افزاری می‌توانند به طور بالقوه باعث خسارت‌های مالی و یا انسانی شوند، تاریخ پر از نمونه‌هایی از این دست است</a:t>
            </a:r>
            <a:r>
              <a:rPr lang="fa-IR" sz="2800" dirty="0">
                <a:latin typeface="Calibri" panose="020F0502020204030204" pitchFamily="34" charset="0"/>
                <a:ea typeface="Calibri" panose="020F0502020204030204" pitchFamily="34" charset="0"/>
                <a:cs typeface="B Zar" panose="00000400000000000000" pitchFamily="2" charset="-78"/>
              </a:rPr>
              <a:t> </a:t>
            </a:r>
          </a:p>
          <a:p>
            <a:pPr marL="0" marR="0" indent="0" algn="r" rtl="1">
              <a:lnSpc>
                <a:spcPct val="107000"/>
              </a:lnSpc>
              <a:spcBef>
                <a:spcPts val="0"/>
              </a:spcBef>
              <a:spcAft>
                <a:spcPts val="800"/>
              </a:spcAft>
              <a:buNone/>
            </a:pPr>
            <a:r>
              <a:rPr lang="fa-IR" sz="2800" dirty="0">
                <a:latin typeface="Calibri" panose="020F0502020204030204" pitchFamily="34" charset="0"/>
                <a:ea typeface="Calibri" panose="020F0502020204030204" pitchFamily="34" charset="0"/>
                <a:cs typeface="B Zar" panose="00000400000000000000" pitchFamily="2" charset="-78"/>
              </a:rPr>
              <a:t>مثلا </a:t>
            </a:r>
            <a:r>
              <a:rPr lang="en-US" sz="2800" dirty="0">
                <a:latin typeface="Calibri" panose="020F0502020204030204" pitchFamily="34" charset="0"/>
                <a:ea typeface="Calibri" panose="020F0502020204030204" pitchFamily="34" charset="0"/>
                <a:cs typeface="B Zar" panose="00000400000000000000" pitchFamily="2" charset="-78"/>
              </a:rPr>
              <a:t>Starbucks </a:t>
            </a:r>
            <a:r>
              <a:rPr lang="fa-IR" sz="2800" dirty="0">
                <a:latin typeface="Calibri" panose="020F0502020204030204" pitchFamily="34" charset="0"/>
                <a:ea typeface="Calibri" panose="020F0502020204030204" pitchFamily="34" charset="0"/>
                <a:cs typeface="B Zar" panose="00000400000000000000" pitchFamily="2" charset="-78"/>
              </a:rPr>
              <a:t> مجبور شد حدود ۶۰ درصد از فروشگاه‌های ایالات متحده آمریکا و کانادا را به علت نارسایی نرم‌افزاری در سیستم </a:t>
            </a:r>
            <a:r>
              <a:rPr lang="en-US" sz="2800" dirty="0">
                <a:latin typeface="Calibri" panose="020F0502020204030204" pitchFamily="34" charset="0"/>
                <a:ea typeface="Calibri" panose="020F0502020204030204" pitchFamily="34" charset="0"/>
                <a:cs typeface="B Zar" panose="00000400000000000000" pitchFamily="2" charset="-78"/>
              </a:rPr>
              <a:t>POS </a:t>
            </a:r>
            <a:r>
              <a:rPr lang="fa-IR" sz="2800" dirty="0">
                <a:latin typeface="Calibri" panose="020F0502020204030204" pitchFamily="34" charset="0"/>
                <a:ea typeface="Calibri" panose="020F0502020204030204" pitchFamily="34" charset="0"/>
                <a:cs typeface="B Zar" panose="00000400000000000000" pitchFamily="2" charset="-78"/>
              </a:rPr>
              <a:t>خود ببندد چون فروشگاه قهوه را به صورت رایگان سِرو می‌کرد، به شکلی  که آنها قادر به پردازش تراکنش نبودند یا یک باگ نرم‌افزاری باعث شد حساب بانکی ۸۲۳ مشتری از یک بانک بزرگ در ایالات متحده به مبلغ ۹۲۰ میلیون دلار آمریکا شارژ اعتبار شود.</a:t>
            </a:r>
            <a:endParaRPr lang="en-US" sz="2800" dirty="0">
              <a:latin typeface="Calibri" panose="020F0502020204030204" pitchFamily="34" charset="0"/>
              <a:ea typeface="Calibri" panose="020F0502020204030204" pitchFamily="34" charset="0"/>
              <a:cs typeface="B Zar" panose="00000400000000000000" pitchFamily="2" charset="-78"/>
            </a:endParaRP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
        <p:nvSpPr>
          <p:cNvPr id="4" name="Rectangle 3"/>
          <p:cNvSpPr/>
          <p:nvPr/>
        </p:nvSpPr>
        <p:spPr>
          <a:xfrm>
            <a:off x="0" y="383307"/>
            <a:ext cx="12192000" cy="1323439"/>
          </a:xfrm>
          <a:prstGeom prst="rect">
            <a:avLst/>
          </a:prstGeom>
        </p:spPr>
        <p:txBody>
          <a:bodyPr wrap="square">
            <a:spAutoFit/>
          </a:bodyPr>
          <a:lstStyle/>
          <a:p>
            <a:pPr algn="ctr">
              <a:spcBef>
                <a:spcPct val="0"/>
              </a:spcBef>
            </a:pPr>
            <a:r>
              <a:rPr lang="ar-SA" sz="4000" dirty="0">
                <a:ln w="3175" cmpd="sng">
                  <a:noFill/>
                </a:ln>
                <a:latin typeface="+mj-lt"/>
                <a:ea typeface="+mj-ea"/>
                <a:cs typeface="B Titr" panose="00000700000000000000" pitchFamily="2" charset="-78"/>
              </a:rPr>
              <a:t>چرا تست نرم‌افزار مهم است؟</a:t>
            </a:r>
            <a:r>
              <a:rPr lang="en-US" sz="4000" dirty="0">
                <a:ln w="3175" cmpd="sng">
                  <a:noFill/>
                </a:ln>
                <a:latin typeface="+mj-lt"/>
                <a:ea typeface="+mj-ea"/>
                <a:cs typeface="B Titr" panose="00000700000000000000" pitchFamily="2" charset="-78"/>
              </a:rPr>
              <a:t/>
            </a:r>
            <a:br>
              <a:rPr lang="en-US" sz="4000" dirty="0">
                <a:ln w="3175" cmpd="sng">
                  <a:noFill/>
                </a:ln>
                <a:latin typeface="+mj-lt"/>
                <a:ea typeface="+mj-ea"/>
                <a:cs typeface="B Titr" panose="00000700000000000000" pitchFamily="2" charset="-78"/>
              </a:rPr>
            </a:br>
            <a:endParaRPr lang="en-US" sz="4000" dirty="0">
              <a:ln w="3175" cmpd="sng">
                <a:noFill/>
              </a:ln>
              <a:latin typeface="+mj-lt"/>
              <a:ea typeface="+mj-ea"/>
              <a:cs typeface="B Titr" panose="00000700000000000000" pitchFamily="2" charset="-78"/>
            </a:endParaRPr>
          </a:p>
        </p:txBody>
      </p:sp>
    </p:spTree>
    <p:extLst>
      <p:ext uri="{BB962C8B-B14F-4D97-AF65-F5344CB8AC3E}">
        <p14:creationId xmlns:p14="http://schemas.microsoft.com/office/powerpoint/2010/main" val="256906165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227909"/>
          </a:xfrm>
        </p:spPr>
        <p:txBody>
          <a:bodyPr>
            <a:normAutofit/>
          </a:bodyPr>
          <a:lstStyle/>
          <a:p>
            <a:r>
              <a:rPr lang="fa-IR" dirty="0">
                <a:cs typeface="B Titr" panose="00000700000000000000" pitchFamily="2" charset="-78"/>
              </a:rPr>
              <a:t>وارسی و اعتبارسنجی</a:t>
            </a:r>
            <a:endParaRPr lang="en-US" dirty="0">
              <a:cs typeface="B Titr" panose="00000700000000000000" pitchFamily="2" charset="-78"/>
            </a:endParaRPr>
          </a:p>
        </p:txBody>
      </p:sp>
      <p:sp>
        <p:nvSpPr>
          <p:cNvPr id="3" name="Content Placeholder 2"/>
          <p:cNvSpPr>
            <a:spLocks noGrp="1"/>
          </p:cNvSpPr>
          <p:nvPr>
            <p:ph idx="1"/>
          </p:nvPr>
        </p:nvSpPr>
        <p:spPr>
          <a:xfrm>
            <a:off x="662852" y="979714"/>
            <a:ext cx="11529149" cy="5969726"/>
          </a:xfrm>
        </p:spPr>
        <p:txBody>
          <a:bodyPr>
            <a:normAutofit/>
          </a:bodyPr>
          <a:lstStyle/>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تست نرم افزار به طور رسمی </a:t>
            </a:r>
            <a:r>
              <a:rPr lang="fa-IR" sz="2800" dirty="0" smtClean="0">
                <a:latin typeface="Calibri" panose="020F0502020204030204" pitchFamily="34" charset="0"/>
                <a:ea typeface="Calibri" panose="020F0502020204030204" pitchFamily="34" charset="0"/>
                <a:cs typeface="B Zar" panose="00000400000000000000" pitchFamily="2" charset="-78"/>
              </a:rPr>
              <a:t>جز</a:t>
            </a:r>
            <a:r>
              <a:rPr lang="fa-IR" sz="2800" dirty="0">
                <a:latin typeface="Calibri" panose="020F0502020204030204" pitchFamily="34" charset="0"/>
                <a:ea typeface="Calibri" panose="020F0502020204030204" pitchFamily="34" charset="0"/>
                <a:cs typeface="B Zar" panose="00000400000000000000" pitchFamily="2" charset="-78"/>
              </a:rPr>
              <a:t>ئ</a:t>
            </a:r>
            <a:r>
              <a:rPr lang="fa-IR" sz="2800" dirty="0" smtClean="0">
                <a:latin typeface="Calibri" panose="020F0502020204030204" pitchFamily="34" charset="0"/>
                <a:ea typeface="Calibri" panose="020F0502020204030204" pitchFamily="34" charset="0"/>
                <a:cs typeface="B Zar" panose="00000400000000000000" pitchFamily="2" charset="-78"/>
              </a:rPr>
              <a:t>ی </a:t>
            </a:r>
            <a:r>
              <a:rPr lang="fa-IR" sz="2800" dirty="0">
                <a:latin typeface="Calibri" panose="020F0502020204030204" pitchFamily="34" charset="0"/>
                <a:ea typeface="Calibri" panose="020F0502020204030204" pitchFamily="34" charset="0"/>
                <a:cs typeface="B Zar" panose="00000400000000000000" pitchFamily="2" charset="-78"/>
              </a:rPr>
              <a:t>از بازبینی و اعتبارسنجی نرم افزار </a:t>
            </a:r>
            <a:r>
              <a:rPr lang="fa-IR" sz="2800" dirty="0" smtClean="0">
                <a:latin typeface="Calibri" panose="020F0502020204030204" pitchFamily="34" charset="0"/>
                <a:ea typeface="Calibri" panose="020F0502020204030204" pitchFamily="34" charset="0"/>
                <a:cs typeface="B Zar" panose="00000400000000000000" pitchFamily="2" charset="-78"/>
              </a:rPr>
              <a:t>می‌باشد.</a:t>
            </a:r>
          </a:p>
          <a:p>
            <a:pPr marL="0" marR="0" algn="r" rtl="1">
              <a:lnSpc>
                <a:spcPct val="150000"/>
              </a:lnSpc>
            </a:pPr>
            <a:r>
              <a:rPr lang="fa-IR" sz="2800" dirty="0" smtClean="0">
                <a:latin typeface="Calibri" panose="020F0502020204030204" pitchFamily="34" charset="0"/>
                <a:ea typeface="Calibri" panose="020F0502020204030204" pitchFamily="34" charset="0"/>
                <a:cs typeface="B Zar" panose="00000400000000000000" pitchFamily="2" charset="-78"/>
              </a:rPr>
              <a:t> </a:t>
            </a:r>
            <a:r>
              <a:rPr lang="fa-IR" sz="2800" dirty="0">
                <a:latin typeface="Calibri" panose="020F0502020204030204" pitchFamily="34" charset="0"/>
                <a:ea typeface="Calibri" panose="020F0502020204030204" pitchFamily="34" charset="0"/>
                <a:cs typeface="B Zar" panose="00000400000000000000" pitchFamily="2" charset="-78"/>
              </a:rPr>
              <a:t>این دو واژه به صورت زیر تعریف و با هم مقایسه </a:t>
            </a:r>
            <a:r>
              <a:rPr lang="fa-IR" sz="2800" dirty="0" smtClean="0">
                <a:latin typeface="Calibri" panose="020F0502020204030204" pitchFamily="34" charset="0"/>
                <a:ea typeface="Calibri" panose="020F0502020204030204" pitchFamily="34" charset="0"/>
                <a:cs typeface="B Zar" panose="00000400000000000000" pitchFamily="2" charset="-78"/>
              </a:rPr>
              <a:t>می‌شوند</a:t>
            </a:r>
            <a:r>
              <a:rPr lang="fa-IR" sz="2800" dirty="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50000"/>
              </a:lnSpc>
              <a:buNone/>
            </a:pPr>
            <a:r>
              <a:rPr lang="fa-IR" sz="2800" dirty="0" smtClean="0">
                <a:latin typeface="Calibri" panose="020F0502020204030204" pitchFamily="34" charset="0"/>
                <a:ea typeface="Calibri" panose="020F0502020204030204" pitchFamily="34" charset="0"/>
                <a:cs typeface="B Zar" panose="00000400000000000000" pitchFamily="2" charset="-78"/>
              </a:rPr>
              <a:t> وارسی</a:t>
            </a:r>
            <a:r>
              <a:rPr lang="fa-IR" sz="2800" dirty="0">
                <a:latin typeface="Calibri" panose="020F0502020204030204" pitchFamily="34" charset="0"/>
                <a:ea typeface="Calibri" panose="020F0502020204030204" pitchFamily="34" charset="0"/>
                <a:cs typeface="B Zar" panose="00000400000000000000" pitchFamily="2" charset="-78"/>
              </a:rPr>
              <a:t>: آیا محصول را به درستی می‌سازیم؟</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indent="0" algn="r" rtl="1">
              <a:lnSpc>
                <a:spcPct val="150000"/>
              </a:lnSpc>
              <a:buNone/>
            </a:pPr>
            <a:r>
              <a:rPr lang="fa-IR" sz="2800" dirty="0" smtClean="0">
                <a:latin typeface="Calibri" panose="020F0502020204030204" pitchFamily="34" charset="0"/>
                <a:ea typeface="Calibri" panose="020F0502020204030204" pitchFamily="34" charset="0"/>
                <a:cs typeface="B Zar" panose="00000400000000000000" pitchFamily="2" charset="-78"/>
              </a:rPr>
              <a:t> اعتبارسنجی</a:t>
            </a:r>
            <a:r>
              <a:rPr lang="fa-IR" sz="2800" dirty="0">
                <a:latin typeface="Calibri" panose="020F0502020204030204" pitchFamily="34" charset="0"/>
                <a:ea typeface="Calibri" panose="020F0502020204030204" pitchFamily="34" charset="0"/>
                <a:cs typeface="B Zar" panose="00000400000000000000" pitchFamily="2" charset="-78"/>
              </a:rPr>
              <a:t>: آیا محصول درستی را می‌سازیم؟</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وارسی بررسی می‌کند که آیا نرم افزار از مشخصاتش پیروی می‌کند یا </a:t>
            </a:r>
            <a:r>
              <a:rPr lang="fa-IR" sz="2800" dirty="0" smtClean="0">
                <a:latin typeface="Calibri" panose="020F0502020204030204" pitchFamily="34" charset="0"/>
                <a:ea typeface="Calibri" panose="020F0502020204030204" pitchFamily="34" charset="0"/>
                <a:cs typeface="B Zar" panose="00000400000000000000" pitchFamily="2" charset="-78"/>
              </a:rPr>
              <a:t>نه.</a:t>
            </a:r>
            <a:endParaRPr lang="fa-IR"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 اعتبارسنجی باید تضمین کند که نرم افزار انتظارات مشتری را برآورده </a:t>
            </a:r>
            <a:r>
              <a:rPr lang="fa-IR" sz="2800" dirty="0" smtClean="0">
                <a:latin typeface="Calibri" panose="020F0502020204030204" pitchFamily="34" charset="0"/>
                <a:ea typeface="Calibri" panose="020F0502020204030204" pitchFamily="34" charset="0"/>
                <a:cs typeface="B Zar" panose="00000400000000000000" pitchFamily="2" charset="-78"/>
              </a:rPr>
              <a:t>می‌سازد.</a:t>
            </a:r>
            <a:endParaRPr lang="fa-IR"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50000"/>
              </a:lnSpc>
            </a:pPr>
            <a:r>
              <a:rPr lang="fa-IR" sz="2800" dirty="0" smtClean="0">
                <a:latin typeface="Calibri" panose="020F0502020204030204" pitchFamily="34" charset="0"/>
                <a:ea typeface="Calibri" panose="020F0502020204030204" pitchFamily="34" charset="0"/>
                <a:cs typeface="B Zar" panose="00000400000000000000" pitchFamily="2" charset="-78"/>
              </a:rPr>
              <a:t>توجه: گاهی آنچه که </a:t>
            </a:r>
            <a:r>
              <a:rPr lang="fa-IR" sz="2800" dirty="0">
                <a:latin typeface="Calibri" panose="020F0502020204030204" pitchFamily="34" charset="0"/>
                <a:ea typeface="Calibri" panose="020F0502020204030204" pitchFamily="34" charset="0"/>
                <a:cs typeface="B Zar" panose="00000400000000000000" pitchFamily="2" charset="-78"/>
              </a:rPr>
              <a:t>در مشخصات می‌آید ممکن است دقیقا خواسته‌های مشتری را برآورده نسازد</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36" y="2023577"/>
            <a:ext cx="2851241" cy="2443921"/>
          </a:xfrm>
          <a:prstGeom prst="rect">
            <a:avLst/>
          </a:prstGeom>
          <a:ln>
            <a:noFill/>
          </a:ln>
          <a:effectLst>
            <a:outerShdw blurRad="190500" algn="tl" rotWithShape="0">
              <a:srgbClr val="000000">
                <a:alpha val="70000"/>
              </a:srgbClr>
            </a:outerShdw>
          </a:effectLst>
          <a:scene3d>
            <a:camera prst="perspectiveHeroicExtremeRightFacing"/>
            <a:lightRig rig="threePt" dir="t"/>
          </a:scene3d>
        </p:spPr>
      </p:pic>
    </p:spTree>
    <p:extLst>
      <p:ext uri="{BB962C8B-B14F-4D97-AF65-F5344CB8AC3E}">
        <p14:creationId xmlns:p14="http://schemas.microsoft.com/office/powerpoint/2010/main" val="280850750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630" y="1243148"/>
            <a:ext cx="10018713" cy="4922521"/>
          </a:xfrm>
        </p:spPr>
        <p:txBody>
          <a:bodyPr>
            <a:normAutofit/>
          </a:bodyPr>
          <a:lstStyle/>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در واقع هدف فرآیند تست در یک جمله ” ایجاد اعتماد نسبت به سیستم ” است. اما چطور می‌توان نسبت به سیستم ایجاد اعتماد نمود؟ عوامل مختلفی در این امر دخیل هستند اما نقش تست پررنگ‌تر می باشد. به همین دلیل تست دو هدف اصلی را دنبال می‌کند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۱</a:t>
            </a:r>
            <a:r>
              <a:rPr lang="en-US" sz="2800" dirty="0">
                <a:latin typeface="Calibri" panose="020F0502020204030204" pitchFamily="34" charset="0"/>
                <a:ea typeface="Calibri" panose="020F0502020204030204" pitchFamily="34" charset="0"/>
                <a:cs typeface="B Zar" panose="00000400000000000000" pitchFamily="2" charset="-78"/>
              </a:rPr>
              <a:t>- </a:t>
            </a:r>
            <a:r>
              <a:rPr lang="fa-IR" sz="2800" dirty="0">
                <a:latin typeface="Calibri" panose="020F0502020204030204" pitchFamily="34" charset="0"/>
                <a:ea typeface="Calibri" panose="020F0502020204030204" pitchFamily="34" charset="0"/>
                <a:cs typeface="B Zar" panose="00000400000000000000" pitchFamily="2" charset="-78"/>
              </a:rPr>
              <a:t>تست اعتبارسنجی: موفقیت آن در درست کار کردن سیستم است</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۲</a:t>
            </a:r>
            <a:r>
              <a:rPr lang="en-US" sz="2800" dirty="0">
                <a:latin typeface="Calibri" panose="020F0502020204030204" pitchFamily="34" charset="0"/>
                <a:ea typeface="Calibri" panose="020F0502020204030204" pitchFamily="34" charset="0"/>
                <a:cs typeface="B Zar" panose="00000400000000000000" pitchFamily="2" charset="-78"/>
              </a:rPr>
              <a:t>- </a:t>
            </a:r>
            <a:r>
              <a:rPr lang="fa-IR" sz="2800" dirty="0">
                <a:latin typeface="Calibri" panose="020F0502020204030204" pitchFamily="34" charset="0"/>
                <a:ea typeface="Calibri" panose="020F0502020204030204" pitchFamily="34" charset="0"/>
                <a:cs typeface="B Zar" panose="00000400000000000000" pitchFamily="2" charset="-78"/>
              </a:rPr>
              <a:t>تست نقص: موفقیت آن در نمایان سازی خطاهایی است که موجب کارکرد نادرست سیستم می شود</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260645868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1743"/>
          </a:xfrm>
        </p:spPr>
        <p:txBody>
          <a:bodyPr>
            <a:normAutofit/>
          </a:bodyPr>
          <a:lstStyle/>
          <a:p>
            <a:r>
              <a:rPr lang="fa-IR" dirty="0">
                <a:cs typeface="B Titr" panose="00000700000000000000" pitchFamily="2" charset="-78"/>
              </a:rPr>
              <a:t>اهداف تست</a:t>
            </a:r>
            <a:endParaRPr lang="en-US" dirty="0">
              <a:cs typeface="B Titr" panose="00000700000000000000" pitchFamily="2" charset="-78"/>
            </a:endParaRPr>
          </a:p>
        </p:txBody>
      </p:sp>
      <p:sp>
        <p:nvSpPr>
          <p:cNvPr id="3" name="Content Placeholder 2"/>
          <p:cNvSpPr>
            <a:spLocks noGrp="1"/>
          </p:cNvSpPr>
          <p:nvPr>
            <p:ph idx="1"/>
          </p:nvPr>
        </p:nvSpPr>
        <p:spPr>
          <a:xfrm>
            <a:off x="1289868" y="328748"/>
            <a:ext cx="10902132" cy="5941423"/>
          </a:xfrm>
        </p:spPr>
        <p:txBody>
          <a:bodyPr>
            <a:noAutofit/>
          </a:bodyPr>
          <a:lstStyle/>
          <a:p>
            <a:pPr marL="0" marR="0" indent="0" algn="r" rtl="1">
              <a:lnSpc>
                <a:spcPct val="150000"/>
              </a:lnSpc>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تست، فرآیند اجرای برنامه به قصد یافتن خطاهاست</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50000"/>
              </a:lnSpc>
            </a:pPr>
            <a:r>
              <a:rPr lang="fa-IR" sz="2800" dirty="0">
                <a:latin typeface="Calibri" panose="020F0502020204030204" pitchFamily="34" charset="0"/>
                <a:ea typeface="Calibri" panose="020F0502020204030204" pitchFamily="34" charset="0"/>
                <a:cs typeface="B Zar" panose="00000400000000000000" pitchFamily="2" charset="-78"/>
              </a:rPr>
              <a:t>تست موفق، تستی است که خطاهای کشف نشده را کشف می‌کند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algn="r" rtl="1">
              <a:lnSpc>
                <a:spcPct val="150000"/>
              </a:lnSpc>
            </a:pPr>
            <a:r>
              <a:rPr lang="fa-IR" sz="2800" dirty="0" smtClean="0">
                <a:latin typeface="Calibri" panose="020F0502020204030204" pitchFamily="34" charset="0"/>
                <a:ea typeface="Calibri" panose="020F0502020204030204" pitchFamily="34" charset="0"/>
                <a:cs typeface="B Zar" panose="00000400000000000000" pitchFamily="2" charset="-78"/>
              </a:rPr>
              <a:t> یک دیدگاه اشتباه: </a:t>
            </a:r>
            <a:r>
              <a:rPr lang="fa-IR" sz="2800" dirty="0">
                <a:latin typeface="Calibri" panose="020F0502020204030204" pitchFamily="34" charset="0"/>
                <a:ea typeface="Calibri" panose="020F0502020204030204" pitchFamily="34" charset="0"/>
                <a:cs typeface="B Zar" panose="00000400000000000000" pitchFamily="2" charset="-78"/>
              </a:rPr>
              <a:t>تست موفق، تستی است که در آن </a:t>
            </a:r>
            <a:r>
              <a:rPr lang="fa-IR" sz="2800">
                <a:latin typeface="Calibri" panose="020F0502020204030204" pitchFamily="34" charset="0"/>
                <a:ea typeface="Calibri" panose="020F0502020204030204" pitchFamily="34" charset="0"/>
                <a:cs typeface="B Zar" panose="00000400000000000000" pitchFamily="2" charset="-78"/>
              </a:rPr>
              <a:t>خطایی </a:t>
            </a:r>
            <a:r>
              <a:rPr lang="fa-IR" sz="2800" smtClean="0">
                <a:latin typeface="Calibri" panose="020F0502020204030204" pitchFamily="34" charset="0"/>
                <a:ea typeface="Calibri" panose="020F0502020204030204" pitchFamily="34" charset="0"/>
                <a:cs typeface="B Zar" panose="00000400000000000000" pitchFamily="2" charset="-78"/>
              </a:rPr>
              <a:t>یافت </a:t>
            </a:r>
            <a:r>
              <a:rPr lang="fa-IR" sz="2800" dirty="0" smtClean="0">
                <a:latin typeface="Calibri" panose="020F0502020204030204" pitchFamily="34" charset="0"/>
                <a:ea typeface="Calibri" panose="020F0502020204030204" pitchFamily="34" charset="0"/>
                <a:cs typeface="B Zar" panose="00000400000000000000" pitchFamily="2" charset="-78"/>
              </a:rPr>
              <a:t>نشود!</a:t>
            </a:r>
          </a:p>
          <a:p>
            <a:pPr marL="0" marR="0" algn="r" rtl="1">
              <a:lnSpc>
                <a:spcPct val="150000"/>
              </a:lnSpc>
            </a:pPr>
            <a:r>
              <a:rPr lang="fa-IR" sz="2800" dirty="0" smtClean="0">
                <a:latin typeface="Calibri" panose="020F0502020204030204" pitchFamily="34" charset="0"/>
                <a:ea typeface="Calibri" panose="020F0502020204030204" pitchFamily="34" charset="0"/>
                <a:cs typeface="B Zar" panose="00000400000000000000" pitchFamily="2" charset="-78"/>
              </a:rPr>
              <a:t>تست </a:t>
            </a:r>
            <a:r>
              <a:rPr lang="fa-IR" sz="2800" dirty="0">
                <a:latin typeface="Calibri" panose="020F0502020204030204" pitchFamily="34" charset="0"/>
                <a:ea typeface="Calibri" panose="020F0502020204030204" pitchFamily="34" charset="0"/>
                <a:cs typeface="B Zar" panose="00000400000000000000" pitchFamily="2" charset="-78"/>
              </a:rPr>
              <a:t>نشان می‌دهد که عملکردهای نرم </a:t>
            </a:r>
            <a:r>
              <a:rPr lang="fa-IR" sz="2800" dirty="0" smtClean="0">
                <a:latin typeface="Calibri" panose="020F0502020204030204" pitchFamily="34" charset="0"/>
                <a:ea typeface="Calibri" panose="020F0502020204030204" pitchFamily="34" charset="0"/>
                <a:cs typeface="B Zar" panose="00000400000000000000" pitchFamily="2" charset="-78"/>
              </a:rPr>
              <a:t>افزار( ظاهرا) </a:t>
            </a:r>
            <a:r>
              <a:rPr lang="fa-IR" sz="2800" dirty="0">
                <a:latin typeface="Calibri" panose="020F0502020204030204" pitchFamily="34" charset="0"/>
                <a:ea typeface="Calibri" panose="020F0502020204030204" pitchFamily="34" charset="0"/>
                <a:cs typeface="B Zar" panose="00000400000000000000" pitchFamily="2" charset="-78"/>
              </a:rPr>
              <a:t>مطابق انتظارکارمی‌کنند، و خواسته‌های رفتاری و کارایی </a:t>
            </a:r>
            <a:r>
              <a:rPr lang="fa-IR" sz="2800" dirty="0" smtClean="0">
                <a:latin typeface="Calibri" panose="020F0502020204030204" pitchFamily="34" charset="0"/>
                <a:ea typeface="Calibri" panose="020F0502020204030204" pitchFamily="34" charset="0"/>
                <a:cs typeface="B Zar" panose="00000400000000000000" pitchFamily="2" charset="-78"/>
              </a:rPr>
              <a:t>مشتری برآورده </a:t>
            </a:r>
            <a:r>
              <a:rPr lang="fa-IR" sz="2800" dirty="0">
                <a:latin typeface="Calibri" panose="020F0502020204030204" pitchFamily="34" charset="0"/>
                <a:ea typeface="Calibri" panose="020F0502020204030204" pitchFamily="34" charset="0"/>
                <a:cs typeface="B Zar" panose="00000400000000000000" pitchFamily="2" charset="-78"/>
              </a:rPr>
              <a:t>شده‌اند. به‌علاوه، داده‌های جمع آوری شده به موازات انجام تست، شاخص خوبی از قابلیت اطمینان نرم افزار و شاخصی از کلیت کیفیت نرم افزار به دست </a:t>
            </a:r>
            <a:r>
              <a:rPr lang="fa-IR" sz="2800" dirty="0" smtClean="0">
                <a:latin typeface="Calibri" panose="020F0502020204030204" pitchFamily="34" charset="0"/>
                <a:ea typeface="Calibri" panose="020F0502020204030204" pitchFamily="34" charset="0"/>
                <a:cs typeface="B Zar" panose="00000400000000000000" pitchFamily="2" charset="-78"/>
              </a:rPr>
              <a:t>می‌دهند ولی تست </a:t>
            </a:r>
            <a:r>
              <a:rPr lang="fa-IR" sz="2800" dirty="0">
                <a:latin typeface="Calibri" panose="020F0502020204030204" pitchFamily="34" charset="0"/>
                <a:ea typeface="Calibri" panose="020F0502020204030204" pitchFamily="34" charset="0"/>
                <a:cs typeface="B Zar" panose="00000400000000000000" pitchFamily="2" charset="-78"/>
              </a:rPr>
              <a:t>نمی‌تواند نبود خطاها و نقایص را ثابت </a:t>
            </a:r>
            <a:r>
              <a:rPr lang="fa-IR" sz="2800" dirty="0" smtClean="0">
                <a:latin typeface="Calibri" panose="020F0502020204030204" pitchFamily="34" charset="0"/>
                <a:ea typeface="Calibri" panose="020F0502020204030204" pitchFamily="34" charset="0"/>
                <a:cs typeface="B Zar" panose="00000400000000000000" pitchFamily="2" charset="-78"/>
              </a:rPr>
              <a:t>کند </a:t>
            </a:r>
            <a:r>
              <a:rPr lang="fa-IR" sz="2800" dirty="0">
                <a:latin typeface="Calibri" panose="020F0502020204030204" pitchFamily="34" charset="0"/>
                <a:ea typeface="Calibri" panose="020F0502020204030204" pitchFamily="34" charset="0"/>
                <a:cs typeface="B Zar" panose="00000400000000000000" pitchFamily="2" charset="-78"/>
              </a:rPr>
              <a:t>بلکه فقط می‌تواند نشان دهد که خطاها و نقایص وجود دارند</a:t>
            </a:r>
            <a:r>
              <a:rPr lang="en-US" sz="2800" dirty="0">
                <a:latin typeface="Calibri" panose="020F0502020204030204" pitchFamily="34" charset="0"/>
                <a:ea typeface="Calibri" panose="020F0502020204030204" pitchFamily="34" charset="0"/>
                <a:cs typeface="B Zar" panose="00000400000000000000" pitchFamily="2" charset="-78"/>
              </a:rPr>
              <a:t>.</a:t>
            </a:r>
          </a:p>
          <a:p>
            <a:pPr algn="r" rtl="1"/>
            <a:r>
              <a:rPr lang="fa-IR" b="1" dirty="0">
                <a:latin typeface="Calibri" panose="020F0502020204030204" pitchFamily="34" charset="0"/>
                <a:ea typeface="Calibri" panose="020F0502020204030204" pitchFamily="34" charset="0"/>
                <a:cs typeface="B Zar" panose="00000400000000000000" pitchFamily="2" charset="-78"/>
              </a:rPr>
              <a:t>در واقع هدف فرآیند تست در یک جمله ” ایجاد اعتماد نسبت به سیستم ” است.</a:t>
            </a:r>
            <a:endParaRPr lang="en-US" b="1"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69380575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2697"/>
            <a:ext cx="12192000" cy="927463"/>
          </a:xfrm>
        </p:spPr>
        <p:txBody>
          <a:bodyPr>
            <a:noAutofit/>
          </a:bodyPr>
          <a:lstStyle/>
          <a:p>
            <a:r>
              <a:rPr lang="ar-SA" dirty="0">
                <a:cs typeface="B Titr" panose="00000700000000000000" pitchFamily="2" charset="-78"/>
              </a:rPr>
              <a:t>انواع تست نرم‌افزار</a:t>
            </a:r>
            <a:r>
              <a:rPr lang="en-US" dirty="0">
                <a:cs typeface="B Titr" panose="00000700000000000000" pitchFamily="2" charset="-78"/>
              </a:rPr>
              <a:t/>
            </a:r>
            <a:br>
              <a:rPr lang="en-US" dirty="0">
                <a:cs typeface="B Titr" panose="00000700000000000000" pitchFamily="2" charset="-78"/>
              </a:rPr>
            </a:br>
            <a:endParaRPr lang="en-US" dirty="0">
              <a:cs typeface="B Titr" panose="00000700000000000000" pitchFamily="2" charset="-78"/>
            </a:endParaRPr>
          </a:p>
        </p:txBody>
      </p:sp>
      <p:sp>
        <p:nvSpPr>
          <p:cNvPr id="3" name="Content Placeholder 2"/>
          <p:cNvSpPr>
            <a:spLocks noGrp="1"/>
          </p:cNvSpPr>
          <p:nvPr>
            <p:ph idx="1"/>
          </p:nvPr>
        </p:nvSpPr>
        <p:spPr>
          <a:xfrm>
            <a:off x="1876195" y="1974668"/>
            <a:ext cx="10018713" cy="3124201"/>
          </a:xfrm>
        </p:spPr>
        <p:txBody>
          <a:bodyPr>
            <a:no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به طور معمول تست نرم‌افزار به سه دسته تقسیم می‌شود</a:t>
            </a:r>
            <a:r>
              <a:rPr lang="en-US" sz="2800" dirty="0">
                <a:latin typeface="Calibri" panose="020F0502020204030204" pitchFamily="34" charset="0"/>
                <a:ea typeface="Calibri" panose="020F0502020204030204" pitchFamily="34" charset="0"/>
                <a:cs typeface="B Zar" panose="00000400000000000000" pitchFamily="2" charset="-78"/>
              </a:rPr>
              <a:t>:</a:t>
            </a:r>
          </a:p>
          <a:p>
            <a:pPr marL="0" marR="0" indent="0" algn="r"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a:t>
            </a:r>
            <a:r>
              <a:rPr lang="ar-SA" sz="2800" dirty="0" smtClean="0">
                <a:latin typeface="Calibri" panose="020F0502020204030204" pitchFamily="34" charset="0"/>
                <a:ea typeface="Calibri" panose="020F0502020204030204" pitchFamily="34" charset="0"/>
                <a:cs typeface="B Zar" panose="00000400000000000000" pitchFamily="2" charset="-78"/>
              </a:rPr>
              <a:t>کارکردی</a:t>
            </a:r>
            <a:r>
              <a:rPr lang="fa-IR" sz="2800" dirty="0" smtClean="0">
                <a:latin typeface="Calibri" panose="020F0502020204030204" pitchFamily="34" charset="0"/>
                <a:ea typeface="Calibri" panose="020F0502020204030204" pitchFamily="34" charset="0"/>
                <a:cs typeface="B Zar" panose="00000400000000000000" pitchFamily="2" charset="-78"/>
              </a:rPr>
              <a:t> </a:t>
            </a:r>
            <a:r>
              <a:rPr lang="ar-SA" sz="2800" dirty="0" smtClean="0">
                <a:latin typeface="Calibri" panose="020F0502020204030204" pitchFamily="34" charset="0"/>
                <a:ea typeface="Calibri" panose="020F0502020204030204" pitchFamily="34" charset="0"/>
                <a:cs typeface="B Zar" panose="00000400000000000000" pitchFamily="2" charset="-78"/>
              </a:rPr>
              <a:t>یا</a:t>
            </a:r>
            <a:r>
              <a:rPr lang="fa-IR" sz="2800" dirty="0" smtClean="0">
                <a:latin typeface="Calibri" panose="020F0502020204030204" pitchFamily="34" charset="0"/>
                <a:ea typeface="Calibri" panose="020F0502020204030204" pitchFamily="34" charset="0"/>
                <a:cs typeface="B Zar" panose="00000400000000000000" pitchFamily="2" charset="-78"/>
              </a:rPr>
              <a:t> </a:t>
            </a:r>
            <a:r>
              <a:rPr lang="en-US" sz="2800" dirty="0" smtClean="0">
                <a:latin typeface="Calibri" panose="020F0502020204030204" pitchFamily="34" charset="0"/>
                <a:ea typeface="Calibri" panose="020F0502020204030204" pitchFamily="34" charset="0"/>
                <a:cs typeface="B Zar" panose="00000400000000000000" pitchFamily="2" charset="-78"/>
              </a:rPr>
              <a:t>    Functional</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غیرکارکردی یا</a:t>
            </a:r>
            <a:r>
              <a:rPr lang="en-US" sz="2800" dirty="0">
                <a:latin typeface="Calibri" panose="020F0502020204030204" pitchFamily="34" charset="0"/>
                <a:ea typeface="Calibri" panose="020F0502020204030204" pitchFamily="34" charset="0"/>
                <a:cs typeface="B Zar" panose="00000400000000000000" pitchFamily="2" charset="-78"/>
              </a:rPr>
              <a:t>  </a:t>
            </a:r>
            <a:r>
              <a:rPr lang="fa-IR" sz="2800" dirty="0" smtClean="0">
                <a:latin typeface="Calibri" panose="020F0502020204030204" pitchFamily="34" charset="0"/>
                <a:ea typeface="Calibri" panose="020F0502020204030204" pitchFamily="34" charset="0"/>
                <a:cs typeface="B Zar" panose="00000400000000000000" pitchFamily="2" charset="-78"/>
              </a:rPr>
              <a:t> </a:t>
            </a:r>
            <a:r>
              <a:rPr lang="en-US" sz="2800" dirty="0" smtClean="0">
                <a:latin typeface="Calibri" panose="020F0502020204030204" pitchFamily="34" charset="0"/>
                <a:ea typeface="Calibri" panose="020F0502020204030204" pitchFamily="34" charset="0"/>
                <a:cs typeface="B Zar" panose="00000400000000000000" pitchFamily="2" charset="-78"/>
              </a:rPr>
              <a:t>Non-Functional</a:t>
            </a:r>
            <a:endParaRPr lang="fa-IR" sz="2800" dirty="0" smtClean="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نگهداشت یا </a:t>
            </a:r>
            <a:r>
              <a:rPr lang="en-US" sz="2800" dirty="0" smtClean="0">
                <a:latin typeface="Calibri" panose="020F0502020204030204" pitchFamily="34" charset="0"/>
                <a:ea typeface="Calibri" panose="020F0502020204030204" pitchFamily="34" charset="0"/>
                <a:cs typeface="B Zar" panose="00000400000000000000" pitchFamily="2" charset="-78"/>
              </a:rPr>
              <a:t>Maintenance</a:t>
            </a:r>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8511719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752599"/>
          </a:xfrm>
        </p:spPr>
        <p:txBody>
          <a:bodyPr>
            <a:normAutofit/>
          </a:bodyPr>
          <a:lstStyle/>
          <a:p>
            <a:pPr rtl="1"/>
            <a:r>
              <a:rPr lang="en-US" b="1" dirty="0" smtClean="0">
                <a:cs typeface="B Titr" panose="00000700000000000000" pitchFamily="2" charset="-78"/>
              </a:rPr>
              <a:t>Functional </a:t>
            </a:r>
            <a:r>
              <a:rPr lang="en-US" b="1" dirty="0">
                <a:cs typeface="B Titr" panose="00000700000000000000" pitchFamily="2" charset="-78"/>
              </a:rPr>
              <a:t>Testing</a:t>
            </a:r>
          </a:p>
        </p:txBody>
      </p:sp>
      <p:sp>
        <p:nvSpPr>
          <p:cNvPr id="3" name="Content Placeholder 2"/>
          <p:cNvSpPr>
            <a:spLocks noGrp="1"/>
          </p:cNvSpPr>
          <p:nvPr>
            <p:ph idx="1"/>
          </p:nvPr>
        </p:nvSpPr>
        <p:spPr/>
        <p:txBody>
          <a:bodyPr>
            <a:noAutofit/>
          </a:bodyPr>
          <a:lstStyle/>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یونیت</a:t>
            </a:r>
            <a:r>
              <a:rPr lang="en-US" sz="2800" dirty="0">
                <a:latin typeface="Calibri" panose="020F0502020204030204" pitchFamily="34" charset="0"/>
                <a:ea typeface="Calibri" panose="020F0502020204030204" pitchFamily="34" charset="0"/>
                <a:cs typeface="B Zar" panose="00000400000000000000" pitchFamily="2" charset="-78"/>
              </a:rPr>
              <a:t>(Unit Testing)</a:t>
            </a: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یکپارچه‌سازی</a:t>
            </a:r>
            <a:r>
              <a:rPr lang="en-US" sz="2800" dirty="0">
                <a:latin typeface="Calibri" panose="020F0502020204030204" pitchFamily="34" charset="0"/>
                <a:ea typeface="Calibri" panose="020F0502020204030204" pitchFamily="34" charset="0"/>
                <a:cs typeface="B Zar" panose="00000400000000000000" pitchFamily="2" charset="-78"/>
              </a:rPr>
              <a:t>(Integration Testing)</a:t>
            </a:r>
          </a:p>
          <a:p>
            <a:pPr marL="0" marR="0" algn="r" rtl="1">
              <a:lnSpc>
                <a:spcPct val="107000"/>
              </a:lnSpc>
              <a:spcBef>
                <a:spcPts val="0"/>
              </a:spcBef>
              <a:spcAft>
                <a:spcPts val="800"/>
              </a:spcAft>
            </a:pPr>
            <a:r>
              <a:rPr lang="fa-IR" sz="2800" dirty="0" smtClean="0">
                <a:latin typeface="Calibri" panose="020F0502020204030204" pitchFamily="34" charset="0"/>
                <a:ea typeface="Calibri" panose="020F0502020204030204" pitchFamily="34" charset="0"/>
                <a:cs typeface="B Zar" panose="00000400000000000000" pitchFamily="2" charset="-78"/>
              </a:rPr>
              <a:t>تست دود (</a:t>
            </a:r>
            <a:r>
              <a:rPr lang="en-US" sz="2800" dirty="0">
                <a:latin typeface="Calibri" panose="020F0502020204030204" pitchFamily="34" charset="0"/>
                <a:ea typeface="Calibri" panose="020F0502020204030204" pitchFamily="34" charset="0"/>
                <a:cs typeface="B Zar" panose="00000400000000000000" pitchFamily="2" charset="-78"/>
              </a:rPr>
              <a:t>Smoke Testing</a:t>
            </a:r>
            <a:r>
              <a:rPr lang="fa-IR" sz="2800" dirty="0" smtClean="0">
                <a:latin typeface="Calibri" panose="020F0502020204030204" pitchFamily="34" charset="0"/>
                <a:ea typeface="Calibri" panose="020F0502020204030204" pitchFamily="34" charset="0"/>
                <a:cs typeface="B Zar" panose="00000400000000000000" pitchFamily="2" charset="-78"/>
              </a:rPr>
              <a:t>)</a:t>
            </a:r>
            <a:endParaRPr lang="en-US" sz="2800" dirty="0">
              <a:latin typeface="Calibri" panose="020F0502020204030204" pitchFamily="34" charset="0"/>
              <a:ea typeface="Calibri" panose="020F0502020204030204" pitchFamily="34" charset="0"/>
              <a:cs typeface="B Zar" panose="00000400000000000000" pitchFamily="2" charset="-78"/>
            </a:endParaRP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پذیرش کاربر</a:t>
            </a:r>
            <a:r>
              <a:rPr lang="en-US" sz="2800" dirty="0">
                <a:latin typeface="Calibri" panose="020F0502020204030204" pitchFamily="34" charset="0"/>
                <a:ea typeface="Calibri" panose="020F0502020204030204" pitchFamily="34" charset="0"/>
                <a:cs typeface="B Zar" panose="00000400000000000000" pitchFamily="2" charset="-78"/>
              </a:rPr>
              <a:t>(UAT-User Acceptance Testing)</a:t>
            </a: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محلی‌سازی</a:t>
            </a:r>
            <a:r>
              <a:rPr lang="en-US" sz="2800" dirty="0">
                <a:latin typeface="Calibri" panose="020F0502020204030204" pitchFamily="34" charset="0"/>
                <a:ea typeface="Calibri" panose="020F0502020204030204" pitchFamily="34" charset="0"/>
                <a:cs typeface="B Zar" panose="00000400000000000000" pitchFamily="2" charset="-78"/>
              </a:rPr>
              <a:t>(Localization Testing)</a:t>
            </a: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جهانی‌سازی</a:t>
            </a:r>
            <a:r>
              <a:rPr lang="en-US" sz="2800" dirty="0">
                <a:latin typeface="Calibri" panose="020F0502020204030204" pitchFamily="34" charset="0"/>
                <a:ea typeface="Calibri" panose="020F0502020204030204" pitchFamily="34" charset="0"/>
                <a:cs typeface="B Zar" panose="00000400000000000000" pitchFamily="2" charset="-78"/>
              </a:rPr>
              <a:t>(Globalization Testing)</a:t>
            </a: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تست قابلیت همکاری</a:t>
            </a:r>
            <a:r>
              <a:rPr lang="en-US" sz="2800" dirty="0">
                <a:latin typeface="Calibri" panose="020F0502020204030204" pitchFamily="34" charset="0"/>
                <a:ea typeface="Calibri" panose="020F0502020204030204" pitchFamily="34" charset="0"/>
                <a:cs typeface="B Zar" panose="00000400000000000000" pitchFamily="2" charset="-78"/>
              </a:rPr>
              <a:t>(Interoperability Testing)</a:t>
            </a:r>
          </a:p>
          <a:p>
            <a:pPr marL="0" marR="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Zar" panose="00000400000000000000" pitchFamily="2" charset="-78"/>
              </a:rPr>
              <a:t>و تست‌های دیگر</a:t>
            </a:r>
            <a:r>
              <a:rPr lang="en-US" sz="2800" dirty="0">
                <a:latin typeface="Calibri" panose="020F0502020204030204" pitchFamily="34" charset="0"/>
                <a:ea typeface="Calibri" panose="020F0502020204030204" pitchFamily="34" charset="0"/>
                <a:cs typeface="B Zar" panose="00000400000000000000" pitchFamily="2" charset="-78"/>
              </a:rPr>
              <a:t>...</a:t>
            </a:r>
          </a:p>
          <a:p>
            <a:endParaRPr lang="en-US" sz="2800"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3501202094"/>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337</TotalTime>
  <Words>1937</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 Titr</vt:lpstr>
      <vt:lpstr>B Zar</vt:lpstr>
      <vt:lpstr>Calibri</vt:lpstr>
      <vt:lpstr>Corbel</vt:lpstr>
      <vt:lpstr>Parallax</vt:lpstr>
      <vt:lpstr>تست نرم افزار</vt:lpstr>
      <vt:lpstr>تست نرم افزار چیست؟</vt:lpstr>
      <vt:lpstr>PowerPoint Presentation</vt:lpstr>
      <vt:lpstr>PowerPoint Presentation</vt:lpstr>
      <vt:lpstr>وارسی و اعتبارسنجی</vt:lpstr>
      <vt:lpstr>PowerPoint Presentation</vt:lpstr>
      <vt:lpstr>اهداف تست</vt:lpstr>
      <vt:lpstr>انواع تست نرم‌افزار </vt:lpstr>
      <vt:lpstr>Functional Testing</vt:lpstr>
      <vt:lpstr>Non-Functional Testing </vt:lpstr>
      <vt:lpstr>Maintenance Testing   </vt:lpstr>
      <vt:lpstr>PowerPoint Presentation</vt:lpstr>
      <vt:lpstr>7 اصل تست نرم‌افزار </vt:lpstr>
      <vt:lpstr>یک مثال</vt:lpstr>
      <vt:lpstr>PowerPoint Presentation</vt:lpstr>
      <vt:lpstr>اصل اول</vt:lpstr>
      <vt:lpstr>اصل دوم</vt:lpstr>
      <vt:lpstr>اصل سوم</vt:lpstr>
      <vt:lpstr>اصل چهارم</vt:lpstr>
      <vt:lpstr>اصل پنجم</vt:lpstr>
      <vt:lpstr>اصل ششم</vt:lpstr>
      <vt:lpstr>اصل هفتم</vt:lpstr>
      <vt:lpstr>خلاصه ۷ اصل اساسی تست نرم‌افزار </vt:lpstr>
      <vt:lpstr>چه کسی تست می‌کند؟ </vt:lpstr>
      <vt:lpstr>تست را می‌توان یکی از زیرمجموعه‌های مبحث کیفیت نرم افزار با نام "تضمین کیفیت" در نظر گرفت.  در واقع تست نرم افزار به دنبال خطایابی و عیب یابی محصول، قبل از تحویل به مشتری است، یعنی اینکه هم توسعه‌دهندگان و هم کاربران نهایی بر روی یک نرم افزار کارآمد و قابل بکارگیری که پاسخگوی نیازمندی‌های تعریف شده باشد، هم نظر باشند.</vt:lpstr>
      <vt:lpstr>منابع</vt:lpstr>
      <vt:lpstr>با تشکر از همراهی شما دوستان     پاسخ به سوالات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Rahmanmzadeh</dc:creator>
  <cp:lastModifiedBy>Mahdi Rahmanmzadeh</cp:lastModifiedBy>
  <cp:revision>24</cp:revision>
  <dcterms:created xsi:type="dcterms:W3CDTF">2019-07-20T13:01:21Z</dcterms:created>
  <dcterms:modified xsi:type="dcterms:W3CDTF">2019-07-25T05:47:07Z</dcterms:modified>
</cp:coreProperties>
</file>