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12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89F74-ABEA-4F5C-9E8C-41C90DFB900E}" type="datetimeFigureOut">
              <a:rPr lang="en-US" smtClean="0"/>
              <a:t>5/29/2019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18CCD5-8E2B-4470-AA44-D776BF79908B}" type="slidenum">
              <a:rPr lang="en-US" smtClean="0"/>
              <a:t>‹#›</a:t>
            </a:fld>
            <a:endParaRPr lang="en-US"/>
          </a:p>
        </p:txBody>
      </p:sp>
    </p:spTree>
    <p:extLst>
      <p:ext uri="{BB962C8B-B14F-4D97-AF65-F5344CB8AC3E}">
        <p14:creationId xmlns:p14="http://schemas.microsoft.com/office/powerpoint/2010/main" val="3181376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5/29/2019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5/29/2019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a-IR" sz="6000" dirty="0" smtClean="0">
                <a:effectLst>
                  <a:glow rad="38100">
                    <a:schemeClr val="bg1">
                      <a:lumMod val="65000"/>
                      <a:lumOff val="35000"/>
                      <a:alpha val="50000"/>
                    </a:schemeClr>
                  </a:glow>
                </a:effectLst>
                <a:cs typeface="B Davat" panose="00000400000000000000" pitchFamily="2" charset="-78"/>
              </a:rPr>
              <a:t>الگوریتم های جستجو</a:t>
            </a:r>
            <a:endParaRPr lang="en-US" sz="6000" dirty="0">
              <a:effectLst>
                <a:glow rad="38100">
                  <a:schemeClr val="bg1">
                    <a:lumMod val="65000"/>
                    <a:lumOff val="35000"/>
                    <a:alpha val="50000"/>
                  </a:schemeClr>
                </a:glow>
              </a:effectLst>
              <a:cs typeface="B Davat" panose="00000400000000000000" pitchFamily="2" charset="-78"/>
            </a:endParaRPr>
          </a:p>
        </p:txBody>
      </p:sp>
      <p:sp>
        <p:nvSpPr>
          <p:cNvPr id="3" name="Subtitle 2"/>
          <p:cNvSpPr>
            <a:spLocks noGrp="1"/>
          </p:cNvSpPr>
          <p:nvPr>
            <p:ph type="subTitle" idx="1"/>
          </p:nvPr>
        </p:nvSpPr>
        <p:spPr/>
        <p:txBody>
          <a:bodyPr>
            <a:normAutofit/>
          </a:bodyPr>
          <a:lstStyle/>
          <a:p>
            <a:r>
              <a:rPr lang="fa-IR" sz="2400" dirty="0" smtClean="0">
                <a:cs typeface="B Davat" panose="00000400000000000000" pitchFamily="2" charset="-78"/>
              </a:rPr>
              <a:t>ساختمان داده</a:t>
            </a:r>
            <a:endParaRPr lang="en-US" sz="2400" dirty="0">
              <a:cs typeface="B Davat" panose="00000400000000000000" pitchFamily="2" charset="-78"/>
            </a:endParaRPr>
          </a:p>
        </p:txBody>
      </p:sp>
    </p:spTree>
    <p:extLst>
      <p:ext uri="{BB962C8B-B14F-4D97-AF65-F5344CB8AC3E}">
        <p14:creationId xmlns:p14="http://schemas.microsoft.com/office/powerpoint/2010/main" val="4006549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95300" y="406400"/>
            <a:ext cx="10845799" cy="6121400"/>
          </a:xfrm>
        </p:spPr>
        <p:txBody>
          <a:bodyPr anchor="t">
            <a:noAutofit/>
          </a:bodyPr>
          <a:lstStyle/>
          <a:p>
            <a:pPr marL="457200" lvl="1" indent="0" algn="just" rtl="1">
              <a:buNone/>
            </a:pPr>
            <a:r>
              <a:rPr lang="fa-IR" sz="2400" b="1" dirty="0" smtClean="0">
                <a:solidFill>
                  <a:schemeClr val="accent1"/>
                </a:solidFill>
                <a:effectLst>
                  <a:glow rad="38100">
                    <a:schemeClr val="bg1">
                      <a:lumMod val="50000"/>
                      <a:lumOff val="50000"/>
                      <a:alpha val="20000"/>
                    </a:schemeClr>
                  </a:glow>
                </a:effectLst>
                <a:cs typeface="B Titr" panose="00000700000000000000" pitchFamily="2" charset="-78"/>
              </a:rPr>
              <a:t>محاسبه پیچیدگی زمانی الگوریتم ها : </a:t>
            </a:r>
            <a:endParaRPr lang="fa-IR" sz="2400" b="1" dirty="0">
              <a:effectLst>
                <a:glow rad="38100">
                  <a:schemeClr val="bg1">
                    <a:lumMod val="50000"/>
                    <a:lumOff val="50000"/>
                    <a:alpha val="20000"/>
                  </a:schemeClr>
                </a:glow>
              </a:effectLst>
              <a:cs typeface="B Nazanin" panose="00000400000000000000" pitchFamily="2" charset="-78"/>
            </a:endParaRPr>
          </a:p>
          <a:p>
            <a:pPr marL="457200" lvl="1" indent="0" algn="just" rtl="1">
              <a:buNone/>
            </a:pPr>
            <a:r>
              <a:rPr lang="fa-IR" sz="2400" dirty="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برای محاسبه پیچیدگی زمان الگوریتم ابتدا تعداد قدم‌های الگوریتم به صورت تابعی از اندازه مسئله مشخص می‌شود، برای انجام این </a:t>
            </a:r>
            <a:r>
              <a:rPr lang="fa-IR" sz="24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کار تعداد </a:t>
            </a:r>
            <a:r>
              <a:rPr lang="fa-IR" sz="2400" dirty="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تکرار عملیات اصلی الگوریتم محاسبه می‌شود و به صورت </a:t>
            </a:r>
            <a:r>
              <a:rPr lang="fa-IR" sz="24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تابع</a:t>
            </a:r>
            <a:r>
              <a:rPr lang="en-US" sz="24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f </a:t>
            </a:r>
            <a:r>
              <a:rPr lang="fa-IR" sz="24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 بیان </a:t>
            </a:r>
            <a:r>
              <a:rPr lang="fa-IR" sz="2400" dirty="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می‌شود. سپس تابع </a:t>
            </a:r>
            <a:r>
              <a:rPr lang="fa-IR" sz="24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 </a:t>
            </a:r>
            <a:r>
              <a:rPr lang="en-US" sz="24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g</a:t>
            </a:r>
            <a:r>
              <a:rPr lang="fa-IR" sz="24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 </a:t>
            </a:r>
            <a:r>
              <a:rPr lang="en-US" sz="24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 </a:t>
            </a:r>
            <a:r>
              <a:rPr lang="fa-IR" sz="2400" dirty="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که مرتبه بزرگی </a:t>
            </a:r>
            <a:r>
              <a:rPr lang="fa-IR" sz="24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تابع</a:t>
            </a:r>
            <a:r>
              <a:rPr lang="en-US" sz="24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f </a:t>
            </a:r>
            <a:r>
              <a:rPr lang="fa-IR" sz="24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 را </a:t>
            </a:r>
            <a:r>
              <a:rPr lang="fa-IR" sz="2400" dirty="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وقتی </a:t>
            </a:r>
            <a:r>
              <a:rPr lang="fa-IR" sz="24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اندازه ورودی </a:t>
            </a:r>
            <a:r>
              <a:rPr lang="fa-IR" sz="2400" dirty="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به اندازه کافی بزرگ است نشان می‌دهد، بدست می‌آید. </a:t>
            </a:r>
            <a:endParaRPr lang="fa-IR" sz="24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endParaRPr>
          </a:p>
          <a:p>
            <a:pPr marL="457200" lvl="1" indent="0" algn="just" rtl="1">
              <a:buNone/>
            </a:pPr>
            <a:endParaRPr lang="fa-IR" sz="2400" dirty="0">
              <a:effectLst>
                <a:glow rad="38100">
                  <a:schemeClr val="bg1">
                    <a:lumMod val="50000"/>
                    <a:lumOff val="50000"/>
                    <a:alpha val="20000"/>
                  </a:schemeClr>
                </a:glow>
              </a:effectLst>
              <a:latin typeface="Times New Roman" panose="02020603050405020304" pitchFamily="18" charset="0"/>
              <a:cs typeface="B Nazanin" panose="00000400000000000000" pitchFamily="2" charset="-78"/>
            </a:endParaRPr>
          </a:p>
          <a:p>
            <a:pPr marL="457200" lvl="1" indent="0" algn="just" rtl="1">
              <a:buNone/>
            </a:pPr>
            <a:r>
              <a:rPr lang="fa-IR" sz="2400" b="1" dirty="0" smtClean="0">
                <a:solidFill>
                  <a:schemeClr val="accent1"/>
                </a:solidFill>
                <a:effectLst>
                  <a:glow rad="38100">
                    <a:schemeClr val="bg1">
                      <a:lumMod val="50000"/>
                      <a:lumOff val="50000"/>
                      <a:alpha val="20000"/>
                    </a:schemeClr>
                  </a:glow>
                </a:effectLst>
                <a:cs typeface="B Titr" panose="00000700000000000000" pitchFamily="2" charset="-78"/>
              </a:rPr>
              <a:t>نمایش پیچیدگی الگوریتم </a:t>
            </a:r>
            <a:r>
              <a:rPr lang="fa-IR" sz="2400" b="1" dirty="0">
                <a:solidFill>
                  <a:schemeClr val="accent1"/>
                </a:solidFill>
                <a:effectLst>
                  <a:glow rad="38100">
                    <a:schemeClr val="bg1">
                      <a:lumMod val="50000"/>
                      <a:lumOff val="50000"/>
                      <a:alpha val="20000"/>
                    </a:schemeClr>
                  </a:glow>
                </a:effectLst>
                <a:cs typeface="B Titr" panose="00000700000000000000" pitchFamily="2" charset="-78"/>
              </a:rPr>
              <a:t>ها : </a:t>
            </a:r>
            <a:endParaRPr lang="fa-IR" sz="2400" b="1" dirty="0" smtClean="0">
              <a:solidFill>
                <a:schemeClr val="accent1"/>
              </a:solidFill>
              <a:effectLst>
                <a:glow rad="38100">
                  <a:schemeClr val="bg1">
                    <a:lumMod val="50000"/>
                    <a:lumOff val="50000"/>
                    <a:alpha val="20000"/>
                  </a:schemeClr>
                </a:glow>
              </a:effectLst>
              <a:cs typeface="B Titr" panose="00000700000000000000" pitchFamily="2" charset="-78"/>
            </a:endParaRPr>
          </a:p>
          <a:p>
            <a:pPr marL="457200" lvl="1" indent="0" algn="just" rtl="1">
              <a:buNone/>
            </a:pPr>
            <a:r>
              <a:rPr lang="fa-IR" sz="2400" dirty="0">
                <a:effectLst>
                  <a:glow rad="38100">
                    <a:schemeClr val="bg1">
                      <a:lumMod val="50000"/>
                      <a:lumOff val="50000"/>
                      <a:alpha val="20000"/>
                    </a:schemeClr>
                  </a:glow>
                </a:effectLst>
                <a:cs typeface="B Nazanin" panose="00000400000000000000" pitchFamily="2" charset="-78"/>
              </a:rPr>
              <a:t>برای نمایش پیچیدگی الگوریتم‌ها از تعاریف زیر استفاده می‌شود: </a:t>
            </a:r>
            <a:endParaRPr lang="fa-IR" sz="2400" dirty="0" smtClean="0">
              <a:effectLst>
                <a:glow rad="38100">
                  <a:schemeClr val="bg1">
                    <a:lumMod val="50000"/>
                    <a:lumOff val="50000"/>
                    <a:alpha val="20000"/>
                  </a:schemeClr>
                </a:glow>
              </a:effectLst>
              <a:cs typeface="B Nazanin" panose="00000400000000000000" pitchFamily="2" charset="-78"/>
            </a:endParaRPr>
          </a:p>
          <a:p>
            <a:pPr lvl="2" algn="just" rtl="1">
              <a:buFont typeface="Wingdings" panose="05000000000000000000" pitchFamily="2" charset="2"/>
              <a:buChar char="ü"/>
            </a:pPr>
            <a:r>
              <a:rPr lang="en-US" sz="22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Big – O</a:t>
            </a:r>
            <a:r>
              <a:rPr lang="fa-IR" sz="22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 </a:t>
            </a:r>
            <a:r>
              <a:rPr lang="en-US" sz="22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 </a:t>
            </a:r>
            <a:r>
              <a:rPr lang="fa-IR" sz="22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 ( بدترین حالت / حد بالا ) </a:t>
            </a:r>
          </a:p>
          <a:p>
            <a:pPr lvl="2" algn="just" rtl="1">
              <a:buFont typeface="Wingdings" panose="05000000000000000000" pitchFamily="2" charset="2"/>
              <a:buChar char="ü"/>
            </a:pPr>
            <a:r>
              <a:rPr lang="fa-IR" sz="2200" dirty="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امگا  </a:t>
            </a:r>
            <a:r>
              <a:rPr lang="fa-IR" sz="22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 </a:t>
            </a:r>
            <a:r>
              <a:rPr lang="el-GR" sz="22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Ω</a:t>
            </a:r>
            <a:r>
              <a:rPr lang="fa-IR" sz="22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  ( بهترین حالت اجرا / حد پائین ) </a:t>
            </a:r>
          </a:p>
          <a:p>
            <a:pPr lvl="2" algn="just" rtl="1">
              <a:buFont typeface="Wingdings" panose="05000000000000000000" pitchFamily="2" charset="2"/>
              <a:buChar char="ü"/>
            </a:pPr>
            <a:r>
              <a:rPr lang="fa-IR" sz="22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تتا / </a:t>
            </a:r>
            <a:r>
              <a:rPr lang="el-GR" sz="2200" dirty="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Θ </a:t>
            </a:r>
            <a:r>
              <a:rPr lang="fa-IR" sz="22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 ( میانگین / حد متوسط ) </a:t>
            </a:r>
          </a:p>
          <a:p>
            <a:pPr marL="914400" lvl="2" indent="0" algn="just" rtl="1">
              <a:buNone/>
            </a:pPr>
            <a:endParaRPr lang="fa-IR" sz="22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endParaRPr>
          </a:p>
          <a:p>
            <a:pPr marL="457200" lvl="1" indent="0" algn="just" rtl="1">
              <a:buNone/>
            </a:pPr>
            <a:r>
              <a:rPr lang="fa-IR" sz="24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معمولا زمانی اجرای یک الگوریتم را در بدترین حالت آن ( </a:t>
            </a:r>
            <a:r>
              <a:rPr lang="en-US" sz="24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 O</a:t>
            </a:r>
            <a:r>
              <a:rPr lang="fa-IR" sz="24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 ) نشان می دهند .</a:t>
            </a:r>
          </a:p>
        </p:txBody>
      </p:sp>
      <p:sp>
        <p:nvSpPr>
          <p:cNvPr id="8" name="Footer Placeholder 6"/>
          <p:cNvSpPr>
            <a:spLocks noGrp="1"/>
          </p:cNvSpPr>
          <p:nvPr>
            <p:ph type="ftr" sz="quarter" idx="11"/>
          </p:nvPr>
        </p:nvSpPr>
        <p:spPr>
          <a:xfrm>
            <a:off x="135871" y="6378573"/>
            <a:ext cx="257829" cy="365125"/>
          </a:xfrm>
        </p:spPr>
        <p:txBody>
          <a:bodyPr/>
          <a:lstStyle/>
          <a:p>
            <a:r>
              <a:rPr lang="fa-IR" dirty="0" smtClean="0"/>
              <a:t>9</a:t>
            </a:r>
            <a:endParaRPr lang="en-US" dirty="0"/>
          </a:p>
        </p:txBody>
      </p:sp>
    </p:spTree>
    <p:extLst>
      <p:ext uri="{BB962C8B-B14F-4D97-AF65-F5344CB8AC3E}">
        <p14:creationId xmlns:p14="http://schemas.microsoft.com/office/powerpoint/2010/main" val="2376420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95300" y="406400"/>
            <a:ext cx="10845799" cy="6121400"/>
          </a:xfrm>
        </p:spPr>
        <p:txBody>
          <a:bodyPr anchor="t">
            <a:noAutofit/>
          </a:bodyPr>
          <a:lstStyle/>
          <a:p>
            <a:pPr marL="457200" lvl="1" indent="0" algn="just" rtl="1">
              <a:buNone/>
            </a:pPr>
            <a:endParaRPr lang="fa-IR" sz="2400" dirty="0">
              <a:effectLst>
                <a:glow rad="38100">
                  <a:schemeClr val="bg1">
                    <a:lumMod val="50000"/>
                    <a:lumOff val="50000"/>
                    <a:alpha val="20000"/>
                  </a:schemeClr>
                </a:glow>
              </a:effectLst>
              <a:latin typeface="Times New Roman" panose="02020603050405020304" pitchFamily="18" charset="0"/>
              <a:cs typeface="B Nazanin" panose="00000400000000000000" pitchFamily="2" charset="-78"/>
            </a:endParaRPr>
          </a:p>
          <a:p>
            <a:pPr marL="457200" lvl="1" indent="0" algn="just" rtl="1">
              <a:buNone/>
            </a:pPr>
            <a:r>
              <a:rPr lang="fa-IR" sz="2800" b="1" dirty="0" smtClean="0">
                <a:solidFill>
                  <a:schemeClr val="accent1"/>
                </a:solidFill>
                <a:effectLst>
                  <a:glow rad="38100">
                    <a:schemeClr val="bg1">
                      <a:lumMod val="50000"/>
                      <a:lumOff val="50000"/>
                      <a:alpha val="20000"/>
                    </a:schemeClr>
                  </a:glow>
                </a:effectLst>
                <a:cs typeface="B Titr" panose="00000700000000000000" pitchFamily="2" charset="-78"/>
              </a:rPr>
              <a:t>مرتبه اجرایی چند تابع به ترتیب صعودی : </a:t>
            </a:r>
          </a:p>
          <a:p>
            <a:pPr marL="457200" lvl="1" indent="0" rtl="1">
              <a:buNone/>
            </a:pPr>
            <a:endParaRPr lang="fa-IR" sz="2400" b="1" dirty="0">
              <a:solidFill>
                <a:schemeClr val="accent1"/>
              </a:solidFill>
              <a:effectLst>
                <a:glow rad="38100">
                  <a:schemeClr val="bg1">
                    <a:lumMod val="50000"/>
                    <a:lumOff val="50000"/>
                    <a:alpha val="20000"/>
                  </a:schemeClr>
                </a:glow>
              </a:effectLst>
              <a:cs typeface="B Nazanin" panose="00000400000000000000" pitchFamily="2" charset="-78"/>
            </a:endParaRPr>
          </a:p>
          <a:p>
            <a:endParaRPr lang="pt-BR" dirty="0"/>
          </a:p>
          <a:p>
            <a:pPr marL="0" indent="0" algn="ctr">
              <a:buNone/>
            </a:pPr>
            <a:r>
              <a:rPr lang="pt-BR" sz="2400" dirty="0">
                <a:latin typeface="Times New Roman" panose="02020603050405020304" pitchFamily="18" charset="0"/>
                <a:cs typeface="Times New Roman" panose="02020603050405020304" pitchFamily="18" charset="0"/>
              </a:rPr>
              <a:t>O(1</a:t>
            </a:r>
            <a:r>
              <a:rPr lang="pt-BR" sz="2400" dirty="0" smtClean="0">
                <a:latin typeface="Times New Roman" panose="02020603050405020304" pitchFamily="18" charset="0"/>
                <a:cs typeface="Times New Roman" panose="02020603050405020304" pitchFamily="18" charset="0"/>
              </a:rPr>
              <a:t>)</a:t>
            </a:r>
            <a:r>
              <a:rPr lang="fa-IR" sz="2400" dirty="0" smtClean="0">
                <a:latin typeface="Times New Roman" panose="02020603050405020304" pitchFamily="18" charset="0"/>
                <a:cs typeface="Times New Roman" panose="02020603050405020304" pitchFamily="18" charset="0"/>
              </a:rPr>
              <a:t> </a:t>
            </a:r>
            <a:r>
              <a:rPr lang="pt-BR" sz="2400" dirty="0" smtClean="0">
                <a:latin typeface="Times New Roman" panose="02020603050405020304" pitchFamily="18" charset="0"/>
                <a:cs typeface="Times New Roman" panose="02020603050405020304" pitchFamily="18" charset="0"/>
              </a:rPr>
              <a:t>&lt;</a:t>
            </a:r>
            <a:r>
              <a:rPr lang="fa-IR" sz="2400" dirty="0" smtClean="0">
                <a:latin typeface="Times New Roman" panose="02020603050405020304" pitchFamily="18" charset="0"/>
                <a:cs typeface="Times New Roman" panose="02020603050405020304" pitchFamily="18" charset="0"/>
              </a:rPr>
              <a:t> </a:t>
            </a:r>
            <a:r>
              <a:rPr lang="pt-BR" sz="2400" dirty="0" smtClean="0">
                <a:latin typeface="Times New Roman" panose="02020603050405020304" pitchFamily="18" charset="0"/>
                <a:cs typeface="Times New Roman" panose="02020603050405020304" pitchFamily="18" charset="0"/>
              </a:rPr>
              <a:t>O(log </a:t>
            </a:r>
            <a:r>
              <a:rPr lang="pt-BR" sz="2400" dirty="0">
                <a:latin typeface="Times New Roman" panose="02020603050405020304" pitchFamily="18" charset="0"/>
                <a:cs typeface="Times New Roman" panose="02020603050405020304" pitchFamily="18" charset="0"/>
              </a:rPr>
              <a:t>n) </a:t>
            </a:r>
            <a:r>
              <a:rPr lang="fa-IR" sz="2400" dirty="0" smtClean="0">
                <a:latin typeface="Times New Roman" panose="02020603050405020304" pitchFamily="18" charset="0"/>
                <a:cs typeface="Times New Roman" panose="02020603050405020304" pitchFamily="18" charset="0"/>
              </a:rPr>
              <a:t> </a:t>
            </a:r>
            <a:r>
              <a:rPr lang="pt-BR" sz="2400" dirty="0" smtClean="0">
                <a:latin typeface="Times New Roman" panose="02020603050405020304" pitchFamily="18" charset="0"/>
                <a:cs typeface="Times New Roman" panose="02020603050405020304" pitchFamily="18" charset="0"/>
              </a:rPr>
              <a:t>&lt; </a:t>
            </a:r>
            <a:r>
              <a:rPr lang="pt-BR" sz="2400" dirty="0">
                <a:latin typeface="Times New Roman" panose="02020603050405020304" pitchFamily="18" charset="0"/>
                <a:cs typeface="Times New Roman" panose="02020603050405020304" pitchFamily="18" charset="0"/>
              </a:rPr>
              <a:t>O(n) </a:t>
            </a:r>
            <a:r>
              <a:rPr lang="pt-BR" sz="2400" dirty="0" smtClean="0">
                <a:latin typeface="Times New Roman" panose="02020603050405020304" pitchFamily="18" charset="0"/>
                <a:cs typeface="Times New Roman" panose="02020603050405020304" pitchFamily="18" charset="0"/>
              </a:rPr>
              <a:t>&lt;</a:t>
            </a:r>
            <a:r>
              <a:rPr lang="fa-IR" sz="2400" dirty="0" smtClean="0">
                <a:latin typeface="Times New Roman" panose="02020603050405020304" pitchFamily="18" charset="0"/>
                <a:cs typeface="Times New Roman" panose="02020603050405020304" pitchFamily="18" charset="0"/>
              </a:rPr>
              <a:t> </a:t>
            </a:r>
            <a:r>
              <a:rPr lang="pt-BR" sz="2400" dirty="0" smtClean="0">
                <a:latin typeface="Times New Roman" panose="02020603050405020304" pitchFamily="18" charset="0"/>
                <a:cs typeface="Times New Roman" panose="02020603050405020304" pitchFamily="18" charset="0"/>
              </a:rPr>
              <a:t> </a:t>
            </a:r>
            <a:r>
              <a:rPr lang="pt-BR" sz="2400" dirty="0">
                <a:latin typeface="Times New Roman" panose="02020603050405020304" pitchFamily="18" charset="0"/>
                <a:cs typeface="Times New Roman" panose="02020603050405020304" pitchFamily="18" charset="0"/>
              </a:rPr>
              <a:t>O(n log n</a:t>
            </a:r>
            <a:r>
              <a:rPr lang="pt-BR" sz="2400" dirty="0" smtClean="0">
                <a:latin typeface="Times New Roman" panose="02020603050405020304" pitchFamily="18" charset="0"/>
                <a:cs typeface="Times New Roman" panose="02020603050405020304" pitchFamily="18" charset="0"/>
              </a:rPr>
              <a:t>)</a:t>
            </a:r>
            <a:r>
              <a:rPr lang="fa-IR" sz="2400" dirty="0" smtClean="0">
                <a:latin typeface="Times New Roman" panose="02020603050405020304" pitchFamily="18" charset="0"/>
                <a:cs typeface="Times New Roman" panose="02020603050405020304" pitchFamily="18" charset="0"/>
              </a:rPr>
              <a:t> </a:t>
            </a:r>
            <a:r>
              <a:rPr lang="pt-BR" sz="2400" dirty="0" smtClean="0">
                <a:latin typeface="Times New Roman" panose="02020603050405020304" pitchFamily="18" charset="0"/>
                <a:cs typeface="Times New Roman" panose="02020603050405020304" pitchFamily="18" charset="0"/>
              </a:rPr>
              <a:t> </a:t>
            </a:r>
            <a:r>
              <a:rPr lang="pt-BR" sz="2400" dirty="0">
                <a:latin typeface="Times New Roman" panose="02020603050405020304" pitchFamily="18" charset="0"/>
                <a:cs typeface="Times New Roman" panose="02020603050405020304" pitchFamily="18" charset="0"/>
              </a:rPr>
              <a:t>&lt; </a:t>
            </a:r>
            <a:r>
              <a:rPr lang="pt-BR" sz="2400" dirty="0" smtClean="0">
                <a:latin typeface="Times New Roman" panose="02020603050405020304" pitchFamily="18" charset="0"/>
                <a:cs typeface="Times New Roman" panose="02020603050405020304" pitchFamily="18" charset="0"/>
              </a:rPr>
              <a:t>O(n</a:t>
            </a:r>
            <a:r>
              <a:rPr lang="pt-BR" sz="2400" baseline="30000" dirty="0" smtClean="0">
                <a:latin typeface="Times New Roman" panose="02020603050405020304" pitchFamily="18" charset="0"/>
                <a:cs typeface="Times New Roman" panose="02020603050405020304" pitchFamily="18" charset="0"/>
              </a:rPr>
              <a:t>2</a:t>
            </a:r>
            <a:r>
              <a:rPr lang="pt-BR" sz="2400" dirty="0">
                <a:latin typeface="Times New Roman" panose="02020603050405020304" pitchFamily="18" charset="0"/>
                <a:cs typeface="Times New Roman" panose="02020603050405020304" pitchFamily="18" charset="0"/>
              </a:rPr>
              <a:t>) </a:t>
            </a:r>
            <a:r>
              <a:rPr lang="fa-IR" sz="2400" dirty="0" smtClean="0">
                <a:latin typeface="Times New Roman" panose="02020603050405020304" pitchFamily="18" charset="0"/>
                <a:cs typeface="Times New Roman" panose="02020603050405020304" pitchFamily="18" charset="0"/>
              </a:rPr>
              <a:t> </a:t>
            </a:r>
            <a:r>
              <a:rPr lang="pt-BR" sz="2400" dirty="0" smtClean="0">
                <a:latin typeface="Times New Roman" panose="02020603050405020304" pitchFamily="18" charset="0"/>
                <a:cs typeface="Times New Roman" panose="02020603050405020304" pitchFamily="18" charset="0"/>
              </a:rPr>
              <a:t>&lt; </a:t>
            </a:r>
            <a:r>
              <a:rPr lang="fa-IR" sz="2400" dirty="0" smtClean="0">
                <a:latin typeface="Times New Roman" panose="02020603050405020304" pitchFamily="18" charset="0"/>
                <a:cs typeface="Times New Roman" panose="02020603050405020304" pitchFamily="18" charset="0"/>
              </a:rPr>
              <a:t> </a:t>
            </a:r>
            <a:r>
              <a:rPr lang="pt-BR" sz="2400" dirty="0" smtClean="0">
                <a:latin typeface="Times New Roman" panose="02020603050405020304" pitchFamily="18" charset="0"/>
                <a:cs typeface="Times New Roman" panose="02020603050405020304" pitchFamily="18" charset="0"/>
              </a:rPr>
              <a:t>O</a:t>
            </a:r>
            <a:r>
              <a:rPr lang="pt-BR" sz="2400" dirty="0">
                <a:latin typeface="Times New Roman" panose="02020603050405020304" pitchFamily="18" charset="0"/>
                <a:cs typeface="Times New Roman" panose="02020603050405020304" pitchFamily="18" charset="0"/>
              </a:rPr>
              <a:t>( n</a:t>
            </a:r>
            <a:r>
              <a:rPr lang="pt-BR" sz="2400" baseline="30000" dirty="0">
                <a:latin typeface="Times New Roman" panose="02020603050405020304" pitchFamily="18" charset="0"/>
                <a:cs typeface="Times New Roman" panose="02020603050405020304" pitchFamily="18" charset="0"/>
              </a:rPr>
              <a:t>3</a:t>
            </a:r>
            <a:r>
              <a:rPr lang="pt-BR" sz="2400" dirty="0">
                <a:latin typeface="Times New Roman" panose="02020603050405020304" pitchFamily="18" charset="0"/>
                <a:cs typeface="Times New Roman" panose="02020603050405020304" pitchFamily="18" charset="0"/>
              </a:rPr>
              <a:t>) </a:t>
            </a:r>
            <a:r>
              <a:rPr lang="fa-IR" sz="2400" dirty="0" smtClean="0">
                <a:latin typeface="Times New Roman" panose="02020603050405020304" pitchFamily="18" charset="0"/>
                <a:cs typeface="Times New Roman" panose="02020603050405020304" pitchFamily="18" charset="0"/>
              </a:rPr>
              <a:t> </a:t>
            </a:r>
            <a:r>
              <a:rPr lang="pt-BR" sz="2400" dirty="0" smtClean="0">
                <a:latin typeface="Times New Roman" panose="02020603050405020304" pitchFamily="18" charset="0"/>
                <a:cs typeface="Times New Roman" panose="02020603050405020304" pitchFamily="18" charset="0"/>
              </a:rPr>
              <a:t>&lt; </a:t>
            </a:r>
            <a:r>
              <a:rPr lang="fa-IR" sz="2400" dirty="0" smtClean="0">
                <a:latin typeface="Times New Roman" panose="02020603050405020304" pitchFamily="18" charset="0"/>
                <a:cs typeface="Times New Roman" panose="02020603050405020304" pitchFamily="18" charset="0"/>
              </a:rPr>
              <a:t> </a:t>
            </a:r>
            <a:r>
              <a:rPr lang="pt-BR" sz="2400" dirty="0" smtClean="0">
                <a:latin typeface="Times New Roman" panose="02020603050405020304" pitchFamily="18" charset="0"/>
                <a:cs typeface="Times New Roman" panose="02020603050405020304" pitchFamily="18" charset="0"/>
              </a:rPr>
              <a:t>O(2</a:t>
            </a:r>
            <a:r>
              <a:rPr lang="pt-BR" sz="2400" baseline="30000" dirty="0" smtClean="0">
                <a:latin typeface="Times New Roman" panose="02020603050405020304" pitchFamily="18" charset="0"/>
                <a:cs typeface="Times New Roman" panose="02020603050405020304" pitchFamily="18" charset="0"/>
              </a:rPr>
              <a:t>n</a:t>
            </a:r>
            <a:r>
              <a:rPr lang="pt-BR" sz="2400" dirty="0">
                <a:latin typeface="Times New Roman" panose="02020603050405020304" pitchFamily="18" charset="0"/>
                <a:cs typeface="Times New Roman" panose="02020603050405020304" pitchFamily="18" charset="0"/>
              </a:rPr>
              <a:t>) </a:t>
            </a:r>
            <a:r>
              <a:rPr lang="fa-IR" sz="2400" dirty="0" smtClean="0">
                <a:latin typeface="Times New Roman" panose="02020603050405020304" pitchFamily="18" charset="0"/>
                <a:cs typeface="Times New Roman" panose="02020603050405020304" pitchFamily="18" charset="0"/>
              </a:rPr>
              <a:t> </a:t>
            </a:r>
            <a:r>
              <a:rPr lang="pt-BR" sz="2400" dirty="0" smtClean="0">
                <a:latin typeface="Times New Roman" panose="02020603050405020304" pitchFamily="18" charset="0"/>
                <a:cs typeface="Times New Roman" panose="02020603050405020304" pitchFamily="18" charset="0"/>
              </a:rPr>
              <a:t>&lt;</a:t>
            </a:r>
            <a:r>
              <a:rPr lang="fa-IR" sz="2400" dirty="0" smtClean="0">
                <a:latin typeface="Times New Roman" panose="02020603050405020304" pitchFamily="18" charset="0"/>
                <a:cs typeface="Times New Roman" panose="02020603050405020304" pitchFamily="18" charset="0"/>
              </a:rPr>
              <a:t> </a:t>
            </a:r>
            <a:r>
              <a:rPr lang="pt-BR" sz="2400" dirty="0" smtClean="0">
                <a:latin typeface="Times New Roman" panose="02020603050405020304" pitchFamily="18" charset="0"/>
                <a:cs typeface="Times New Roman" panose="02020603050405020304" pitchFamily="18" charset="0"/>
              </a:rPr>
              <a:t> </a:t>
            </a:r>
            <a:r>
              <a:rPr lang="pt-BR" sz="2400" dirty="0">
                <a:latin typeface="Times New Roman" panose="02020603050405020304" pitchFamily="18" charset="0"/>
                <a:cs typeface="Times New Roman" panose="02020603050405020304" pitchFamily="18" charset="0"/>
              </a:rPr>
              <a:t>O(n!)</a:t>
            </a:r>
          </a:p>
          <a:p>
            <a:pPr marL="457200" lvl="1" indent="0" algn="ctr" rtl="1">
              <a:buNone/>
            </a:pPr>
            <a:endParaRPr lang="fa-IR" sz="2400" dirty="0" smtClean="0">
              <a:solidFill>
                <a:schemeClr val="accent1"/>
              </a:solidFill>
              <a:effectLst>
                <a:glow rad="38100">
                  <a:schemeClr val="bg1">
                    <a:lumMod val="50000"/>
                    <a:lumOff val="50000"/>
                    <a:alpha val="20000"/>
                  </a:schemeClr>
                </a:glow>
              </a:effectLst>
              <a:cs typeface="B Nazanin" panose="00000400000000000000" pitchFamily="2" charset="-78"/>
            </a:endParaRPr>
          </a:p>
        </p:txBody>
      </p:sp>
      <p:sp>
        <p:nvSpPr>
          <p:cNvPr id="8" name="Footer Placeholder 6"/>
          <p:cNvSpPr>
            <a:spLocks noGrp="1"/>
          </p:cNvSpPr>
          <p:nvPr>
            <p:ph type="ftr" sz="quarter" idx="11"/>
          </p:nvPr>
        </p:nvSpPr>
        <p:spPr>
          <a:xfrm>
            <a:off x="135871" y="6378573"/>
            <a:ext cx="359429" cy="365125"/>
          </a:xfrm>
        </p:spPr>
        <p:txBody>
          <a:bodyPr/>
          <a:lstStyle/>
          <a:p>
            <a:r>
              <a:rPr lang="en-US" dirty="0" smtClean="0"/>
              <a:t>10</a:t>
            </a:r>
            <a:endParaRPr lang="en-US" dirty="0"/>
          </a:p>
        </p:txBody>
      </p:sp>
    </p:spTree>
    <p:extLst>
      <p:ext uri="{BB962C8B-B14F-4D97-AF65-F5344CB8AC3E}">
        <p14:creationId xmlns:p14="http://schemas.microsoft.com/office/powerpoint/2010/main" val="270766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95300" y="546099"/>
            <a:ext cx="10718801" cy="5832473"/>
          </a:xfrm>
        </p:spPr>
        <p:txBody>
          <a:bodyPr anchor="t">
            <a:noAutofit/>
          </a:bodyPr>
          <a:lstStyle/>
          <a:p>
            <a:pPr marL="457200" lvl="1" indent="0" algn="r" rtl="1">
              <a:buNone/>
            </a:pPr>
            <a:r>
              <a:rPr lang="fa-IR" sz="2800" b="1" dirty="0" smtClean="0">
                <a:solidFill>
                  <a:schemeClr val="accent1"/>
                </a:solidFill>
                <a:effectLst>
                  <a:glow rad="38100">
                    <a:schemeClr val="bg1">
                      <a:lumMod val="50000"/>
                      <a:lumOff val="50000"/>
                      <a:alpha val="20000"/>
                    </a:schemeClr>
                  </a:glow>
                </a:effectLst>
                <a:cs typeface="B Titr" panose="00000700000000000000" pitchFamily="2" charset="-78"/>
              </a:rPr>
              <a:t>الگوریتم های جستجو : </a:t>
            </a:r>
          </a:p>
          <a:p>
            <a:pPr marL="457200" lvl="1" indent="0" algn="just" rtl="1">
              <a:buNone/>
            </a:pPr>
            <a:r>
              <a:rPr lang="fa-IR" sz="2400" dirty="0" smtClean="0">
                <a:effectLst>
                  <a:glow rad="38100">
                    <a:schemeClr val="bg1">
                      <a:lumMod val="50000"/>
                      <a:lumOff val="50000"/>
                      <a:alpha val="20000"/>
                    </a:schemeClr>
                  </a:glow>
                </a:effectLst>
                <a:cs typeface="B Nazanin" panose="00000400000000000000" pitchFamily="2" charset="-78"/>
              </a:rPr>
              <a:t>در</a:t>
            </a:r>
            <a:r>
              <a:rPr lang="fa-IR" sz="2400" dirty="0" smtClean="0">
                <a:solidFill>
                  <a:schemeClr val="accent1"/>
                </a:solidFill>
                <a:effectLst>
                  <a:glow rad="38100">
                    <a:schemeClr val="bg1">
                      <a:lumMod val="50000"/>
                      <a:lumOff val="50000"/>
                      <a:alpha val="20000"/>
                    </a:schemeClr>
                  </a:glow>
                </a:effectLst>
                <a:cs typeface="B Nazanin" panose="00000400000000000000" pitchFamily="2" charset="-78"/>
              </a:rPr>
              <a:t> </a:t>
            </a:r>
            <a:r>
              <a:rPr lang="fa-IR" sz="2400" dirty="0">
                <a:effectLst>
                  <a:glow rad="38100">
                    <a:schemeClr val="bg1">
                      <a:lumMod val="50000"/>
                      <a:lumOff val="50000"/>
                      <a:alpha val="20000"/>
                    </a:schemeClr>
                  </a:glow>
                </a:effectLst>
                <a:cs typeface="B Nazanin" panose="00000400000000000000" pitchFamily="2" charset="-78"/>
              </a:rPr>
              <a:t>علوم کامپیوتر و ریاضیات، یک الگوریتم جستجو، الگوریتمی است که یک مسئله را به عنوان ورودی می‌گیرد و بعد از ارزیابی کردن راه حل‌های ممکن، یک راه حل برای آن مسئله برمی‌گرداند</a:t>
            </a:r>
            <a:r>
              <a:rPr lang="fa-IR" sz="2400" dirty="0" smtClean="0">
                <a:effectLst>
                  <a:glow rad="38100">
                    <a:schemeClr val="bg1">
                      <a:lumMod val="50000"/>
                      <a:lumOff val="50000"/>
                      <a:alpha val="20000"/>
                    </a:schemeClr>
                  </a:glow>
                </a:effectLst>
                <a:cs typeface="B Nazanin" panose="00000400000000000000" pitchFamily="2" charset="-78"/>
              </a:rPr>
              <a:t>.</a:t>
            </a:r>
          </a:p>
          <a:p>
            <a:pPr marL="457200" lvl="1" indent="0" algn="just" rtl="1">
              <a:buNone/>
            </a:pPr>
            <a:endParaRPr lang="fa-IR" sz="2400" b="1" dirty="0" smtClean="0">
              <a:solidFill>
                <a:schemeClr val="accent1"/>
              </a:solidFill>
              <a:effectLst>
                <a:glow rad="38100">
                  <a:schemeClr val="bg1">
                    <a:lumMod val="50000"/>
                    <a:lumOff val="50000"/>
                    <a:alpha val="20000"/>
                  </a:schemeClr>
                </a:glow>
              </a:effectLst>
              <a:cs typeface="B Nazanin" panose="00000400000000000000" pitchFamily="2" charset="-78"/>
            </a:endParaRPr>
          </a:p>
          <a:p>
            <a:pPr lvl="2" algn="r" rtl="1">
              <a:buFont typeface="Wingdings" panose="05000000000000000000" pitchFamily="2" charset="2"/>
              <a:buChar char="ü"/>
            </a:pPr>
            <a:r>
              <a:rPr lang="fa-IR" sz="2800" b="1" dirty="0" smtClean="0">
                <a:effectLst>
                  <a:glow rad="38100">
                    <a:schemeClr val="bg1">
                      <a:lumMod val="50000"/>
                      <a:lumOff val="50000"/>
                      <a:alpha val="20000"/>
                    </a:schemeClr>
                  </a:glow>
                </a:effectLst>
                <a:cs typeface="B Nazanin" panose="00000400000000000000" pitchFamily="2" charset="-78"/>
              </a:rPr>
              <a:t>  </a:t>
            </a:r>
            <a:r>
              <a:rPr lang="fa-IR" sz="2800" b="1" dirty="0" smtClean="0">
                <a:effectLst>
                  <a:glow rad="38100">
                    <a:schemeClr val="bg1">
                      <a:lumMod val="50000"/>
                      <a:lumOff val="50000"/>
                      <a:alpha val="20000"/>
                    </a:schemeClr>
                  </a:glow>
                </a:effectLst>
                <a:cs typeface="B Titr" panose="00000700000000000000" pitchFamily="2" charset="-78"/>
              </a:rPr>
              <a:t>ناآگاهانه </a:t>
            </a:r>
          </a:p>
          <a:p>
            <a:pPr marL="1714500" lvl="4" indent="0" algn="r" rtl="1">
              <a:buNone/>
            </a:pPr>
            <a:r>
              <a:rPr lang="fa-IR" sz="2200" b="1" smtClean="0">
                <a:effectLst>
                  <a:glow rad="38100">
                    <a:schemeClr val="bg1">
                      <a:lumMod val="50000"/>
                      <a:lumOff val="50000"/>
                      <a:alpha val="20000"/>
                    </a:schemeClr>
                  </a:glow>
                </a:effectLst>
                <a:cs typeface="B Nazanin" panose="00000400000000000000" pitchFamily="2" charset="-78"/>
              </a:rPr>
              <a:t>الگوریتمی </a:t>
            </a:r>
            <a:r>
              <a:rPr lang="fa-IR" sz="2200" b="1" dirty="0">
                <a:effectLst>
                  <a:glow rad="38100">
                    <a:schemeClr val="bg1">
                      <a:lumMod val="50000"/>
                      <a:lumOff val="50000"/>
                      <a:alpha val="20000"/>
                    </a:schemeClr>
                  </a:glow>
                </a:effectLst>
                <a:cs typeface="B Nazanin" panose="00000400000000000000" pitchFamily="2" charset="-78"/>
              </a:rPr>
              <a:t>است که به ماهیت مسئله کاری ندارد</a:t>
            </a:r>
            <a:r>
              <a:rPr lang="fa-IR" sz="2200" b="1" dirty="0" smtClean="0">
                <a:effectLst>
                  <a:glow rad="38100">
                    <a:schemeClr val="bg1">
                      <a:lumMod val="50000"/>
                      <a:lumOff val="50000"/>
                      <a:alpha val="20000"/>
                    </a:schemeClr>
                  </a:glow>
                </a:effectLst>
                <a:cs typeface="B Nazanin" panose="00000400000000000000" pitchFamily="2" charset="-78"/>
              </a:rPr>
              <a:t>.</a:t>
            </a:r>
          </a:p>
          <a:p>
            <a:pPr marL="1714500" lvl="4" indent="0" algn="r" rtl="1">
              <a:buNone/>
            </a:pPr>
            <a:endParaRPr lang="fa-IR" sz="2400" b="1" dirty="0" smtClean="0">
              <a:effectLst>
                <a:glow rad="38100">
                  <a:schemeClr val="bg1">
                    <a:lumMod val="50000"/>
                    <a:lumOff val="50000"/>
                    <a:alpha val="20000"/>
                  </a:schemeClr>
                </a:glow>
              </a:effectLst>
              <a:cs typeface="B Nazanin" panose="00000400000000000000" pitchFamily="2" charset="-78"/>
            </a:endParaRPr>
          </a:p>
          <a:p>
            <a:pPr lvl="2" algn="r" rtl="1">
              <a:buFont typeface="Wingdings" panose="05000000000000000000" pitchFamily="2" charset="2"/>
              <a:buChar char="ü"/>
            </a:pPr>
            <a:r>
              <a:rPr lang="fa-IR" sz="2800" b="1" dirty="0" smtClean="0">
                <a:effectLst>
                  <a:glow rad="38100">
                    <a:schemeClr val="bg1">
                      <a:lumMod val="50000"/>
                      <a:lumOff val="50000"/>
                      <a:alpha val="20000"/>
                    </a:schemeClr>
                  </a:glow>
                </a:effectLst>
                <a:cs typeface="B Nazanin" panose="00000400000000000000" pitchFamily="2" charset="-78"/>
              </a:rPr>
              <a:t>  </a:t>
            </a:r>
            <a:r>
              <a:rPr lang="fa-IR" sz="2800" b="1" dirty="0" smtClean="0">
                <a:effectLst>
                  <a:glow rad="38100">
                    <a:schemeClr val="bg1">
                      <a:lumMod val="50000"/>
                      <a:lumOff val="50000"/>
                      <a:alpha val="20000"/>
                    </a:schemeClr>
                  </a:glow>
                </a:effectLst>
                <a:cs typeface="B Titr" panose="00000700000000000000" pitchFamily="2" charset="-78"/>
              </a:rPr>
              <a:t> آگاهانه </a:t>
            </a:r>
          </a:p>
          <a:p>
            <a:pPr marL="1714500" lvl="4" indent="0" algn="r" rtl="1">
              <a:buNone/>
            </a:pPr>
            <a:r>
              <a:rPr lang="fa-IR" sz="2200" b="1" dirty="0" smtClean="0">
                <a:effectLst>
                  <a:glow rad="38100">
                    <a:schemeClr val="bg1">
                      <a:lumMod val="50000"/>
                      <a:lumOff val="50000"/>
                      <a:alpha val="20000"/>
                    </a:schemeClr>
                  </a:glow>
                </a:effectLst>
                <a:cs typeface="B Nazanin" panose="00000400000000000000" pitchFamily="2" charset="-78"/>
              </a:rPr>
              <a:t>با </a:t>
            </a:r>
            <a:r>
              <a:rPr lang="fa-IR" sz="2200" b="1" dirty="0">
                <a:effectLst>
                  <a:glow rad="38100">
                    <a:schemeClr val="bg1">
                      <a:lumMod val="50000"/>
                      <a:lumOff val="50000"/>
                      <a:alpha val="20000"/>
                    </a:schemeClr>
                  </a:glow>
                </a:effectLst>
                <a:cs typeface="B Nazanin" panose="00000400000000000000" pitchFamily="2" charset="-78"/>
              </a:rPr>
              <a:t>استفاده روش‌هایی مبتنی بر دانش در </a:t>
            </a:r>
            <a:r>
              <a:rPr lang="fa-IR" sz="2200" b="1" dirty="0" smtClean="0">
                <a:effectLst>
                  <a:glow rad="38100">
                    <a:schemeClr val="bg1">
                      <a:lumMod val="50000"/>
                      <a:lumOff val="50000"/>
                      <a:alpha val="20000"/>
                    </a:schemeClr>
                  </a:glow>
                </a:effectLst>
                <a:cs typeface="B Nazanin" panose="00000400000000000000" pitchFamily="2" charset="-78"/>
              </a:rPr>
              <a:t>باره ی </a:t>
            </a:r>
            <a:r>
              <a:rPr lang="fa-IR" sz="2200" b="1" dirty="0">
                <a:effectLst>
                  <a:glow rad="38100">
                    <a:schemeClr val="bg1">
                      <a:lumMod val="50000"/>
                      <a:lumOff val="50000"/>
                      <a:alpha val="20000"/>
                    </a:schemeClr>
                  </a:glow>
                </a:effectLst>
                <a:cs typeface="B Nazanin" panose="00000400000000000000" pitchFamily="2" charset="-78"/>
              </a:rPr>
              <a:t>ساختار فضای جستجو، می‌کوشند تا زمان جستجو را کاهش دهند. </a:t>
            </a:r>
            <a:endParaRPr lang="fa-IR" sz="2200" b="1" dirty="0" smtClean="0">
              <a:effectLst>
                <a:glow rad="38100">
                  <a:schemeClr val="bg1">
                    <a:lumMod val="50000"/>
                    <a:lumOff val="50000"/>
                    <a:alpha val="20000"/>
                  </a:schemeClr>
                </a:glow>
              </a:effectLst>
              <a:cs typeface="B Nazanin" panose="00000400000000000000" pitchFamily="2" charset="-78"/>
            </a:endParaRPr>
          </a:p>
          <a:p>
            <a:pPr marL="457200" lvl="1" indent="0" algn="r" rtl="1">
              <a:buNone/>
            </a:pPr>
            <a:endParaRPr lang="fa-IR" sz="2800" b="1" dirty="0">
              <a:solidFill>
                <a:schemeClr val="accent1"/>
              </a:solidFill>
              <a:effectLst>
                <a:glow rad="38100">
                  <a:schemeClr val="bg1">
                    <a:lumMod val="50000"/>
                    <a:lumOff val="50000"/>
                    <a:alpha val="20000"/>
                  </a:schemeClr>
                </a:glow>
              </a:effectLst>
              <a:cs typeface="B Nazanin" panose="00000400000000000000" pitchFamily="2" charset="-78"/>
            </a:endParaRPr>
          </a:p>
          <a:p>
            <a:pPr algn="r"/>
            <a:endParaRPr lang="pt-BR" sz="2400" dirty="0" smtClean="0"/>
          </a:p>
          <a:p>
            <a:pPr marL="457200" lvl="1" indent="0" algn="r" rtl="1">
              <a:buNone/>
            </a:pPr>
            <a:endParaRPr lang="fa-IR" sz="2800" dirty="0" smtClean="0">
              <a:solidFill>
                <a:schemeClr val="accent1"/>
              </a:solidFill>
              <a:effectLst>
                <a:glow rad="38100">
                  <a:schemeClr val="bg1">
                    <a:lumMod val="50000"/>
                    <a:lumOff val="50000"/>
                    <a:alpha val="20000"/>
                  </a:schemeClr>
                </a:glow>
              </a:effectLst>
              <a:cs typeface="B Nazanin" panose="00000400000000000000" pitchFamily="2" charset="-78"/>
            </a:endParaRPr>
          </a:p>
        </p:txBody>
      </p:sp>
      <p:sp>
        <p:nvSpPr>
          <p:cNvPr id="8" name="Footer Placeholder 6"/>
          <p:cNvSpPr>
            <a:spLocks noGrp="1"/>
          </p:cNvSpPr>
          <p:nvPr>
            <p:ph type="ftr" sz="quarter" idx="11"/>
          </p:nvPr>
        </p:nvSpPr>
        <p:spPr>
          <a:xfrm>
            <a:off x="135871" y="6378573"/>
            <a:ext cx="359429" cy="365125"/>
          </a:xfrm>
        </p:spPr>
        <p:txBody>
          <a:bodyPr/>
          <a:lstStyle/>
          <a:p>
            <a:r>
              <a:rPr lang="fa-IR" dirty="0" smtClean="0"/>
              <a:t>11</a:t>
            </a:r>
            <a:endParaRPr lang="en-US" dirty="0"/>
          </a:p>
        </p:txBody>
      </p:sp>
    </p:spTree>
    <p:extLst>
      <p:ext uri="{BB962C8B-B14F-4D97-AF65-F5344CB8AC3E}">
        <p14:creationId xmlns:p14="http://schemas.microsoft.com/office/powerpoint/2010/main" val="2996001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95300" y="546099"/>
            <a:ext cx="10718801" cy="5832473"/>
          </a:xfrm>
        </p:spPr>
        <p:txBody>
          <a:bodyPr anchor="t">
            <a:noAutofit/>
          </a:bodyPr>
          <a:lstStyle/>
          <a:p>
            <a:pPr marL="457200" lvl="1" indent="0" algn="r" rtl="1">
              <a:buNone/>
            </a:pPr>
            <a:r>
              <a:rPr lang="fa-IR" sz="2800" b="1" dirty="0" smtClean="0">
                <a:solidFill>
                  <a:schemeClr val="accent1"/>
                </a:solidFill>
                <a:effectLst>
                  <a:glow rad="38100">
                    <a:schemeClr val="bg1">
                      <a:lumMod val="50000"/>
                      <a:lumOff val="50000"/>
                      <a:alpha val="20000"/>
                    </a:schemeClr>
                  </a:glow>
                </a:effectLst>
                <a:cs typeface="B Titr" panose="00000700000000000000" pitchFamily="2" charset="-78"/>
              </a:rPr>
              <a:t>الگوریتم های جستجو آرایه : </a:t>
            </a:r>
          </a:p>
          <a:p>
            <a:pPr lvl="2" algn="r" rtl="1">
              <a:buFont typeface="Wingdings" panose="05000000000000000000" pitchFamily="2" charset="2"/>
              <a:buChar char="ü"/>
            </a:pPr>
            <a:r>
              <a:rPr lang="fa-IR" sz="2600" b="1" dirty="0">
                <a:solidFill>
                  <a:schemeClr val="accent1"/>
                </a:solidFill>
                <a:effectLst>
                  <a:glow rad="38100">
                    <a:schemeClr val="bg1">
                      <a:lumMod val="50000"/>
                      <a:lumOff val="50000"/>
                      <a:alpha val="20000"/>
                    </a:schemeClr>
                  </a:glow>
                </a:effectLst>
                <a:cs typeface="B Titr" panose="00000700000000000000" pitchFamily="2" charset="-78"/>
              </a:rPr>
              <a:t> </a:t>
            </a:r>
            <a:r>
              <a:rPr lang="fa-IR" sz="2600" b="1" dirty="0" smtClean="0">
                <a:solidFill>
                  <a:schemeClr val="accent1"/>
                </a:solidFill>
                <a:effectLst>
                  <a:glow rad="38100">
                    <a:schemeClr val="bg1">
                      <a:lumMod val="50000"/>
                      <a:lumOff val="50000"/>
                      <a:alpha val="20000"/>
                    </a:schemeClr>
                  </a:glow>
                </a:effectLst>
                <a:cs typeface="B Titr" panose="00000700000000000000" pitchFamily="2" charset="-78"/>
              </a:rPr>
              <a:t>جستجوی خطی </a:t>
            </a:r>
            <a:r>
              <a:rPr lang="en-US" sz="2600" b="1" dirty="0" smtClean="0">
                <a:solidFill>
                  <a:schemeClr val="accent1"/>
                </a:solidFill>
                <a:effectLst>
                  <a:glow rad="38100">
                    <a:schemeClr val="bg1">
                      <a:lumMod val="50000"/>
                      <a:lumOff val="50000"/>
                      <a:alpha val="20000"/>
                    </a:schemeClr>
                  </a:glow>
                </a:effectLst>
                <a:cs typeface="B Titr" panose="00000700000000000000" pitchFamily="2" charset="-78"/>
              </a:rPr>
              <a:t> </a:t>
            </a:r>
            <a:r>
              <a:rPr lang="fa-IR" sz="2600" b="1" dirty="0" smtClean="0">
                <a:solidFill>
                  <a:schemeClr val="accent1"/>
                </a:solidFill>
                <a:effectLst>
                  <a:glow rad="38100">
                    <a:schemeClr val="bg1">
                      <a:lumMod val="50000"/>
                      <a:lumOff val="50000"/>
                      <a:alpha val="20000"/>
                    </a:schemeClr>
                  </a:glow>
                </a:effectLst>
                <a:cs typeface="B Titr" panose="00000700000000000000" pitchFamily="2" charset="-78"/>
              </a:rPr>
              <a:t> /  </a:t>
            </a:r>
            <a:r>
              <a:rPr lang="en-US" sz="2600" b="1" dirty="0" smtClean="0">
                <a:solidFill>
                  <a:schemeClr val="accent1"/>
                </a:solidFill>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rPr>
              <a:t>Linear Search</a:t>
            </a:r>
            <a:endParaRPr lang="fa-IR" sz="2600" b="1" dirty="0" smtClean="0">
              <a:solidFill>
                <a:schemeClr val="accent1"/>
              </a:solidFill>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endParaRPr>
          </a:p>
          <a:p>
            <a:pPr lvl="2" algn="r" rtl="1">
              <a:buFont typeface="Wingdings" panose="05000000000000000000" pitchFamily="2" charset="2"/>
              <a:buChar char="ü"/>
            </a:pPr>
            <a:r>
              <a:rPr lang="fa-IR" sz="2600" b="1" dirty="0">
                <a:solidFill>
                  <a:schemeClr val="accent1"/>
                </a:solidFill>
                <a:effectLst>
                  <a:glow rad="38100">
                    <a:schemeClr val="bg1">
                      <a:lumMod val="50000"/>
                      <a:lumOff val="50000"/>
                      <a:alpha val="20000"/>
                    </a:schemeClr>
                  </a:glow>
                </a:effectLst>
                <a:cs typeface="B Titr" panose="00000700000000000000" pitchFamily="2" charset="-78"/>
              </a:rPr>
              <a:t> </a:t>
            </a:r>
            <a:r>
              <a:rPr lang="fa-IR" sz="2600" b="1" dirty="0" smtClean="0">
                <a:solidFill>
                  <a:schemeClr val="accent1"/>
                </a:solidFill>
                <a:effectLst>
                  <a:glow rad="38100">
                    <a:schemeClr val="bg1">
                      <a:lumMod val="50000"/>
                      <a:lumOff val="50000"/>
                      <a:alpha val="20000"/>
                    </a:schemeClr>
                  </a:glow>
                </a:effectLst>
                <a:cs typeface="B Titr" panose="00000700000000000000" pitchFamily="2" charset="-78"/>
              </a:rPr>
              <a:t>جستجوی دودویی  /  </a:t>
            </a:r>
            <a:r>
              <a:rPr lang="en-US" sz="2600" b="1" dirty="0" smtClean="0">
                <a:solidFill>
                  <a:schemeClr val="accent1"/>
                </a:solidFill>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rPr>
              <a:t>Binary Search</a:t>
            </a:r>
            <a:endParaRPr lang="fa-IR" sz="2600" b="1" dirty="0" smtClean="0">
              <a:solidFill>
                <a:schemeClr val="accent1"/>
              </a:solidFill>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endParaRPr>
          </a:p>
          <a:p>
            <a:pPr lvl="2" algn="r" rtl="1">
              <a:buFont typeface="Wingdings" panose="05000000000000000000" pitchFamily="2" charset="2"/>
              <a:buChar char="ü"/>
            </a:pPr>
            <a:r>
              <a:rPr lang="fa-IR" sz="2800" dirty="0" smtClean="0">
                <a:solidFill>
                  <a:schemeClr val="accent1"/>
                </a:solidFill>
                <a:effectLst>
                  <a:glow rad="38100">
                    <a:schemeClr val="bg1">
                      <a:lumMod val="50000"/>
                      <a:lumOff val="50000"/>
                      <a:alpha val="20000"/>
                    </a:schemeClr>
                  </a:glow>
                </a:effectLst>
                <a:cs typeface="B Titr" panose="00000700000000000000" pitchFamily="2" charset="-78"/>
              </a:rPr>
              <a:t> </a:t>
            </a:r>
            <a:r>
              <a:rPr lang="fa-IR" sz="2800" dirty="0">
                <a:solidFill>
                  <a:schemeClr val="accent1"/>
                </a:solidFill>
                <a:effectLst>
                  <a:glow rad="38100">
                    <a:schemeClr val="bg1">
                      <a:lumMod val="50000"/>
                      <a:lumOff val="50000"/>
                      <a:alpha val="20000"/>
                    </a:schemeClr>
                  </a:glow>
                </a:effectLst>
                <a:cs typeface="B Titr" panose="00000700000000000000" pitchFamily="2" charset="-78"/>
              </a:rPr>
              <a:t>جستجوی پرشی /  </a:t>
            </a:r>
            <a:r>
              <a:rPr lang="en-US" sz="2800" dirty="0">
                <a:solidFill>
                  <a:schemeClr val="accent1"/>
                </a:solidFill>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rPr>
              <a:t>Jump Search </a:t>
            </a:r>
            <a:r>
              <a:rPr lang="fa-IR" sz="2800" dirty="0">
                <a:solidFill>
                  <a:schemeClr val="accent1"/>
                </a:solidFill>
                <a:effectLst>
                  <a:glow rad="38100">
                    <a:schemeClr val="bg1">
                      <a:lumMod val="50000"/>
                      <a:lumOff val="50000"/>
                      <a:alpha val="20000"/>
                    </a:schemeClr>
                  </a:glow>
                </a:effectLst>
                <a:cs typeface="B Titr" panose="00000700000000000000" pitchFamily="2" charset="-78"/>
              </a:rPr>
              <a:t>  </a:t>
            </a:r>
            <a:endParaRPr lang="fa-IR" sz="2800" dirty="0">
              <a:solidFill>
                <a:schemeClr val="accent1"/>
              </a:solidFill>
              <a:effectLst>
                <a:glow rad="38100">
                  <a:schemeClr val="bg1">
                    <a:lumMod val="50000"/>
                    <a:lumOff val="50000"/>
                    <a:alpha val="20000"/>
                  </a:schemeClr>
                </a:glow>
              </a:effectLst>
              <a:cs typeface="B Nazanin" panose="00000400000000000000" pitchFamily="2" charset="-78"/>
            </a:endParaRPr>
          </a:p>
          <a:p>
            <a:pPr lvl="2" algn="r" rtl="1">
              <a:buFont typeface="Wingdings" panose="05000000000000000000" pitchFamily="2" charset="2"/>
              <a:buChar char="ü"/>
            </a:pPr>
            <a:r>
              <a:rPr lang="fa-IR" sz="2800" b="1" dirty="0">
                <a:solidFill>
                  <a:schemeClr val="accent1"/>
                </a:solidFill>
                <a:effectLst>
                  <a:glow rad="38100">
                    <a:schemeClr val="bg1">
                      <a:lumMod val="50000"/>
                      <a:lumOff val="50000"/>
                      <a:alpha val="20000"/>
                    </a:schemeClr>
                  </a:glow>
                </a:effectLst>
                <a:cs typeface="B Nazanin" panose="00000400000000000000" pitchFamily="2" charset="-78"/>
              </a:rPr>
              <a:t> </a:t>
            </a:r>
            <a:r>
              <a:rPr lang="fa-IR" sz="2600" b="1" dirty="0">
                <a:solidFill>
                  <a:schemeClr val="accent1"/>
                </a:solidFill>
                <a:effectLst>
                  <a:glow rad="38100">
                    <a:schemeClr val="bg1">
                      <a:lumMod val="50000"/>
                      <a:lumOff val="50000"/>
                      <a:alpha val="20000"/>
                    </a:schemeClr>
                  </a:glow>
                </a:effectLst>
                <a:cs typeface="B Titr" panose="00000700000000000000" pitchFamily="2" charset="-78"/>
              </a:rPr>
              <a:t>جستجوی درون یابی /  </a:t>
            </a:r>
            <a:r>
              <a:rPr lang="en-US" sz="2600" b="1" dirty="0">
                <a:solidFill>
                  <a:schemeClr val="accent1"/>
                </a:solidFill>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rPr>
              <a:t>Interpolation Search </a:t>
            </a:r>
            <a:r>
              <a:rPr lang="fa-IR" sz="2600" b="1" dirty="0">
                <a:solidFill>
                  <a:schemeClr val="accent1"/>
                </a:solidFill>
                <a:effectLst>
                  <a:glow rad="38100">
                    <a:schemeClr val="bg1">
                      <a:lumMod val="50000"/>
                      <a:lumOff val="50000"/>
                      <a:alpha val="20000"/>
                    </a:schemeClr>
                  </a:glow>
                </a:effectLst>
                <a:cs typeface="B Titr" panose="00000700000000000000" pitchFamily="2" charset="-78"/>
              </a:rPr>
              <a:t>  </a:t>
            </a:r>
            <a:endParaRPr lang="fa-IR" sz="2600" b="1" dirty="0" smtClean="0">
              <a:solidFill>
                <a:schemeClr val="accent1"/>
              </a:solidFill>
              <a:effectLst>
                <a:glow rad="38100">
                  <a:schemeClr val="bg1">
                    <a:lumMod val="50000"/>
                    <a:lumOff val="50000"/>
                    <a:alpha val="20000"/>
                  </a:schemeClr>
                </a:glow>
              </a:effectLst>
              <a:cs typeface="B Titr" panose="00000700000000000000" pitchFamily="2" charset="-78"/>
            </a:endParaRPr>
          </a:p>
          <a:p>
            <a:pPr lvl="2" algn="r" rtl="1">
              <a:buFont typeface="Wingdings" panose="05000000000000000000" pitchFamily="2" charset="2"/>
              <a:buChar char="ü"/>
            </a:pPr>
            <a:r>
              <a:rPr lang="fa-IR" sz="2600" b="1" smtClean="0">
                <a:solidFill>
                  <a:schemeClr val="accent1"/>
                </a:solidFill>
                <a:effectLst>
                  <a:glow rad="38100">
                    <a:schemeClr val="bg1">
                      <a:lumMod val="50000"/>
                      <a:lumOff val="50000"/>
                      <a:alpha val="20000"/>
                    </a:schemeClr>
                  </a:glow>
                </a:effectLst>
                <a:cs typeface="B Titr" panose="00000700000000000000" pitchFamily="2" charset="-78"/>
              </a:rPr>
              <a:t> و ...</a:t>
            </a:r>
            <a:endParaRPr lang="fa-IR" sz="2600" b="1" dirty="0">
              <a:solidFill>
                <a:schemeClr val="accent1"/>
              </a:solidFill>
              <a:effectLst>
                <a:glow rad="38100">
                  <a:schemeClr val="bg1">
                    <a:lumMod val="50000"/>
                    <a:lumOff val="50000"/>
                    <a:alpha val="20000"/>
                  </a:schemeClr>
                </a:glow>
              </a:effectLst>
              <a:cs typeface="B Titr" panose="00000700000000000000" pitchFamily="2" charset="-78"/>
            </a:endParaRPr>
          </a:p>
          <a:p>
            <a:pPr lvl="2" algn="r" rtl="1">
              <a:buFont typeface="Wingdings" panose="05000000000000000000" pitchFamily="2" charset="2"/>
              <a:buChar char="ü"/>
            </a:pPr>
            <a:endParaRPr lang="fa-IR" sz="2600" b="1" dirty="0">
              <a:solidFill>
                <a:schemeClr val="accent1"/>
              </a:solidFill>
              <a:effectLst>
                <a:glow rad="38100">
                  <a:schemeClr val="bg1">
                    <a:lumMod val="50000"/>
                    <a:lumOff val="50000"/>
                    <a:alpha val="20000"/>
                  </a:schemeClr>
                </a:glow>
              </a:effectLst>
              <a:cs typeface="B Titr" panose="00000700000000000000" pitchFamily="2" charset="-78"/>
            </a:endParaRPr>
          </a:p>
          <a:p>
            <a:pPr lvl="2" algn="r" rtl="1">
              <a:buFont typeface="Wingdings" panose="05000000000000000000" pitchFamily="2" charset="2"/>
              <a:buChar char="ü"/>
            </a:pPr>
            <a:endParaRPr lang="pt-BR" sz="2400" dirty="0" smtClean="0"/>
          </a:p>
          <a:p>
            <a:pPr marL="457200" lvl="1" indent="0" algn="r" rtl="1">
              <a:buNone/>
            </a:pPr>
            <a:endParaRPr lang="fa-IR" sz="2800" dirty="0" smtClean="0">
              <a:solidFill>
                <a:schemeClr val="accent1"/>
              </a:solidFill>
              <a:effectLst>
                <a:glow rad="38100">
                  <a:schemeClr val="bg1">
                    <a:lumMod val="50000"/>
                    <a:lumOff val="50000"/>
                    <a:alpha val="20000"/>
                  </a:schemeClr>
                </a:glow>
              </a:effectLst>
              <a:cs typeface="B Nazanin" panose="00000400000000000000" pitchFamily="2" charset="-78"/>
            </a:endParaRPr>
          </a:p>
        </p:txBody>
      </p:sp>
      <p:sp>
        <p:nvSpPr>
          <p:cNvPr id="8" name="Footer Placeholder 6"/>
          <p:cNvSpPr>
            <a:spLocks noGrp="1"/>
          </p:cNvSpPr>
          <p:nvPr>
            <p:ph type="ftr" sz="quarter" idx="11"/>
          </p:nvPr>
        </p:nvSpPr>
        <p:spPr>
          <a:xfrm>
            <a:off x="135871" y="6378573"/>
            <a:ext cx="359429" cy="365125"/>
          </a:xfrm>
        </p:spPr>
        <p:txBody>
          <a:bodyPr/>
          <a:lstStyle/>
          <a:p>
            <a:r>
              <a:rPr lang="fa-IR" dirty="0" smtClean="0"/>
              <a:t>12</a:t>
            </a:r>
            <a:endParaRPr lang="en-US" dirty="0"/>
          </a:p>
        </p:txBody>
      </p:sp>
    </p:spTree>
    <p:extLst>
      <p:ext uri="{BB962C8B-B14F-4D97-AF65-F5344CB8AC3E}">
        <p14:creationId xmlns:p14="http://schemas.microsoft.com/office/powerpoint/2010/main" val="236597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591759" y="304799"/>
            <a:ext cx="10718801" cy="6073773"/>
          </a:xfrm>
        </p:spPr>
        <p:txBody>
          <a:bodyPr anchor="t">
            <a:noAutofit/>
          </a:bodyPr>
          <a:lstStyle/>
          <a:p>
            <a:pPr marL="457200" lvl="1" indent="0" algn="r" rtl="1">
              <a:buNone/>
            </a:pPr>
            <a:r>
              <a:rPr lang="fa-IR" sz="2800" b="1" dirty="0" smtClean="0">
                <a:solidFill>
                  <a:schemeClr val="accent1"/>
                </a:solidFill>
                <a:effectLst>
                  <a:glow rad="38100">
                    <a:schemeClr val="bg1">
                      <a:lumMod val="50000"/>
                      <a:lumOff val="50000"/>
                      <a:alpha val="20000"/>
                    </a:schemeClr>
                  </a:glow>
                </a:effectLst>
                <a:cs typeface="B Titr" panose="00000700000000000000" pitchFamily="2" charset="-78"/>
              </a:rPr>
              <a:t>جستجوی خطی /  </a:t>
            </a:r>
            <a:r>
              <a:rPr lang="en-US" sz="2800" b="1" dirty="0" smtClean="0">
                <a:solidFill>
                  <a:schemeClr val="accent1"/>
                </a:solidFill>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rPr>
              <a:t>Linear Search </a:t>
            </a:r>
            <a:r>
              <a:rPr lang="fa-IR" sz="2800" b="1" dirty="0" smtClean="0">
                <a:solidFill>
                  <a:schemeClr val="accent1"/>
                </a:solidFill>
                <a:effectLst>
                  <a:glow rad="38100">
                    <a:schemeClr val="bg1">
                      <a:lumMod val="50000"/>
                      <a:lumOff val="50000"/>
                      <a:alpha val="20000"/>
                    </a:schemeClr>
                  </a:glow>
                </a:effectLst>
                <a:cs typeface="B Titr" panose="00000700000000000000" pitchFamily="2" charset="-78"/>
              </a:rPr>
              <a:t>  : </a:t>
            </a:r>
          </a:p>
          <a:p>
            <a:pPr marL="457200" lvl="1" indent="0" algn="r" rtl="1">
              <a:buNone/>
            </a:pPr>
            <a:r>
              <a:rPr lang="fa-IR" sz="2400" dirty="0">
                <a:cs typeface="B Nazanin" panose="00000400000000000000" pitchFamily="2" charset="-78"/>
              </a:rPr>
              <a:t>جستجوی خطی </a:t>
            </a:r>
            <a:r>
              <a:rPr lang="fa-IR" sz="2400" dirty="0" smtClean="0">
                <a:cs typeface="B Nazanin" panose="00000400000000000000" pitchFamily="2" charset="-78"/>
              </a:rPr>
              <a:t>یا </a:t>
            </a:r>
            <a:r>
              <a:rPr lang="fa-IR" sz="2400" dirty="0">
                <a:cs typeface="B Nazanin" panose="00000400000000000000" pitchFamily="2" charset="-78"/>
              </a:rPr>
              <a:t>جستجوی ترتیبی </a:t>
            </a:r>
            <a:r>
              <a:rPr lang="fa-IR" sz="2400" dirty="0" smtClean="0">
                <a:cs typeface="B Nazanin" panose="00000400000000000000" pitchFamily="2" charset="-78"/>
              </a:rPr>
              <a:t>کلیه </a:t>
            </a:r>
            <a:r>
              <a:rPr lang="fa-IR" sz="2400" dirty="0">
                <a:cs typeface="B Nazanin" panose="00000400000000000000" pitchFamily="2" charset="-78"/>
              </a:rPr>
              <a:t>عناصر درون یک لیست را یکی یکی بررسی می کند تا آرگومان جستجو پیدا شود</a:t>
            </a:r>
            <a:r>
              <a:rPr lang="fa-IR" sz="2400" dirty="0" smtClean="0">
                <a:cs typeface="B Nazanin" panose="00000400000000000000" pitchFamily="2" charset="-78"/>
              </a:rPr>
              <a:t>. پیچیدگی زمانی این الگوریتم </a:t>
            </a:r>
            <a:r>
              <a:rPr lang="en-US" sz="2400" dirty="0" smtClean="0">
                <a:latin typeface="Times New Roman" panose="02020603050405020304" pitchFamily="18" charset="0"/>
                <a:cs typeface="Times New Roman" panose="02020603050405020304" pitchFamily="18" charset="0"/>
              </a:rPr>
              <a:t>O(n)</a:t>
            </a:r>
            <a:r>
              <a:rPr lang="fa-IR" sz="2400" dirty="0" smtClean="0">
                <a:cs typeface="B Nazanin" panose="00000400000000000000" pitchFamily="2" charset="-78"/>
              </a:rPr>
              <a:t> هست.</a:t>
            </a:r>
            <a:endParaRPr lang="fa-IR" sz="2800" b="1" dirty="0" smtClean="0">
              <a:solidFill>
                <a:schemeClr val="accent1"/>
              </a:solidFill>
              <a:effectLst>
                <a:glow rad="38100">
                  <a:schemeClr val="bg1">
                    <a:lumMod val="50000"/>
                    <a:lumOff val="50000"/>
                    <a:alpha val="20000"/>
                  </a:schemeClr>
                </a:glow>
              </a:effectLst>
              <a:cs typeface="B Titr" panose="00000700000000000000" pitchFamily="2" charset="-78"/>
            </a:endParaRPr>
          </a:p>
          <a:p>
            <a:pPr marL="457200" lvl="1" indent="0" algn="r" rtl="1">
              <a:buNone/>
            </a:pPr>
            <a:endParaRPr lang="fa-IR" sz="2800" dirty="0" smtClean="0">
              <a:solidFill>
                <a:schemeClr val="accent1"/>
              </a:solidFill>
              <a:effectLst>
                <a:glow rad="38100">
                  <a:schemeClr val="bg1">
                    <a:lumMod val="50000"/>
                    <a:lumOff val="50000"/>
                    <a:alpha val="20000"/>
                  </a:schemeClr>
                </a:glow>
              </a:effectLst>
              <a:cs typeface="B Nazanin" panose="00000400000000000000" pitchFamily="2" charset="-78"/>
            </a:endParaRPr>
          </a:p>
        </p:txBody>
      </p:sp>
      <p:sp>
        <p:nvSpPr>
          <p:cNvPr id="8" name="Footer Placeholder 6"/>
          <p:cNvSpPr>
            <a:spLocks noGrp="1"/>
          </p:cNvSpPr>
          <p:nvPr>
            <p:ph type="ftr" sz="quarter" idx="11"/>
          </p:nvPr>
        </p:nvSpPr>
        <p:spPr>
          <a:xfrm>
            <a:off x="135871" y="6378573"/>
            <a:ext cx="359429" cy="365125"/>
          </a:xfrm>
        </p:spPr>
        <p:txBody>
          <a:bodyPr/>
          <a:lstStyle/>
          <a:p>
            <a:r>
              <a:rPr lang="en-US" dirty="0" smtClean="0"/>
              <a:t>13</a:t>
            </a:r>
            <a:endParaRPr lang="en-US" dirty="0"/>
          </a:p>
        </p:txBody>
      </p:sp>
      <p:sp>
        <p:nvSpPr>
          <p:cNvPr id="4" name="Rectangle 3"/>
          <p:cNvSpPr/>
          <p:nvPr/>
        </p:nvSpPr>
        <p:spPr>
          <a:xfrm>
            <a:off x="591759" y="6374366"/>
            <a:ext cx="441890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www.geeksforgeeks.org/searching-algorithms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1159" y="2559050"/>
            <a:ext cx="7620000" cy="2781300"/>
          </a:xfrm>
          <a:prstGeom prst="rect">
            <a:avLst/>
          </a:prstGeom>
        </p:spPr>
      </p:pic>
    </p:spTree>
    <p:extLst>
      <p:ext uri="{BB962C8B-B14F-4D97-AF65-F5344CB8AC3E}">
        <p14:creationId xmlns:p14="http://schemas.microsoft.com/office/powerpoint/2010/main" val="40940633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591759" y="304799"/>
            <a:ext cx="10718801" cy="6073773"/>
          </a:xfrm>
        </p:spPr>
        <p:txBody>
          <a:bodyPr anchor="t">
            <a:noAutofit/>
          </a:bodyPr>
          <a:lstStyle/>
          <a:p>
            <a:pPr marL="457200" lvl="1" indent="0" algn="r" rtl="1">
              <a:buNone/>
            </a:pPr>
            <a:r>
              <a:rPr lang="fa-IR" sz="2800" b="1" dirty="0" smtClean="0">
                <a:solidFill>
                  <a:schemeClr val="accent1"/>
                </a:solidFill>
                <a:effectLst>
                  <a:glow rad="38100">
                    <a:schemeClr val="bg1">
                      <a:lumMod val="50000"/>
                      <a:lumOff val="50000"/>
                      <a:alpha val="20000"/>
                    </a:schemeClr>
                  </a:glow>
                </a:effectLst>
                <a:cs typeface="B Titr" panose="00000700000000000000" pitchFamily="2" charset="-78"/>
              </a:rPr>
              <a:t>جستجوی باینری /  </a:t>
            </a:r>
            <a:r>
              <a:rPr lang="en-US" sz="2800" b="1" dirty="0" smtClean="0">
                <a:solidFill>
                  <a:schemeClr val="accent1"/>
                </a:solidFill>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rPr>
              <a:t>Binary Search </a:t>
            </a:r>
            <a:r>
              <a:rPr lang="fa-IR" sz="2800" b="1" dirty="0" smtClean="0">
                <a:solidFill>
                  <a:schemeClr val="accent1"/>
                </a:solidFill>
                <a:effectLst>
                  <a:glow rad="38100">
                    <a:schemeClr val="bg1">
                      <a:lumMod val="50000"/>
                      <a:lumOff val="50000"/>
                      <a:alpha val="20000"/>
                    </a:schemeClr>
                  </a:glow>
                </a:effectLst>
                <a:cs typeface="B Titr" panose="00000700000000000000" pitchFamily="2" charset="-78"/>
              </a:rPr>
              <a:t>  : </a:t>
            </a:r>
          </a:p>
          <a:p>
            <a:pPr marL="457200" lvl="1" indent="0" algn="just" rtl="1">
              <a:buNone/>
            </a:pPr>
            <a:r>
              <a:rPr lang="fa-IR" sz="2400" dirty="0">
                <a:cs typeface="B Nazanin" panose="00000400000000000000" pitchFamily="2" charset="-78"/>
              </a:rPr>
              <a:t>جستجوی دودویی یک الگوریتم جستجوی سریع با پیچیدگی زمان اجرایی برابر با </a:t>
            </a:r>
            <a:r>
              <a:rPr lang="fa-IR" sz="2400" dirty="0">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rPr>
              <a:t>(</a:t>
            </a:r>
            <a:r>
              <a:rPr lang="en-US" sz="2400" dirty="0" smtClean="0">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rPr>
              <a:t>O ( log </a:t>
            </a:r>
            <a:r>
              <a:rPr lang="en-US" sz="2400" dirty="0">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rPr>
              <a:t>n </a:t>
            </a:r>
            <a:r>
              <a:rPr lang="fa-IR" sz="2400" dirty="0" smtClean="0">
                <a:cs typeface="B Nazanin" panose="00000400000000000000" pitchFamily="2" charset="-78"/>
              </a:rPr>
              <a:t> است</a:t>
            </a:r>
            <a:r>
              <a:rPr lang="fa-IR" sz="2400" dirty="0">
                <a:cs typeface="B Nazanin" panose="00000400000000000000" pitchFamily="2" charset="-78"/>
              </a:rPr>
              <a:t>. این الگوریتم جستجو بر مبنای مفهوم «تقسیم و حل» عمل می‌کند. برای این که این الگوریتم به طرز صحیحی عمل کند. مجموعه داده‌ها باید به شکل مرتب باشند.</a:t>
            </a:r>
            <a:endParaRPr lang="fa-IR" sz="2800" dirty="0" smtClean="0">
              <a:solidFill>
                <a:schemeClr val="accent1"/>
              </a:solidFill>
              <a:effectLst>
                <a:glow rad="38100">
                  <a:schemeClr val="bg1">
                    <a:lumMod val="50000"/>
                    <a:lumOff val="50000"/>
                    <a:alpha val="20000"/>
                  </a:schemeClr>
                </a:glow>
              </a:effectLst>
              <a:cs typeface="B Nazanin" panose="00000400000000000000" pitchFamily="2" charset="-78"/>
            </a:endParaRPr>
          </a:p>
        </p:txBody>
      </p:sp>
      <p:sp>
        <p:nvSpPr>
          <p:cNvPr id="8" name="Footer Placeholder 6"/>
          <p:cNvSpPr>
            <a:spLocks noGrp="1"/>
          </p:cNvSpPr>
          <p:nvPr>
            <p:ph type="ftr" sz="quarter" idx="11"/>
          </p:nvPr>
        </p:nvSpPr>
        <p:spPr>
          <a:xfrm>
            <a:off x="135871" y="6378573"/>
            <a:ext cx="359429" cy="365125"/>
          </a:xfrm>
        </p:spPr>
        <p:txBody>
          <a:bodyPr/>
          <a:lstStyle/>
          <a:p>
            <a:r>
              <a:rPr lang="en-US" dirty="0" smtClean="0"/>
              <a:t>14</a:t>
            </a:r>
            <a:endParaRPr lang="en-US" dirty="0"/>
          </a:p>
        </p:txBody>
      </p:sp>
      <p:sp>
        <p:nvSpPr>
          <p:cNvPr id="3" name="TextBox 2"/>
          <p:cNvSpPr txBox="1"/>
          <p:nvPr/>
        </p:nvSpPr>
        <p:spPr>
          <a:xfrm>
            <a:off x="573920" y="6378572"/>
            <a:ext cx="8322329"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https://www.geeksforgeeks.org/searching-algorithms/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5200" y="2320291"/>
            <a:ext cx="7099455" cy="3953509"/>
          </a:xfrm>
          <a:prstGeom prst="rect">
            <a:avLst/>
          </a:prstGeom>
        </p:spPr>
      </p:pic>
    </p:spTree>
    <p:extLst>
      <p:ext uri="{BB962C8B-B14F-4D97-AF65-F5344CB8AC3E}">
        <p14:creationId xmlns:p14="http://schemas.microsoft.com/office/powerpoint/2010/main" val="2683727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91759" y="304799"/>
            <a:ext cx="10718801" cy="6073773"/>
          </a:xfrm>
        </p:spPr>
        <p:txBody>
          <a:bodyPr anchor="t">
            <a:noAutofit/>
          </a:bodyPr>
          <a:lstStyle/>
          <a:p>
            <a:pPr marL="457200" lvl="1" indent="0" algn="r" rtl="1">
              <a:buNone/>
            </a:pPr>
            <a:r>
              <a:rPr lang="fa-IR" sz="2800" b="1" dirty="0" smtClean="0">
                <a:solidFill>
                  <a:schemeClr val="accent1"/>
                </a:solidFill>
                <a:effectLst>
                  <a:glow rad="38100">
                    <a:schemeClr val="bg1">
                      <a:lumMod val="50000"/>
                      <a:lumOff val="50000"/>
                      <a:alpha val="20000"/>
                    </a:schemeClr>
                  </a:glow>
                </a:effectLst>
                <a:cs typeface="B Titr" panose="00000700000000000000" pitchFamily="2" charset="-78"/>
              </a:rPr>
              <a:t>جستجوی پرشی /  </a:t>
            </a:r>
            <a:r>
              <a:rPr lang="en-US" sz="2800" b="1" dirty="0" smtClean="0">
                <a:solidFill>
                  <a:schemeClr val="accent1"/>
                </a:solidFill>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rPr>
              <a:t>Jump Search </a:t>
            </a:r>
            <a:r>
              <a:rPr lang="fa-IR" sz="2800" b="1" dirty="0" smtClean="0">
                <a:solidFill>
                  <a:schemeClr val="accent1"/>
                </a:solidFill>
                <a:effectLst>
                  <a:glow rad="38100">
                    <a:schemeClr val="bg1">
                      <a:lumMod val="50000"/>
                      <a:lumOff val="50000"/>
                      <a:alpha val="20000"/>
                    </a:schemeClr>
                  </a:glow>
                </a:effectLst>
                <a:cs typeface="B Titr" panose="00000700000000000000" pitchFamily="2" charset="-78"/>
              </a:rPr>
              <a:t>  : </a:t>
            </a:r>
          </a:p>
          <a:p>
            <a:pPr marL="457200" lvl="1" indent="0" algn="just" rtl="1">
              <a:buNone/>
            </a:pPr>
            <a:r>
              <a:rPr lang="fa-IR" sz="2400" dirty="0" smtClean="0">
                <a:cs typeface="B Nazanin" panose="00000400000000000000" pitchFamily="2" charset="-78"/>
              </a:rPr>
              <a:t>این الگوریتم فقط برای آرایه های مرتب کار می کند . در این الگوریتم گامی به عدد </a:t>
            </a:r>
            <a:r>
              <a:rPr lang="en-US" sz="2400" dirty="0" smtClean="0">
                <a:cs typeface="B Nazanin" panose="00000400000000000000" pitchFamily="2" charset="-78"/>
              </a:rPr>
              <a:t>m </a:t>
            </a:r>
            <a:r>
              <a:rPr lang="fa-IR" sz="2400" dirty="0" smtClean="0">
                <a:cs typeface="B Nazanin" panose="00000400000000000000" pitchFamily="2" charset="-78"/>
              </a:rPr>
              <a:t> در نظر گرفته می شود و الگوریتم در هر بار پیمایش </a:t>
            </a:r>
            <a:r>
              <a:rPr lang="en-US" sz="2400" dirty="0" smtClean="0">
                <a:cs typeface="B Nazanin" panose="00000400000000000000" pitchFamily="2" charset="-78"/>
              </a:rPr>
              <a:t>m</a:t>
            </a:r>
            <a:r>
              <a:rPr lang="fa-IR" sz="2400" dirty="0">
                <a:cs typeface="B Nazanin" panose="00000400000000000000" pitchFamily="2" charset="-78"/>
              </a:rPr>
              <a:t> </a:t>
            </a:r>
            <a:r>
              <a:rPr lang="fa-IR" sz="2400" dirty="0" smtClean="0">
                <a:cs typeface="B Nazanin" panose="00000400000000000000" pitchFamily="2" charset="-78"/>
              </a:rPr>
              <a:t>ایندکس به جلو می رود و عدد مورد نظر را با مقدار موجود در آرایه چک می کند ، در صورتی که </a:t>
            </a:r>
            <a:r>
              <a:rPr lang="fa-IR" sz="2400" dirty="0">
                <a:cs typeface="B Nazanin" panose="00000400000000000000" pitchFamily="2" charset="-78"/>
              </a:rPr>
              <a:t>عدد موجود در ایندکس مورد نظر  بزرگتر از عدد مورد جستجو بود ، به تعداد </a:t>
            </a:r>
            <a:r>
              <a:rPr lang="en-US" sz="2400" dirty="0">
                <a:cs typeface="B Nazanin" panose="00000400000000000000" pitchFamily="2" charset="-78"/>
              </a:rPr>
              <a:t>m </a:t>
            </a:r>
            <a:r>
              <a:rPr lang="fa-IR" sz="2400" dirty="0" smtClean="0">
                <a:cs typeface="B Nazanin" panose="00000400000000000000" pitchFamily="2" charset="-78"/>
              </a:rPr>
              <a:t>و احد </a:t>
            </a:r>
            <a:r>
              <a:rPr lang="fa-IR" sz="2400" dirty="0">
                <a:cs typeface="B Nazanin" panose="00000400000000000000" pitchFamily="2" charset="-78"/>
              </a:rPr>
              <a:t>رو به عقب پیمایش می کند تا عدد مورد جستجو را بیابد . اندازه ی بهینه ی گام برابر جذری از عدد </a:t>
            </a:r>
            <a:r>
              <a:rPr lang="en-US" sz="2400" dirty="0">
                <a:cs typeface="B Nazanin" panose="00000400000000000000" pitchFamily="2" charset="-78"/>
              </a:rPr>
              <a:t>n </a:t>
            </a:r>
            <a:r>
              <a:rPr lang="fa-IR" sz="2400" dirty="0">
                <a:cs typeface="B Nazanin" panose="00000400000000000000" pitchFamily="2" charset="-78"/>
              </a:rPr>
              <a:t>هست که  </a:t>
            </a:r>
            <a:r>
              <a:rPr lang="en-US" sz="2400" dirty="0">
                <a:cs typeface="B Nazanin" panose="00000400000000000000" pitchFamily="2" charset="-78"/>
              </a:rPr>
              <a:t>n  </a:t>
            </a:r>
            <a:r>
              <a:rPr lang="fa-IR" sz="2400" dirty="0" smtClean="0">
                <a:cs typeface="B Nazanin" panose="00000400000000000000" pitchFamily="2" charset="-78"/>
              </a:rPr>
              <a:t> برابر </a:t>
            </a:r>
            <a:r>
              <a:rPr lang="fa-IR" sz="2400" dirty="0">
                <a:cs typeface="B Nazanin" panose="00000400000000000000" pitchFamily="2" charset="-78"/>
              </a:rPr>
              <a:t>طول آرایه است </a:t>
            </a:r>
            <a:r>
              <a:rPr lang="fa-IR" sz="2400" dirty="0" smtClean="0">
                <a:cs typeface="B Nazanin" panose="00000400000000000000" pitchFamily="2" charset="-78"/>
              </a:rPr>
              <a:t>.</a:t>
            </a:r>
          </a:p>
          <a:p>
            <a:pPr marL="457200" lvl="1" indent="0" algn="just" rtl="1">
              <a:buNone/>
            </a:pPr>
            <a:r>
              <a:rPr lang="fa-IR" sz="2400" dirty="0" smtClean="0">
                <a:cs typeface="B Nazanin" panose="00000400000000000000" pitchFamily="2" charset="-78"/>
              </a:rPr>
              <a:t>در </a:t>
            </a:r>
            <a:r>
              <a:rPr lang="fa-IR" sz="2400" dirty="0">
                <a:cs typeface="B Nazanin" panose="00000400000000000000" pitchFamily="2" charset="-78"/>
              </a:rPr>
              <a:t>هر دو مرحله الگوریتم به اندازه </a:t>
            </a:r>
            <a:r>
              <a:rPr lang="fa-IR" sz="2400" dirty="0" smtClean="0">
                <a:cs typeface="B Nazanin" panose="00000400000000000000" pitchFamily="2" charset="-78"/>
              </a:rPr>
              <a:t>جذر </a:t>
            </a:r>
            <a:r>
              <a:rPr lang="en-US" sz="2400" dirty="0" smtClean="0">
                <a:cs typeface="B Nazanin" panose="00000400000000000000" pitchFamily="2" charset="-78"/>
              </a:rPr>
              <a:t>n  </a:t>
            </a:r>
            <a:r>
              <a:rPr lang="fa-IR" sz="2400" dirty="0">
                <a:cs typeface="B Nazanin" panose="00000400000000000000" pitchFamily="2" charset="-78"/>
              </a:rPr>
              <a:t>پیش میرود پس این الگوریتم در </a:t>
            </a:r>
            <a:r>
              <a:rPr lang="fa-IR" sz="2400" dirty="0" smtClean="0">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O(√n </a:t>
            </a:r>
            <a:r>
              <a:rPr lang="fa-IR" sz="2400" dirty="0" smtClean="0">
                <a:cs typeface="B Nazanin" panose="00000400000000000000" pitchFamily="2" charset="-78"/>
              </a:rPr>
              <a:t> اجرا </a:t>
            </a:r>
            <a:r>
              <a:rPr lang="fa-IR" sz="2400" dirty="0">
                <a:cs typeface="B Nazanin" panose="00000400000000000000" pitchFamily="2" charset="-78"/>
              </a:rPr>
              <a:t>میشود که این الگوریتم از الگوریتم خطی بهتر و از الگوریتم دو دویی بدتر است</a:t>
            </a:r>
            <a:r>
              <a:rPr lang="fa-IR" sz="2400" dirty="0" smtClean="0">
                <a:cs typeface="B Nazanin" panose="00000400000000000000" pitchFamily="2" charset="-78"/>
              </a:rPr>
              <a:t>.</a:t>
            </a:r>
            <a:endParaRPr lang="en-US" sz="2400" dirty="0" smtClean="0">
              <a:cs typeface="B Nazanin" panose="00000400000000000000" pitchFamily="2" charset="-78"/>
            </a:endParaRPr>
          </a:p>
          <a:p>
            <a:pPr marL="457200" lvl="1" indent="0" algn="just" rtl="1">
              <a:buNone/>
            </a:pPr>
            <a:endParaRPr lang="en-US" sz="2400" dirty="0">
              <a:cs typeface="B Nazanin" panose="00000400000000000000" pitchFamily="2" charset="-78"/>
            </a:endParaRPr>
          </a:p>
          <a:p>
            <a:pPr marL="457200" lvl="1" indent="0" algn="just" rtl="1">
              <a:buNone/>
            </a:pPr>
            <a:endParaRPr lang="fa-IR" sz="2400" dirty="0" smtClean="0">
              <a:cs typeface="B Nazanin" panose="00000400000000000000" pitchFamily="2" charset="-78"/>
            </a:endParaRPr>
          </a:p>
        </p:txBody>
      </p:sp>
      <p:sp>
        <p:nvSpPr>
          <p:cNvPr id="5" name="Footer Placeholder 6"/>
          <p:cNvSpPr>
            <a:spLocks noGrp="1"/>
          </p:cNvSpPr>
          <p:nvPr>
            <p:ph type="ftr" sz="quarter" idx="11"/>
          </p:nvPr>
        </p:nvSpPr>
        <p:spPr>
          <a:xfrm>
            <a:off x="135871" y="6378573"/>
            <a:ext cx="359429" cy="365125"/>
          </a:xfrm>
        </p:spPr>
        <p:txBody>
          <a:bodyPr/>
          <a:lstStyle/>
          <a:p>
            <a:r>
              <a:rPr lang="en-US" dirty="0" smtClean="0"/>
              <a:t>15</a:t>
            </a:r>
            <a:endParaRPr lang="en-US" dirty="0"/>
          </a:p>
        </p:txBody>
      </p:sp>
      <p:sp>
        <p:nvSpPr>
          <p:cNvPr id="6" name="TextBox 5"/>
          <p:cNvSpPr txBox="1"/>
          <p:nvPr/>
        </p:nvSpPr>
        <p:spPr>
          <a:xfrm>
            <a:off x="573920" y="6378572"/>
            <a:ext cx="8322329"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http://theoryofprogramming.com/2016/11/10/jump-search-algorithm/</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6719" y="4176712"/>
            <a:ext cx="7717681" cy="1982788"/>
          </a:xfrm>
          <a:prstGeom prst="rect">
            <a:avLst/>
          </a:prstGeom>
        </p:spPr>
      </p:pic>
    </p:spTree>
    <p:extLst>
      <p:ext uri="{BB962C8B-B14F-4D97-AF65-F5344CB8AC3E}">
        <p14:creationId xmlns:p14="http://schemas.microsoft.com/office/powerpoint/2010/main" val="29792320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921959" y="761999"/>
            <a:ext cx="10381041" cy="5295901"/>
          </a:xfrm>
        </p:spPr>
        <p:txBody>
          <a:bodyPr anchor="t">
            <a:noAutofit/>
          </a:bodyPr>
          <a:lstStyle/>
          <a:p>
            <a:pPr marL="457200" lvl="1" indent="0" algn="r" rtl="1">
              <a:buNone/>
            </a:pPr>
            <a:r>
              <a:rPr lang="fa-IR" sz="2800" b="1" dirty="0" smtClean="0">
                <a:solidFill>
                  <a:schemeClr val="accent1"/>
                </a:solidFill>
                <a:effectLst>
                  <a:glow rad="38100">
                    <a:schemeClr val="bg1">
                      <a:lumMod val="50000"/>
                      <a:lumOff val="50000"/>
                      <a:alpha val="20000"/>
                    </a:schemeClr>
                  </a:glow>
                </a:effectLst>
                <a:cs typeface="B Titr" panose="00000700000000000000" pitchFamily="2" charset="-78"/>
              </a:rPr>
              <a:t>جستجوی درون یابی /  </a:t>
            </a:r>
            <a:r>
              <a:rPr lang="en-US" sz="2800" b="1" dirty="0" smtClean="0">
                <a:solidFill>
                  <a:schemeClr val="accent1"/>
                </a:solidFill>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rPr>
              <a:t>Interpolation Search </a:t>
            </a:r>
            <a:r>
              <a:rPr lang="fa-IR" sz="2800" b="1" dirty="0" smtClean="0">
                <a:solidFill>
                  <a:schemeClr val="accent1"/>
                </a:solidFill>
                <a:effectLst>
                  <a:glow rad="38100">
                    <a:schemeClr val="bg1">
                      <a:lumMod val="50000"/>
                      <a:lumOff val="50000"/>
                      <a:alpha val="20000"/>
                    </a:schemeClr>
                  </a:glow>
                </a:effectLst>
                <a:cs typeface="B Titr" panose="00000700000000000000" pitchFamily="2" charset="-78"/>
              </a:rPr>
              <a:t>  : </a:t>
            </a:r>
          </a:p>
          <a:p>
            <a:pPr marL="457200" lvl="1" indent="0" algn="just" rtl="1">
              <a:buNone/>
            </a:pPr>
            <a:r>
              <a:rPr lang="fa-IR" sz="2400" dirty="0">
                <a:cs typeface="B Nazanin" panose="00000400000000000000" pitchFamily="2" charset="-78"/>
              </a:rPr>
              <a:t>جستجوی درون یابی نوعی الگوریتم جستجو میباشد. این الگوریتم نسبت به جستجوی دودویی عملکرد بهتری دارد. بخصوص در مواقعی که مقادیر در یک آرایه مرتب </a:t>
            </a:r>
            <a:r>
              <a:rPr lang="en-US" sz="2400" dirty="0" smtClean="0">
                <a:cs typeface="B Nazanin" panose="00000400000000000000" pitchFamily="2" charset="-78"/>
              </a:rPr>
              <a:t> </a:t>
            </a:r>
            <a:r>
              <a:rPr lang="fa-IR" sz="2400" dirty="0" smtClean="0">
                <a:cs typeface="B Nazanin" panose="00000400000000000000" pitchFamily="2" charset="-78"/>
              </a:rPr>
              <a:t>، به </a:t>
            </a:r>
            <a:r>
              <a:rPr lang="fa-IR" sz="2400" dirty="0">
                <a:cs typeface="B Nazanin" panose="00000400000000000000" pitchFamily="2" charset="-78"/>
              </a:rPr>
              <a:t>طور یکسان توزیع شده اند.</a:t>
            </a:r>
            <a:r>
              <a:rPr lang="en-US" sz="2400" dirty="0" smtClean="0">
                <a:cs typeface="B Nazanin" panose="00000400000000000000" pitchFamily="2" charset="-78"/>
              </a:rPr>
              <a:t> </a:t>
            </a:r>
            <a:endParaRPr lang="fa-IR" sz="2400" dirty="0" smtClean="0">
              <a:cs typeface="B Nazanin" panose="00000400000000000000" pitchFamily="2" charset="-78"/>
            </a:endParaRPr>
          </a:p>
          <a:p>
            <a:pPr marL="457200" lvl="1" indent="0" algn="just" rtl="1">
              <a:buNone/>
            </a:pPr>
            <a:r>
              <a:rPr lang="fa-IR" sz="2400" dirty="0">
                <a:cs typeface="B Nazanin" panose="00000400000000000000" pitchFamily="2" charset="-78"/>
              </a:rPr>
              <a:t>جستجوی درون یابی با توجه به مقدار کلیدی که در حال جستجوی آن میباشد به نقاط متفاوتی مراجعه میکند. یعنی اگر به فرض مقدار کلید به آخرین عنصر نزدیکتر باشد جستجوی درون یابی، جستجو را از سمت آخر شروع میکند</a:t>
            </a:r>
            <a:r>
              <a:rPr lang="fa-IR" sz="2400" dirty="0" smtClean="0">
                <a:cs typeface="B Nazanin" panose="00000400000000000000" pitchFamily="2" charset="-78"/>
              </a:rPr>
              <a:t>.</a:t>
            </a:r>
          </a:p>
          <a:p>
            <a:pPr marL="457200" lvl="1" indent="0" rtl="1">
              <a:buNone/>
            </a:pPr>
            <a:r>
              <a:rPr lang="en-US" sz="2400" dirty="0" err="1">
                <a:latin typeface="Times New Roman" panose="02020603050405020304" pitchFamily="18" charset="0"/>
                <a:cs typeface="Times New Roman" panose="02020603050405020304" pitchFamily="18" charset="0"/>
              </a:rPr>
              <a:t>pos</a:t>
            </a:r>
            <a:r>
              <a:rPr lang="en-US" sz="2400" dirty="0">
                <a:latin typeface="Times New Roman" panose="02020603050405020304" pitchFamily="18" charset="0"/>
                <a:cs typeface="Times New Roman" panose="02020603050405020304" pitchFamily="18" charset="0"/>
              </a:rPr>
              <a:t> = lo + [ (x-</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[lo])*(hi-lo) / (</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[hi]-</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[Lo]) </a:t>
            </a:r>
            <a:r>
              <a:rPr lang="en-US" sz="2400" dirty="0" smtClean="0">
                <a:latin typeface="Times New Roman" panose="02020603050405020304" pitchFamily="18" charset="0"/>
                <a:cs typeface="Times New Roman" panose="02020603050405020304" pitchFamily="18" charset="0"/>
              </a:rPr>
              <a:t>]</a:t>
            </a:r>
            <a:endParaRPr lang="fa-IR" sz="2400" dirty="0" smtClean="0">
              <a:latin typeface="Times New Roman" panose="02020603050405020304" pitchFamily="18" charset="0"/>
              <a:cs typeface="Times New Roman" panose="02020603050405020304" pitchFamily="18" charset="0"/>
            </a:endParaRPr>
          </a:p>
          <a:p>
            <a:pPr marL="457200" lvl="1" indent="0" algn="r" rtl="1">
              <a:buNone/>
            </a:pPr>
            <a:endParaRPr lang="fa-IR" sz="2400" dirty="0" smtClean="0">
              <a:latin typeface="Times New Roman" panose="02020603050405020304" pitchFamily="18" charset="0"/>
              <a:cs typeface="Times New Roman" panose="02020603050405020304" pitchFamily="18" charset="0"/>
            </a:endParaRPr>
          </a:p>
          <a:p>
            <a:pPr marL="457200" lvl="1" indent="0" algn="just" rtl="1">
              <a:buNone/>
            </a:pPr>
            <a:r>
              <a:rPr lang="fa-IR" sz="24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پیچیدگی زمانی این الگوریتم در زمانی که داده های با نسبت یکسان توزیع شده باشند برابر </a:t>
            </a:r>
            <a:r>
              <a:rPr lang="en-US" sz="2400" dirty="0"/>
              <a:t>log(log(</a:t>
            </a:r>
            <a:r>
              <a:rPr lang="en-US" sz="2400" i="1" dirty="0"/>
              <a:t>n</a:t>
            </a:r>
            <a:r>
              <a:rPr lang="en-US" sz="2400" dirty="0" smtClean="0"/>
              <a:t>))  </a:t>
            </a:r>
            <a:r>
              <a:rPr lang="fa-IR" sz="2400" dirty="0" smtClean="0"/>
              <a:t> </a:t>
            </a:r>
            <a:r>
              <a:rPr lang="fa-IR" sz="2400" dirty="0" smtClean="0">
                <a:effectLst>
                  <a:glow rad="38100">
                    <a:schemeClr val="bg1">
                      <a:lumMod val="50000"/>
                      <a:lumOff val="50000"/>
                      <a:alpha val="20000"/>
                    </a:schemeClr>
                  </a:glow>
                </a:effectLst>
                <a:cs typeface="B Nazanin" panose="00000400000000000000" pitchFamily="2" charset="-78"/>
              </a:rPr>
              <a:t>و در بدترین حالت برابر </a:t>
            </a:r>
            <a:r>
              <a:rPr lang="en-US" sz="2400" dirty="0" smtClean="0">
                <a:effectLst>
                  <a:glow rad="38100">
                    <a:schemeClr val="bg1">
                      <a:lumMod val="50000"/>
                      <a:lumOff val="50000"/>
                      <a:alpha val="20000"/>
                    </a:schemeClr>
                  </a:glow>
                </a:effectLst>
                <a:cs typeface="B Nazanin" panose="00000400000000000000" pitchFamily="2" charset="-78"/>
              </a:rPr>
              <a:t>O(N) </a:t>
            </a:r>
            <a:r>
              <a:rPr lang="fa-IR" sz="2400" dirty="0" smtClean="0">
                <a:effectLst>
                  <a:glow rad="38100">
                    <a:schemeClr val="bg1">
                      <a:lumMod val="50000"/>
                      <a:lumOff val="50000"/>
                      <a:alpha val="20000"/>
                    </a:schemeClr>
                  </a:glow>
                </a:effectLst>
                <a:cs typeface="B Nazanin" panose="00000400000000000000" pitchFamily="2" charset="-78"/>
              </a:rPr>
              <a:t> می باشد</a:t>
            </a:r>
            <a:endParaRPr lang="en-US" sz="2400" dirty="0">
              <a:effectLst>
                <a:glow rad="38100">
                  <a:schemeClr val="bg1">
                    <a:lumMod val="50000"/>
                    <a:lumOff val="50000"/>
                    <a:alpha val="20000"/>
                  </a:schemeClr>
                </a:glow>
              </a:effectLst>
              <a:latin typeface="Times New Roman" panose="02020603050405020304" pitchFamily="18" charset="0"/>
              <a:cs typeface="B Nazanin" panose="00000400000000000000" pitchFamily="2" charset="-78"/>
            </a:endParaRPr>
          </a:p>
          <a:p>
            <a:pPr marL="457200" lvl="1" indent="0" algn="just" rtl="1">
              <a:buNone/>
            </a:pPr>
            <a:endParaRPr lang="fa-IR" sz="2400" dirty="0" smtClean="0">
              <a:cs typeface="B Nazanin" panose="00000400000000000000" pitchFamily="2" charset="-78"/>
            </a:endParaRPr>
          </a:p>
        </p:txBody>
      </p:sp>
      <p:sp>
        <p:nvSpPr>
          <p:cNvPr id="5" name="Footer Placeholder 6"/>
          <p:cNvSpPr>
            <a:spLocks noGrp="1"/>
          </p:cNvSpPr>
          <p:nvPr>
            <p:ph type="ftr" sz="quarter" idx="11"/>
          </p:nvPr>
        </p:nvSpPr>
        <p:spPr>
          <a:xfrm>
            <a:off x="135871" y="6378573"/>
            <a:ext cx="359429" cy="365125"/>
          </a:xfrm>
        </p:spPr>
        <p:txBody>
          <a:bodyPr/>
          <a:lstStyle/>
          <a:p>
            <a:r>
              <a:rPr lang="fa-IR" dirty="0" smtClean="0"/>
              <a:t>16</a:t>
            </a:r>
            <a:endParaRPr lang="en-US" dirty="0"/>
          </a:p>
        </p:txBody>
      </p:sp>
    </p:spTree>
    <p:extLst>
      <p:ext uri="{BB962C8B-B14F-4D97-AF65-F5344CB8AC3E}">
        <p14:creationId xmlns:p14="http://schemas.microsoft.com/office/powerpoint/2010/main" val="16697506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82067"/>
            <a:ext cx="10744200" cy="3539430"/>
          </a:xfrm>
          <a:prstGeom prst="rect">
            <a:avLst/>
          </a:prstGeom>
        </p:spPr>
        <p:txBody>
          <a:bodyPr wrap="square">
            <a:spAutoFit/>
          </a:bodyPr>
          <a:lstStyle/>
          <a:p>
            <a:pPr lvl="1" algn="r" rtl="1"/>
            <a:r>
              <a:rPr lang="fa-IR" sz="2800" b="1" dirty="0" smtClean="0">
                <a:solidFill>
                  <a:schemeClr val="accent1"/>
                </a:solidFill>
                <a:effectLst>
                  <a:glow rad="38100">
                    <a:schemeClr val="bg1">
                      <a:lumMod val="50000"/>
                      <a:lumOff val="50000"/>
                      <a:alpha val="20000"/>
                    </a:schemeClr>
                  </a:glow>
                </a:effectLst>
                <a:cs typeface="B Titr" panose="00000700000000000000" pitchFamily="2" charset="-78"/>
              </a:rPr>
              <a:t>منابع  </a:t>
            </a:r>
            <a:r>
              <a:rPr lang="fa-IR" sz="2800" b="1" dirty="0">
                <a:solidFill>
                  <a:schemeClr val="accent1"/>
                </a:solidFill>
                <a:effectLst>
                  <a:glow rad="38100">
                    <a:schemeClr val="bg1">
                      <a:lumMod val="50000"/>
                      <a:lumOff val="50000"/>
                      <a:alpha val="20000"/>
                    </a:schemeClr>
                  </a:glow>
                </a:effectLst>
                <a:cs typeface="B Titr" panose="00000700000000000000" pitchFamily="2" charset="-78"/>
              </a:rPr>
              <a:t>: </a:t>
            </a:r>
            <a:endParaRPr lang="en-US" sz="2800" b="1" dirty="0" smtClean="0">
              <a:solidFill>
                <a:schemeClr val="accent1"/>
              </a:solidFill>
              <a:effectLst>
                <a:glow rad="38100">
                  <a:schemeClr val="bg1">
                    <a:lumMod val="50000"/>
                    <a:lumOff val="50000"/>
                    <a:alpha val="20000"/>
                  </a:schemeClr>
                </a:glow>
              </a:effectLst>
              <a:cs typeface="B Titr" panose="00000700000000000000" pitchFamily="2" charset="-78"/>
            </a:endParaRPr>
          </a:p>
          <a:p>
            <a:pPr lvl="1" algn="r" rtl="1"/>
            <a:endParaRPr lang="fa-IR" sz="2800" b="1" dirty="0" smtClean="0">
              <a:solidFill>
                <a:schemeClr val="accent1"/>
              </a:solidFill>
              <a:effectLst>
                <a:glow rad="38100">
                  <a:schemeClr val="bg1">
                    <a:lumMod val="50000"/>
                    <a:lumOff val="50000"/>
                    <a:alpha val="20000"/>
                  </a:schemeClr>
                </a:glow>
              </a:effectLst>
              <a:cs typeface="B Titr" panose="00000700000000000000" pitchFamily="2" charset="-78"/>
            </a:endParaRPr>
          </a:p>
          <a:p>
            <a:pPr lvl="1" algn="l"/>
            <a:endParaRPr lang="fa-IR" sz="2800" b="1" dirty="0">
              <a:solidFill>
                <a:schemeClr val="accent1"/>
              </a:solidFill>
              <a:effectLst>
                <a:glow rad="38100">
                  <a:schemeClr val="bg1">
                    <a:lumMod val="50000"/>
                    <a:lumOff val="50000"/>
                    <a:alpha val="20000"/>
                  </a:schemeClr>
                </a:glow>
              </a:effectLst>
              <a:cs typeface="B Titr" panose="00000700000000000000" pitchFamily="2" charset="-78"/>
            </a:endParaRPr>
          </a:p>
          <a:p>
            <a:r>
              <a:rPr lang="en-US" sz="3200" dirty="0">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rPr>
              <a:t>http://</a:t>
            </a:r>
            <a:r>
              <a:rPr lang="en-US" sz="3200" dirty="0" smtClean="0">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rPr>
              <a:t>www.hpkclasses.ir/Courses/DataStructure/ds0000.htm</a:t>
            </a:r>
            <a:r>
              <a:rPr lang="en-US" sz="2400" b="1" dirty="0" smtClean="0">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rPr>
              <a:t>l</a:t>
            </a:r>
            <a:endParaRPr lang="fa-IR" sz="2400" b="1" dirty="0" smtClean="0">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endParaRPr>
          </a:p>
          <a:p>
            <a:endParaRPr lang="fa-IR" sz="2400" b="1" dirty="0">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endParaRPr>
          </a:p>
          <a:p>
            <a:pPr lvl="1" rtl="1"/>
            <a:r>
              <a:rPr lang="en-US" sz="3600" dirty="0">
                <a:latin typeface="Times New Roman" panose="02020603050405020304" pitchFamily="18" charset="0"/>
                <a:cs typeface="Times New Roman" panose="02020603050405020304" pitchFamily="18" charset="0"/>
              </a:rPr>
              <a:t>https://www.geeksforgeeks.org/searching-algorithms</a:t>
            </a:r>
            <a:r>
              <a:rPr lang="en-US" sz="3600" dirty="0" smtClean="0">
                <a:latin typeface="Times New Roman" panose="02020603050405020304" pitchFamily="18" charset="0"/>
                <a:cs typeface="Times New Roman" panose="02020603050405020304" pitchFamily="18" charset="0"/>
              </a:rPr>
              <a:t>/</a:t>
            </a:r>
            <a:endParaRPr lang="fa-IR" sz="3600" dirty="0" smtClean="0">
              <a:latin typeface="Times New Roman" panose="02020603050405020304" pitchFamily="18" charset="0"/>
              <a:cs typeface="Times New Roman" panose="02020603050405020304" pitchFamily="18" charset="0"/>
            </a:endParaRPr>
          </a:p>
          <a:p>
            <a:pPr lvl="1" rtl="1"/>
            <a:endParaRPr lang="en-US" sz="2400" dirty="0">
              <a:cs typeface="B Nazanin" panose="00000400000000000000" pitchFamily="2" charset="-78"/>
            </a:endParaRPr>
          </a:p>
          <a:p>
            <a:pPr lvl="1" algn="just" rtl="1"/>
            <a:endParaRPr lang="fa-IR" sz="2400" dirty="0">
              <a:cs typeface="B Nazanin" panose="00000400000000000000" pitchFamily="2" charset="-78"/>
            </a:endParaRPr>
          </a:p>
        </p:txBody>
      </p:sp>
    </p:spTree>
    <p:extLst>
      <p:ext uri="{BB962C8B-B14F-4D97-AF65-F5344CB8AC3E}">
        <p14:creationId xmlns:p14="http://schemas.microsoft.com/office/powerpoint/2010/main" val="1480620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731" y="394447"/>
            <a:ext cx="9905998" cy="748553"/>
          </a:xfrm>
        </p:spPr>
        <p:txBody>
          <a:bodyPr>
            <a:normAutofit/>
          </a:bodyPr>
          <a:lstStyle/>
          <a:p>
            <a:pPr algn="r" rtl="1"/>
            <a:r>
              <a:rPr lang="fa-IR" sz="2800" dirty="0" smtClean="0">
                <a:cs typeface="B Titr" panose="00000700000000000000" pitchFamily="2" charset="-78"/>
              </a:rPr>
              <a:t>داده</a:t>
            </a:r>
            <a:r>
              <a:rPr lang="en-US" sz="2800" dirty="0" smtClean="0">
                <a:cs typeface="B Titr" panose="00000700000000000000" pitchFamily="2" charset="-78"/>
              </a:rPr>
              <a:t> </a:t>
            </a:r>
            <a:r>
              <a:rPr lang="fa-IR" sz="2800" dirty="0" smtClean="0">
                <a:cs typeface="B Titr" panose="00000700000000000000" pitchFamily="2" charset="-78"/>
              </a:rPr>
              <a:t> </a:t>
            </a:r>
            <a:r>
              <a:rPr lang="fa-IR" sz="2800" dirty="0" smtClean="0">
                <a:latin typeface="Calibri" panose="020F0502020204030204" pitchFamily="34" charset="0"/>
                <a:cs typeface="B Titr" panose="00000700000000000000" pitchFamily="2" charset="-78"/>
              </a:rPr>
              <a:t>(</a:t>
            </a:r>
            <a:r>
              <a:rPr lang="en-US" sz="2400" dirty="0" smtClean="0">
                <a:latin typeface="Times New Roman" panose="02020603050405020304" pitchFamily="18" charset="0"/>
                <a:cs typeface="B Titr" panose="00000700000000000000" pitchFamily="2" charset="-78"/>
              </a:rPr>
              <a:t>Data</a:t>
            </a:r>
            <a:r>
              <a:rPr lang="fa-IR" sz="2800" dirty="0" smtClean="0">
                <a:latin typeface="Calibri" panose="020F0502020204030204" pitchFamily="34" charset="0"/>
                <a:cs typeface="B Titr" panose="00000700000000000000" pitchFamily="2" charset="-78"/>
              </a:rPr>
              <a:t>)</a:t>
            </a:r>
            <a:endParaRPr lang="en-US" sz="2800" dirty="0">
              <a:latin typeface="Calibri" panose="020F0502020204030204" pitchFamily="34" charset="0"/>
              <a:cs typeface="B Titr" panose="00000700000000000000" pitchFamily="2" charset="-78"/>
            </a:endParaRPr>
          </a:p>
        </p:txBody>
      </p:sp>
      <p:sp>
        <p:nvSpPr>
          <p:cNvPr id="3" name="Content Placeholder 2"/>
          <p:cNvSpPr>
            <a:spLocks noGrp="1"/>
          </p:cNvSpPr>
          <p:nvPr>
            <p:ph idx="1"/>
          </p:nvPr>
        </p:nvSpPr>
        <p:spPr>
          <a:xfrm>
            <a:off x="1060731" y="1143001"/>
            <a:ext cx="9905998" cy="1156446"/>
          </a:xfrm>
        </p:spPr>
        <p:txBody>
          <a:bodyPr anchor="ctr">
            <a:normAutofit/>
          </a:bodyPr>
          <a:lstStyle/>
          <a:p>
            <a:pPr marL="457200" lvl="1" indent="0" algn="r" rtl="1">
              <a:buNone/>
            </a:pPr>
            <a:r>
              <a:rPr lang="fa-IR" sz="2400" dirty="0">
                <a:cs typeface="B Badr" panose="00000400000000000000" pitchFamily="2" charset="-78"/>
              </a:rPr>
              <a:t>داده یک نمایش باینری از یک موجودیت منطقی قابل ذخیره سازی در حافظه کامپیوتر است. </a:t>
            </a:r>
            <a:endParaRPr lang="en-US" sz="2400" dirty="0">
              <a:cs typeface="B Badr" panose="00000400000000000000" pitchFamily="2" charset="-78"/>
            </a:endParaRPr>
          </a:p>
        </p:txBody>
      </p:sp>
      <p:sp>
        <p:nvSpPr>
          <p:cNvPr id="4" name="Title 1"/>
          <p:cNvSpPr txBox="1">
            <a:spLocks/>
          </p:cNvSpPr>
          <p:nvPr/>
        </p:nvSpPr>
        <p:spPr>
          <a:xfrm>
            <a:off x="1060731" y="2299447"/>
            <a:ext cx="9905998" cy="748553"/>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fa-IR" sz="2800" dirty="0" smtClean="0">
                <a:cs typeface="B Titr" panose="00000700000000000000" pitchFamily="2" charset="-78"/>
              </a:rPr>
              <a:t>نوع داده</a:t>
            </a:r>
            <a:r>
              <a:rPr lang="en-US" sz="2800" dirty="0" smtClean="0">
                <a:cs typeface="B Titr" panose="00000700000000000000" pitchFamily="2" charset="-78"/>
              </a:rPr>
              <a:t> </a:t>
            </a:r>
            <a:r>
              <a:rPr lang="en-US" sz="2800" dirty="0" smtClean="0">
                <a:latin typeface="Calibri" panose="020F0502020204030204" pitchFamily="34" charset="0"/>
                <a:cs typeface="B Titr" panose="00000700000000000000" pitchFamily="2" charset="-78"/>
              </a:rPr>
              <a:t>( </a:t>
            </a:r>
            <a:r>
              <a:rPr lang="en-US" sz="2400" dirty="0" smtClean="0">
                <a:latin typeface="Times New Roman" panose="02020603050405020304" pitchFamily="18" charset="0"/>
                <a:cs typeface="B Titr" panose="00000700000000000000" pitchFamily="2" charset="-78"/>
              </a:rPr>
              <a:t>Data Type </a:t>
            </a:r>
            <a:r>
              <a:rPr lang="en-US" sz="2800" dirty="0" smtClean="0">
                <a:latin typeface="Calibri" panose="020F0502020204030204" pitchFamily="34" charset="0"/>
                <a:cs typeface="B Titr" panose="00000700000000000000" pitchFamily="2" charset="-78"/>
              </a:rPr>
              <a:t>) </a:t>
            </a:r>
            <a:endParaRPr lang="en-US" sz="2800" dirty="0">
              <a:latin typeface="Calibri" panose="020F0502020204030204" pitchFamily="34" charset="0"/>
              <a:cs typeface="B Titr" panose="00000700000000000000" pitchFamily="2" charset="-78"/>
            </a:endParaRPr>
          </a:p>
        </p:txBody>
      </p:sp>
      <p:sp>
        <p:nvSpPr>
          <p:cNvPr id="5" name="Content Placeholder 2"/>
          <p:cNvSpPr txBox="1">
            <a:spLocks/>
          </p:cNvSpPr>
          <p:nvPr/>
        </p:nvSpPr>
        <p:spPr>
          <a:xfrm>
            <a:off x="1060731" y="3048000"/>
            <a:ext cx="9905998" cy="3352799"/>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lvl="1" algn="just" rtl="1"/>
            <a:r>
              <a:rPr lang="fa-IR" sz="2400" dirty="0">
                <a:effectLst>
                  <a:glow rad="38100">
                    <a:schemeClr val="bg1">
                      <a:lumMod val="50000"/>
                      <a:lumOff val="50000"/>
                      <a:alpha val="20000"/>
                    </a:schemeClr>
                  </a:glow>
                </a:effectLst>
                <a:cs typeface="B Badr" panose="00000400000000000000" pitchFamily="2" charset="-78"/>
              </a:rPr>
              <a:t> نحوه نمایش یك داده خاص در حافظه توسط </a:t>
            </a:r>
            <a:r>
              <a:rPr lang="fa-IR" sz="2400" b="1" i="1" dirty="0">
                <a:effectLst>
                  <a:glow rad="38100">
                    <a:schemeClr val="bg1">
                      <a:lumMod val="50000"/>
                      <a:lumOff val="50000"/>
                      <a:alpha val="20000"/>
                    </a:schemeClr>
                  </a:glow>
                </a:effectLst>
                <a:cs typeface="B Badr" panose="00000400000000000000" pitchFamily="2" charset="-78"/>
              </a:rPr>
              <a:t>نوع داده </a:t>
            </a:r>
            <a:r>
              <a:rPr lang="fa-IR" sz="2400" dirty="0" smtClean="0">
                <a:effectLst>
                  <a:glow rad="38100">
                    <a:schemeClr val="bg1">
                      <a:lumMod val="50000"/>
                      <a:lumOff val="50000"/>
                      <a:alpha val="20000"/>
                    </a:schemeClr>
                  </a:glow>
                </a:effectLst>
                <a:cs typeface="B Badr" panose="00000400000000000000" pitchFamily="2" charset="-78"/>
              </a:rPr>
              <a:t>آن </a:t>
            </a:r>
            <a:r>
              <a:rPr lang="fa-IR" sz="2400" dirty="0">
                <a:effectLst>
                  <a:glow rad="38100">
                    <a:schemeClr val="bg1">
                      <a:lumMod val="50000"/>
                      <a:lumOff val="50000"/>
                      <a:alpha val="20000"/>
                    </a:schemeClr>
                  </a:glow>
                </a:effectLst>
                <a:cs typeface="B Badr" panose="00000400000000000000" pitchFamily="2" charset="-78"/>
              </a:rPr>
              <a:t>مشخص می شود</a:t>
            </a:r>
            <a:r>
              <a:rPr lang="fa-IR" sz="2400" dirty="0" smtClean="0">
                <a:effectLst>
                  <a:glow rad="38100">
                    <a:schemeClr val="bg1">
                      <a:lumMod val="50000"/>
                      <a:lumOff val="50000"/>
                      <a:alpha val="20000"/>
                    </a:schemeClr>
                  </a:glow>
                </a:effectLst>
                <a:cs typeface="B Badr" panose="00000400000000000000" pitchFamily="2" charset="-78"/>
              </a:rPr>
              <a:t>.</a:t>
            </a:r>
            <a:endParaRPr lang="en-US" sz="2400" dirty="0" smtClean="0">
              <a:effectLst>
                <a:glow rad="38100">
                  <a:schemeClr val="bg1">
                    <a:lumMod val="50000"/>
                    <a:lumOff val="50000"/>
                    <a:alpha val="20000"/>
                  </a:schemeClr>
                </a:glow>
              </a:effectLst>
              <a:cs typeface="B Badr" panose="00000400000000000000" pitchFamily="2" charset="-78"/>
            </a:endParaRPr>
          </a:p>
          <a:p>
            <a:pPr lvl="1" algn="just" rtl="1"/>
            <a:r>
              <a:rPr lang="fa-IR" sz="2400" b="1" i="1" dirty="0" smtClean="0">
                <a:cs typeface="B Badr" panose="00000400000000000000" pitchFamily="2" charset="-78"/>
              </a:rPr>
              <a:t>نوع </a:t>
            </a:r>
            <a:r>
              <a:rPr lang="fa-IR" sz="2400" b="1" i="1" dirty="0">
                <a:cs typeface="B Badr" panose="00000400000000000000" pitchFamily="2" charset="-78"/>
              </a:rPr>
              <a:t>داده </a:t>
            </a:r>
            <a:r>
              <a:rPr lang="fa-IR" sz="2400" b="1" i="1" dirty="0" smtClean="0">
                <a:cs typeface="B Badr" panose="00000400000000000000" pitchFamily="2" charset="-78"/>
              </a:rPr>
              <a:t> ، </a:t>
            </a:r>
            <a:r>
              <a:rPr lang="fa-IR" sz="2400" dirty="0" smtClean="0">
                <a:cs typeface="B Badr" panose="00000400000000000000" pitchFamily="2" charset="-78"/>
              </a:rPr>
              <a:t>مجموعه </a:t>
            </a:r>
            <a:r>
              <a:rPr lang="fa-IR" sz="2400" dirty="0">
                <a:cs typeface="B Badr" panose="00000400000000000000" pitchFamily="2" charset="-78"/>
              </a:rPr>
              <a:t>ای از مقادیر و مجموعه ای از عملیاتی که روی این مقادیر اجرا می شود را تعیین می کند. </a:t>
            </a:r>
            <a:endParaRPr lang="en-US" sz="2400" dirty="0" smtClean="0">
              <a:cs typeface="B Badr" panose="00000400000000000000" pitchFamily="2" charset="-78"/>
            </a:endParaRPr>
          </a:p>
          <a:p>
            <a:pPr marL="457200" lvl="1" indent="0" algn="r" rtl="1">
              <a:buNone/>
            </a:pPr>
            <a:endParaRPr lang="en-US" sz="2400" dirty="0" smtClean="0">
              <a:effectLst>
                <a:glow rad="38100">
                  <a:schemeClr val="bg1">
                    <a:lumMod val="50000"/>
                    <a:lumOff val="50000"/>
                    <a:alpha val="20000"/>
                  </a:schemeClr>
                </a:glow>
              </a:effectLst>
              <a:cs typeface="B Badr" panose="00000400000000000000" pitchFamily="2" charset="-78"/>
            </a:endParaRPr>
          </a:p>
          <a:p>
            <a:pPr lvl="1" algn="r" rtl="1"/>
            <a:endParaRPr lang="en-US" sz="2400" dirty="0">
              <a:effectLst>
                <a:glow rad="38100">
                  <a:schemeClr val="bg1">
                    <a:lumMod val="50000"/>
                    <a:lumOff val="50000"/>
                    <a:alpha val="20000"/>
                  </a:schemeClr>
                </a:glow>
              </a:effectLst>
              <a:cs typeface="B Badr" panose="00000400000000000000" pitchFamily="2" charset="-78"/>
            </a:endParaRPr>
          </a:p>
        </p:txBody>
      </p:sp>
      <p:sp>
        <p:nvSpPr>
          <p:cNvPr id="7" name="Footer Placeholder 6"/>
          <p:cNvSpPr>
            <a:spLocks noGrp="1"/>
          </p:cNvSpPr>
          <p:nvPr>
            <p:ph type="ftr" sz="quarter" idx="11"/>
          </p:nvPr>
        </p:nvSpPr>
        <p:spPr>
          <a:xfrm>
            <a:off x="135871" y="6378573"/>
            <a:ext cx="257829" cy="365125"/>
          </a:xfrm>
        </p:spPr>
        <p:txBody>
          <a:bodyPr/>
          <a:lstStyle/>
          <a:p>
            <a:r>
              <a:rPr lang="en-US" dirty="0" smtClean="0"/>
              <a:t>1</a:t>
            </a:r>
            <a:endParaRPr lang="en-US" dirty="0"/>
          </a:p>
        </p:txBody>
      </p:sp>
    </p:spTree>
    <p:extLst>
      <p:ext uri="{BB962C8B-B14F-4D97-AF65-F5344CB8AC3E}">
        <p14:creationId xmlns:p14="http://schemas.microsoft.com/office/powerpoint/2010/main" val="4030520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60730" y="394447"/>
            <a:ext cx="10597869" cy="748553"/>
          </a:xfrm>
        </p:spPr>
        <p:txBody>
          <a:bodyPr>
            <a:normAutofit/>
          </a:bodyPr>
          <a:lstStyle/>
          <a:p>
            <a:pPr algn="r" rtl="1"/>
            <a:r>
              <a:rPr lang="fa-IR" sz="2800" b="1" dirty="0" smtClean="0">
                <a:effectLst>
                  <a:glow rad="38100">
                    <a:schemeClr val="bg1">
                      <a:lumMod val="65000"/>
                      <a:lumOff val="35000"/>
                      <a:alpha val="40000"/>
                    </a:schemeClr>
                  </a:glow>
                </a:effectLst>
                <a:cs typeface="B Titr" panose="00000700000000000000" pitchFamily="2" charset="-78"/>
              </a:rPr>
              <a:t>پیاده سازی انواع داده : </a:t>
            </a:r>
            <a:endParaRPr lang="en-US" sz="1600" b="1" dirty="0">
              <a:effectLst>
                <a:glow rad="38100">
                  <a:schemeClr val="bg1">
                    <a:lumMod val="65000"/>
                    <a:lumOff val="35000"/>
                    <a:alpha val="40000"/>
                  </a:schemeClr>
                </a:glow>
              </a:effectLst>
              <a:latin typeface="Calibri" panose="020F0502020204030204" pitchFamily="34" charset="0"/>
              <a:cs typeface="B Titr" panose="00000700000000000000" pitchFamily="2" charset="-78"/>
            </a:endParaRPr>
          </a:p>
        </p:txBody>
      </p:sp>
      <p:sp>
        <p:nvSpPr>
          <p:cNvPr id="5" name="Content Placeholder 2"/>
          <p:cNvSpPr>
            <a:spLocks noGrp="1"/>
          </p:cNvSpPr>
          <p:nvPr>
            <p:ph idx="1"/>
          </p:nvPr>
        </p:nvSpPr>
        <p:spPr>
          <a:xfrm>
            <a:off x="403411" y="1290918"/>
            <a:ext cx="11255187" cy="5363882"/>
          </a:xfrm>
        </p:spPr>
        <p:txBody>
          <a:bodyPr anchor="t">
            <a:normAutofit/>
          </a:bodyPr>
          <a:lstStyle/>
          <a:p>
            <a:pPr lvl="1" algn="r" rtl="1"/>
            <a:r>
              <a:rPr lang="fa-IR" sz="2400" b="1" dirty="0" smtClean="0">
                <a:cs typeface="B Titr" panose="00000700000000000000" pitchFamily="2" charset="-78"/>
              </a:rPr>
              <a:t>پیاده سازی سخت افزاری </a:t>
            </a:r>
            <a:r>
              <a:rPr lang="en-US" sz="2400" b="1" dirty="0" smtClean="0">
                <a:cs typeface="B Titr" panose="00000700000000000000" pitchFamily="2" charset="-78"/>
              </a:rPr>
              <a:t> </a:t>
            </a:r>
            <a:r>
              <a:rPr lang="fa-IR" sz="2400" b="1" dirty="0" smtClean="0">
                <a:cs typeface="B Titr" panose="00000700000000000000" pitchFamily="2" charset="-78"/>
              </a:rPr>
              <a:t> </a:t>
            </a:r>
            <a:r>
              <a:rPr lang="en-US" sz="2400" dirty="0">
                <a:effectLst>
                  <a:glow rad="38100">
                    <a:schemeClr val="bg1">
                      <a:lumMod val="50000"/>
                      <a:lumOff val="50000"/>
                      <a:alpha val="20000"/>
                    </a:schemeClr>
                  </a:glow>
                </a:effectLst>
                <a:cs typeface="B Titr" panose="00000700000000000000" pitchFamily="2" charset="-78"/>
              </a:rPr>
              <a:t>-</a:t>
            </a:r>
            <a:r>
              <a:rPr lang="fa-IR" sz="2400" b="1" dirty="0" smtClean="0">
                <a:cs typeface="B Titr" panose="00000700000000000000" pitchFamily="2" charset="-78"/>
              </a:rPr>
              <a:t> </a:t>
            </a:r>
            <a:r>
              <a:rPr lang="en-US" sz="2400" b="1" dirty="0" smtClean="0">
                <a:latin typeface="Times New Roman" panose="02020603050405020304" pitchFamily="18" charset="0"/>
                <a:cs typeface="B Titr" panose="00000700000000000000" pitchFamily="2" charset="-78"/>
              </a:rPr>
              <a:t>Primitive Data Type</a:t>
            </a:r>
            <a:r>
              <a:rPr lang="fa-IR" sz="2400" b="1" dirty="0" smtClean="0">
                <a:latin typeface="Times New Roman" panose="02020603050405020304" pitchFamily="18" charset="0"/>
                <a:cs typeface="B Titr" panose="00000700000000000000" pitchFamily="2" charset="-78"/>
              </a:rPr>
              <a:t> </a:t>
            </a:r>
            <a:r>
              <a:rPr lang="en-US" sz="2400" dirty="0" smtClean="0">
                <a:cs typeface="B Titr" panose="00000700000000000000" pitchFamily="2" charset="-78"/>
              </a:rPr>
              <a:t>:</a:t>
            </a:r>
          </a:p>
          <a:p>
            <a:pPr marL="457200" lvl="1" indent="0" algn="r" rtl="1">
              <a:buNone/>
            </a:pPr>
            <a:r>
              <a:rPr lang="en-US" sz="2400" dirty="0" smtClean="0">
                <a:cs typeface="B Badr" panose="00000400000000000000" pitchFamily="2" charset="-78"/>
              </a:rPr>
              <a:t>	</a:t>
            </a:r>
            <a:r>
              <a:rPr lang="fa-IR" sz="2400" dirty="0" smtClean="0">
                <a:cs typeface="B Badr" panose="00000400000000000000" pitchFamily="2" charset="-78"/>
              </a:rPr>
              <a:t>در پیاده سازی سخت افزاری مدارات لازم برای اجرای عملیات طراحی می شود.</a:t>
            </a:r>
          </a:p>
          <a:p>
            <a:pPr marL="914400" lvl="2" indent="0" algn="r" rtl="1">
              <a:buNone/>
            </a:pPr>
            <a:endParaRPr lang="en-US" sz="2400" dirty="0" smtClean="0">
              <a:cs typeface="B Badr" panose="00000400000000000000" pitchFamily="2" charset="-78"/>
            </a:endParaRPr>
          </a:p>
          <a:p>
            <a:pPr lvl="1" algn="r" rtl="1"/>
            <a:r>
              <a:rPr lang="fa-IR" sz="2600" dirty="0" smtClean="0">
                <a:cs typeface="B Badr" panose="00000400000000000000" pitchFamily="2" charset="-78"/>
              </a:rPr>
              <a:t> </a:t>
            </a:r>
            <a:r>
              <a:rPr lang="fa-IR" sz="2600" dirty="0" smtClean="0">
                <a:cs typeface="B Titr" panose="00000700000000000000" pitchFamily="2" charset="-78"/>
              </a:rPr>
              <a:t>پیاده سازی نرم افزاری </a:t>
            </a:r>
            <a:r>
              <a:rPr lang="en-US" sz="2600" dirty="0" smtClean="0">
                <a:effectLst>
                  <a:glow rad="38100">
                    <a:schemeClr val="bg1">
                      <a:lumMod val="50000"/>
                      <a:lumOff val="50000"/>
                      <a:alpha val="20000"/>
                    </a:schemeClr>
                  </a:glow>
                </a:effectLst>
                <a:cs typeface="B Titr" panose="00000700000000000000" pitchFamily="2" charset="-78"/>
              </a:rPr>
              <a:t>-</a:t>
            </a:r>
            <a:r>
              <a:rPr lang="fa-IR" sz="2600" dirty="0" smtClean="0">
                <a:cs typeface="B Titr" panose="00000700000000000000" pitchFamily="2" charset="-78"/>
              </a:rPr>
              <a:t> </a:t>
            </a:r>
            <a:r>
              <a:rPr lang="en-US" sz="2600" b="1" dirty="0" smtClean="0">
                <a:latin typeface="Times New Roman" panose="02020603050405020304" pitchFamily="18" charset="0"/>
                <a:cs typeface="B Titr" panose="00000700000000000000" pitchFamily="2" charset="-78"/>
              </a:rPr>
              <a:t>Abstract Data Type </a:t>
            </a:r>
            <a:r>
              <a:rPr lang="fa-IR" sz="2600" b="1" dirty="0" smtClean="0">
                <a:latin typeface="Times New Roman" panose="02020603050405020304" pitchFamily="18" charset="0"/>
                <a:cs typeface="B Titr" panose="00000700000000000000" pitchFamily="2" charset="-78"/>
              </a:rPr>
              <a:t> :</a:t>
            </a:r>
          </a:p>
          <a:p>
            <a:pPr marL="914400" lvl="2" indent="0" algn="just" rtl="1">
              <a:buNone/>
            </a:pPr>
            <a:r>
              <a:rPr lang="fa-IR" sz="2400" dirty="0" smtClean="0">
                <a:effectLst>
                  <a:glow rad="38100">
                    <a:schemeClr val="bg1">
                      <a:lumMod val="50000"/>
                      <a:lumOff val="50000"/>
                      <a:alpha val="20000"/>
                    </a:schemeClr>
                  </a:glow>
                </a:effectLst>
                <a:latin typeface="Times New Roman" panose="02020603050405020304" pitchFamily="18" charset="0"/>
                <a:cs typeface="B Badr" panose="00000400000000000000" pitchFamily="2" charset="-78"/>
              </a:rPr>
              <a:t>اگر </a:t>
            </a:r>
            <a:r>
              <a:rPr lang="fa-IR" sz="2400" dirty="0">
                <a:effectLst>
                  <a:glow rad="38100">
                    <a:schemeClr val="bg1">
                      <a:lumMod val="50000"/>
                      <a:lumOff val="50000"/>
                      <a:alpha val="20000"/>
                    </a:schemeClr>
                  </a:glow>
                </a:effectLst>
                <a:latin typeface="Times New Roman" panose="02020603050405020304" pitchFamily="18" charset="0"/>
                <a:cs typeface="B Badr" panose="00000400000000000000" pitchFamily="2" charset="-78"/>
              </a:rPr>
              <a:t>مفهوم نوع داده بر اساس آنچه برنامه نویس می خواهد به صورت نرم افزاری پیاده سازی شود نوع داده انتزاعی  نامیده می شود</a:t>
            </a:r>
            <a:r>
              <a:rPr lang="fa-IR" sz="2400" dirty="0" smtClean="0">
                <a:effectLst>
                  <a:glow rad="38100">
                    <a:schemeClr val="bg1">
                      <a:lumMod val="50000"/>
                      <a:lumOff val="50000"/>
                      <a:alpha val="20000"/>
                    </a:schemeClr>
                  </a:glow>
                </a:effectLst>
                <a:latin typeface="Times New Roman" panose="02020603050405020304" pitchFamily="18" charset="0"/>
                <a:cs typeface="B Badr" panose="00000400000000000000" pitchFamily="2" charset="-78"/>
              </a:rPr>
              <a:t>.</a:t>
            </a:r>
          </a:p>
        </p:txBody>
      </p:sp>
      <p:sp>
        <p:nvSpPr>
          <p:cNvPr id="10" name="Footer Placeholder 6"/>
          <p:cNvSpPr>
            <a:spLocks noGrp="1"/>
          </p:cNvSpPr>
          <p:nvPr>
            <p:ph type="ftr" sz="quarter" idx="11"/>
          </p:nvPr>
        </p:nvSpPr>
        <p:spPr>
          <a:xfrm>
            <a:off x="135871" y="6378573"/>
            <a:ext cx="257829" cy="365125"/>
          </a:xfrm>
        </p:spPr>
        <p:txBody>
          <a:bodyPr/>
          <a:lstStyle/>
          <a:p>
            <a:r>
              <a:rPr lang="fa-IR" dirty="0" smtClean="0"/>
              <a:t>2</a:t>
            </a:r>
            <a:endParaRPr lang="en-US" dirty="0"/>
          </a:p>
        </p:txBody>
      </p:sp>
    </p:spTree>
    <p:extLst>
      <p:ext uri="{BB962C8B-B14F-4D97-AF65-F5344CB8AC3E}">
        <p14:creationId xmlns:p14="http://schemas.microsoft.com/office/powerpoint/2010/main" val="4119267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71831" y="1600947"/>
            <a:ext cx="9905998" cy="748553"/>
          </a:xfrm>
        </p:spPr>
        <p:txBody>
          <a:bodyPr>
            <a:normAutofit/>
          </a:bodyPr>
          <a:lstStyle/>
          <a:p>
            <a:pPr algn="r" rtl="1"/>
            <a:r>
              <a:rPr lang="fa-IR" sz="2800" dirty="0" smtClean="0">
                <a:cs typeface="B Titr" panose="00000700000000000000" pitchFamily="2" charset="-78"/>
              </a:rPr>
              <a:t>ساختمان داده</a:t>
            </a:r>
            <a:r>
              <a:rPr lang="en-US" sz="2800" dirty="0" smtClean="0">
                <a:cs typeface="B Titr" panose="00000700000000000000" pitchFamily="2" charset="-78"/>
              </a:rPr>
              <a:t> </a:t>
            </a:r>
            <a:r>
              <a:rPr lang="fa-IR" sz="2800" dirty="0" smtClean="0">
                <a:cs typeface="B Titr" panose="00000700000000000000" pitchFamily="2" charset="-78"/>
              </a:rPr>
              <a:t> </a:t>
            </a:r>
            <a:r>
              <a:rPr lang="fa-IR" sz="2800" dirty="0" smtClean="0">
                <a:latin typeface="Calibri" panose="020F0502020204030204" pitchFamily="34" charset="0"/>
                <a:cs typeface="B Titr" panose="00000700000000000000" pitchFamily="2" charset="-78"/>
              </a:rPr>
              <a:t>(</a:t>
            </a:r>
            <a:r>
              <a:rPr lang="en-US" sz="2800" dirty="0" smtClean="0">
                <a:latin typeface="Calibri" panose="020F0502020204030204" pitchFamily="34" charset="0"/>
                <a:cs typeface="B Titr" panose="00000700000000000000" pitchFamily="2" charset="-78"/>
              </a:rPr>
              <a:t> </a:t>
            </a:r>
            <a:r>
              <a:rPr lang="en-US" sz="2400" dirty="0" smtClean="0">
                <a:latin typeface="Times New Roman" panose="02020603050405020304" pitchFamily="18" charset="0"/>
                <a:cs typeface="B Titr" panose="00000700000000000000" pitchFamily="2" charset="-78"/>
              </a:rPr>
              <a:t>DATA STRUCTURE </a:t>
            </a:r>
            <a:r>
              <a:rPr lang="fa-IR" sz="2800" dirty="0" smtClean="0">
                <a:latin typeface="Calibri" panose="020F0502020204030204" pitchFamily="34" charset="0"/>
                <a:cs typeface="B Titr" panose="00000700000000000000" pitchFamily="2" charset="-78"/>
              </a:rPr>
              <a:t>)</a:t>
            </a:r>
            <a:endParaRPr lang="en-US" sz="2800" dirty="0">
              <a:latin typeface="Calibri" panose="020F0502020204030204" pitchFamily="34" charset="0"/>
              <a:cs typeface="B Titr" panose="00000700000000000000" pitchFamily="2" charset="-78"/>
            </a:endParaRPr>
          </a:p>
        </p:txBody>
      </p:sp>
      <p:sp>
        <p:nvSpPr>
          <p:cNvPr id="5" name="Content Placeholder 2"/>
          <p:cNvSpPr>
            <a:spLocks noGrp="1"/>
          </p:cNvSpPr>
          <p:nvPr>
            <p:ph idx="1"/>
          </p:nvPr>
        </p:nvSpPr>
        <p:spPr>
          <a:xfrm>
            <a:off x="971831" y="2603502"/>
            <a:ext cx="9905998" cy="2362198"/>
          </a:xfrm>
        </p:spPr>
        <p:txBody>
          <a:bodyPr anchor="t">
            <a:noAutofit/>
          </a:bodyPr>
          <a:lstStyle/>
          <a:p>
            <a:pPr lvl="1" algn="r" rtl="1">
              <a:buFont typeface="Wingdings" panose="05000000000000000000" pitchFamily="2" charset="2"/>
              <a:buChar char="ü"/>
            </a:pPr>
            <a:r>
              <a:rPr lang="fa-IR" sz="2400" dirty="0" smtClean="0">
                <a:effectLst>
                  <a:glow rad="38100">
                    <a:schemeClr val="bg1">
                      <a:lumMod val="50000"/>
                      <a:lumOff val="50000"/>
                      <a:alpha val="20000"/>
                    </a:schemeClr>
                  </a:glow>
                </a:effectLst>
                <a:cs typeface="B Nazanin" panose="00000400000000000000" pitchFamily="2" charset="-78"/>
              </a:rPr>
              <a:t>مدل </a:t>
            </a:r>
            <a:r>
              <a:rPr lang="fa-IR" sz="2400" dirty="0">
                <a:effectLst>
                  <a:glow rad="38100">
                    <a:schemeClr val="bg1">
                      <a:lumMod val="50000"/>
                      <a:lumOff val="50000"/>
                      <a:alpha val="20000"/>
                    </a:schemeClr>
                  </a:glow>
                </a:effectLst>
                <a:cs typeface="B Nazanin" panose="00000400000000000000" pitchFamily="2" charset="-78"/>
              </a:rPr>
              <a:t>منطقی یا ریاضی سازماندهی داده ها به یك صورت خاص را </a:t>
            </a:r>
            <a:r>
              <a:rPr lang="fa-IR" sz="2400" dirty="0" smtClean="0">
                <a:effectLst>
                  <a:glow rad="38100">
                    <a:schemeClr val="bg1">
                      <a:lumMod val="50000"/>
                      <a:lumOff val="50000"/>
                      <a:alpha val="20000"/>
                    </a:schemeClr>
                  </a:glow>
                </a:effectLst>
                <a:cs typeface="B Nazanin" panose="00000400000000000000" pitchFamily="2" charset="-78"/>
              </a:rPr>
              <a:t>، ساختمان </a:t>
            </a:r>
            <a:r>
              <a:rPr lang="fa-IR" sz="2400" dirty="0">
                <a:effectLst>
                  <a:glow rad="38100">
                    <a:schemeClr val="bg1">
                      <a:lumMod val="50000"/>
                      <a:lumOff val="50000"/>
                      <a:alpha val="20000"/>
                    </a:schemeClr>
                  </a:glow>
                </a:effectLst>
                <a:cs typeface="B Nazanin" panose="00000400000000000000" pitchFamily="2" charset="-78"/>
              </a:rPr>
              <a:t>داده می نامند. </a:t>
            </a:r>
            <a:endParaRPr lang="en-US" sz="2400" dirty="0" smtClean="0">
              <a:effectLst>
                <a:glow rad="38100">
                  <a:schemeClr val="bg1">
                    <a:lumMod val="50000"/>
                    <a:lumOff val="50000"/>
                    <a:alpha val="20000"/>
                  </a:schemeClr>
                </a:glow>
              </a:effectLst>
              <a:cs typeface="B Nazanin" panose="00000400000000000000" pitchFamily="2" charset="-78"/>
            </a:endParaRPr>
          </a:p>
          <a:p>
            <a:pPr lvl="1" algn="r" rtl="1">
              <a:buFont typeface="Wingdings" panose="05000000000000000000" pitchFamily="2" charset="2"/>
              <a:buChar char="ü"/>
            </a:pPr>
            <a:r>
              <a:rPr lang="fa-IR" sz="2400" dirty="0" smtClean="0">
                <a:effectLst>
                  <a:glow rad="38100">
                    <a:schemeClr val="bg1">
                      <a:lumMod val="50000"/>
                      <a:lumOff val="50000"/>
                      <a:alpha val="20000"/>
                    </a:schemeClr>
                  </a:glow>
                </a:effectLst>
                <a:cs typeface="B Nazanin" panose="00000400000000000000" pitchFamily="2" charset="-78"/>
              </a:rPr>
              <a:t>ساختمان </a:t>
            </a:r>
            <a:r>
              <a:rPr lang="fa-IR" sz="2400" dirty="0">
                <a:effectLst>
                  <a:glow rad="38100">
                    <a:schemeClr val="bg1">
                      <a:lumMod val="50000"/>
                      <a:lumOff val="50000"/>
                      <a:alpha val="20000"/>
                    </a:schemeClr>
                  </a:glow>
                </a:effectLst>
                <a:cs typeface="B Nazanin" panose="00000400000000000000" pitchFamily="2" charset="-78"/>
              </a:rPr>
              <a:t>داده مشخصات عناصر، ارتباط بین آنها و عملیاتی </a:t>
            </a:r>
            <a:r>
              <a:rPr lang="fa-IR" sz="2400" dirty="0" smtClean="0">
                <a:effectLst>
                  <a:glow rad="38100">
                    <a:schemeClr val="bg1">
                      <a:lumMod val="50000"/>
                      <a:lumOff val="50000"/>
                      <a:alpha val="20000"/>
                    </a:schemeClr>
                  </a:glow>
                </a:effectLst>
                <a:cs typeface="B Nazanin" panose="00000400000000000000" pitchFamily="2" charset="-78"/>
              </a:rPr>
              <a:t>که </a:t>
            </a:r>
            <a:r>
              <a:rPr lang="fa-IR" sz="2400" dirty="0">
                <a:effectLst>
                  <a:glow rad="38100">
                    <a:schemeClr val="bg1">
                      <a:lumMod val="50000"/>
                      <a:lumOff val="50000"/>
                      <a:alpha val="20000"/>
                    </a:schemeClr>
                  </a:glow>
                </a:effectLst>
                <a:cs typeface="B Nazanin" panose="00000400000000000000" pitchFamily="2" charset="-78"/>
              </a:rPr>
              <a:t>روی آنها انجام می شود را تعیین می کند. </a:t>
            </a:r>
            <a:endParaRPr lang="en-US" sz="2400" dirty="0">
              <a:effectLst>
                <a:glow rad="38100">
                  <a:schemeClr val="bg1">
                    <a:lumMod val="50000"/>
                    <a:lumOff val="50000"/>
                    <a:alpha val="20000"/>
                  </a:schemeClr>
                </a:glow>
              </a:effectLst>
              <a:cs typeface="B Nazanin" panose="00000400000000000000" pitchFamily="2" charset="-78"/>
            </a:endParaRPr>
          </a:p>
        </p:txBody>
      </p:sp>
      <p:sp>
        <p:nvSpPr>
          <p:cNvPr id="8" name="Footer Placeholder 6"/>
          <p:cNvSpPr>
            <a:spLocks noGrp="1"/>
          </p:cNvSpPr>
          <p:nvPr>
            <p:ph type="ftr" sz="quarter" idx="11"/>
          </p:nvPr>
        </p:nvSpPr>
        <p:spPr>
          <a:xfrm>
            <a:off x="135871" y="6378573"/>
            <a:ext cx="257829" cy="365125"/>
          </a:xfrm>
        </p:spPr>
        <p:txBody>
          <a:bodyPr/>
          <a:lstStyle/>
          <a:p>
            <a:r>
              <a:rPr lang="fa-IR" dirty="0"/>
              <a:t>3</a:t>
            </a:r>
            <a:endParaRPr lang="en-US" dirty="0"/>
          </a:p>
        </p:txBody>
      </p:sp>
    </p:spTree>
    <p:extLst>
      <p:ext uri="{BB962C8B-B14F-4D97-AF65-F5344CB8AC3E}">
        <p14:creationId xmlns:p14="http://schemas.microsoft.com/office/powerpoint/2010/main" val="4009875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71831" y="673847"/>
            <a:ext cx="9905998" cy="1243564"/>
          </a:xfrm>
        </p:spPr>
        <p:txBody>
          <a:bodyPr>
            <a:normAutofit/>
          </a:bodyPr>
          <a:lstStyle/>
          <a:p>
            <a:pPr algn="r" rtl="1"/>
            <a:r>
              <a:rPr lang="fa-IR" dirty="0" smtClean="0">
                <a:cs typeface="B Titr" panose="00000700000000000000" pitchFamily="2" charset="-78"/>
              </a:rPr>
              <a:t>انواع ساختمان داده</a:t>
            </a:r>
            <a:r>
              <a:rPr lang="en-US" dirty="0" smtClean="0">
                <a:cs typeface="B Titr" panose="00000700000000000000" pitchFamily="2" charset="-78"/>
              </a:rPr>
              <a:t> </a:t>
            </a:r>
            <a:r>
              <a:rPr lang="fa-IR" dirty="0" smtClean="0">
                <a:cs typeface="B Titr" panose="00000700000000000000" pitchFamily="2" charset="-78"/>
              </a:rPr>
              <a:t> </a:t>
            </a:r>
            <a:endParaRPr lang="en-US" sz="1800" dirty="0">
              <a:latin typeface="Calibri" panose="020F0502020204030204" pitchFamily="34" charset="0"/>
              <a:cs typeface="B Titr" panose="00000700000000000000" pitchFamily="2" charset="-78"/>
            </a:endParaRPr>
          </a:p>
        </p:txBody>
      </p:sp>
      <p:sp>
        <p:nvSpPr>
          <p:cNvPr id="5" name="Content Placeholder 2"/>
          <p:cNvSpPr>
            <a:spLocks noGrp="1"/>
          </p:cNvSpPr>
          <p:nvPr>
            <p:ph idx="1"/>
          </p:nvPr>
        </p:nvSpPr>
        <p:spPr>
          <a:xfrm>
            <a:off x="971831" y="1917411"/>
            <a:ext cx="9905998" cy="4461162"/>
          </a:xfrm>
        </p:spPr>
        <p:txBody>
          <a:bodyPr anchor="t">
            <a:noAutofit/>
          </a:bodyPr>
          <a:lstStyle/>
          <a:p>
            <a:pPr lvl="1" algn="r" rtl="1">
              <a:buFont typeface="Wingdings" panose="05000000000000000000" pitchFamily="2" charset="2"/>
              <a:buChar char="ü"/>
            </a:pPr>
            <a:r>
              <a:rPr lang="fa-IR" sz="2400" dirty="0" smtClean="0">
                <a:cs typeface="B Titr" panose="00000700000000000000" pitchFamily="2" charset="-78"/>
              </a:rPr>
              <a:t>ساختمان </a:t>
            </a:r>
            <a:r>
              <a:rPr lang="fa-IR" sz="2400" dirty="0">
                <a:cs typeface="B Titr" panose="00000700000000000000" pitchFamily="2" charset="-78"/>
              </a:rPr>
              <a:t>داده خطی : </a:t>
            </a:r>
            <a:endParaRPr lang="en-US" sz="2400" dirty="0">
              <a:cs typeface="B Titr" panose="00000700000000000000" pitchFamily="2" charset="-78"/>
            </a:endParaRPr>
          </a:p>
          <a:p>
            <a:pPr marL="457200" lvl="1" indent="0" algn="r" rtl="1">
              <a:buNone/>
            </a:pPr>
            <a:r>
              <a:rPr lang="fa-IR" sz="2400" dirty="0" smtClean="0">
                <a:effectLst>
                  <a:glow rad="38100">
                    <a:schemeClr val="bg1">
                      <a:lumMod val="50000"/>
                      <a:lumOff val="50000"/>
                      <a:alpha val="20000"/>
                    </a:schemeClr>
                  </a:glow>
                </a:effectLst>
                <a:cs typeface="B Nazanin" panose="00000400000000000000" pitchFamily="2" charset="-78"/>
              </a:rPr>
              <a:t>هرگاه </a:t>
            </a:r>
            <a:r>
              <a:rPr lang="fa-IR" sz="2400" dirty="0">
                <a:effectLst>
                  <a:glow rad="38100">
                    <a:schemeClr val="bg1">
                      <a:lumMod val="50000"/>
                      <a:lumOff val="50000"/>
                      <a:alpha val="20000"/>
                    </a:schemeClr>
                  </a:glow>
                </a:effectLst>
                <a:cs typeface="B Nazanin" panose="00000400000000000000" pitchFamily="2" charset="-78"/>
              </a:rPr>
              <a:t>عناصر آن تشكیل یك دنباله را دهند، به بیان دیگر یك لیست خطی باشند. برای نمایش لیست خطی دو روش اساسی وجود </a:t>
            </a:r>
            <a:r>
              <a:rPr lang="fa-IR" sz="2400" dirty="0" smtClean="0">
                <a:effectLst>
                  <a:glow rad="38100">
                    <a:schemeClr val="bg1">
                      <a:lumMod val="50000"/>
                      <a:lumOff val="50000"/>
                      <a:alpha val="20000"/>
                    </a:schemeClr>
                  </a:glow>
                </a:effectLst>
                <a:cs typeface="B Nazanin" panose="00000400000000000000" pitchFamily="2" charset="-78"/>
              </a:rPr>
              <a:t>دارد:</a:t>
            </a:r>
          </a:p>
          <a:p>
            <a:pPr lvl="2" algn="r" rtl="1">
              <a:buFont typeface="Arial" panose="020B0604020202020204" pitchFamily="34" charset="0"/>
              <a:buChar char="•"/>
            </a:pPr>
            <a:r>
              <a:rPr lang="fa-IR" sz="2400" dirty="0" smtClean="0">
                <a:effectLst>
                  <a:glow rad="38100">
                    <a:schemeClr val="bg1">
                      <a:lumMod val="50000"/>
                      <a:lumOff val="50000"/>
                      <a:alpha val="20000"/>
                    </a:schemeClr>
                  </a:glow>
                </a:effectLst>
                <a:cs typeface="B Nazanin" panose="00000400000000000000" pitchFamily="2" charset="-78"/>
              </a:rPr>
              <a:t> </a:t>
            </a:r>
            <a:r>
              <a:rPr lang="fa-IR" sz="2400" dirty="0">
                <a:effectLst>
                  <a:glow rad="38100">
                    <a:schemeClr val="bg1">
                      <a:lumMod val="50000"/>
                      <a:lumOff val="50000"/>
                      <a:alpha val="20000"/>
                    </a:schemeClr>
                  </a:glow>
                </a:effectLst>
                <a:cs typeface="B Nazanin" panose="00000400000000000000" pitchFamily="2" charset="-78"/>
              </a:rPr>
              <a:t>رابطه خطی بین عناصربه وسیله </a:t>
            </a:r>
            <a:r>
              <a:rPr lang="fa-IR" sz="2400" b="1" dirty="0">
                <a:effectLst>
                  <a:glow rad="38100">
                    <a:schemeClr val="bg1">
                      <a:lumMod val="50000"/>
                      <a:lumOff val="50000"/>
                      <a:alpha val="20000"/>
                    </a:schemeClr>
                  </a:glow>
                </a:effectLst>
                <a:cs typeface="B Nazanin" panose="00000400000000000000" pitchFamily="2" charset="-78"/>
              </a:rPr>
              <a:t>خانه های متوالی حافظه</a:t>
            </a:r>
            <a:r>
              <a:rPr lang="fa-IR" sz="2400" dirty="0">
                <a:effectLst>
                  <a:glow rad="38100">
                    <a:schemeClr val="bg1">
                      <a:lumMod val="50000"/>
                      <a:lumOff val="50000"/>
                      <a:alpha val="20000"/>
                    </a:schemeClr>
                  </a:glow>
                </a:effectLst>
                <a:cs typeface="B Nazanin" panose="00000400000000000000" pitchFamily="2" charset="-78"/>
              </a:rPr>
              <a:t> نمایش داده می </a:t>
            </a:r>
            <a:r>
              <a:rPr lang="fa-IR" sz="2400" dirty="0" smtClean="0">
                <a:effectLst>
                  <a:glow rad="38100">
                    <a:schemeClr val="bg1">
                      <a:lumMod val="50000"/>
                      <a:lumOff val="50000"/>
                      <a:alpha val="20000"/>
                    </a:schemeClr>
                  </a:glow>
                </a:effectLst>
                <a:cs typeface="B Nazanin" panose="00000400000000000000" pitchFamily="2" charset="-78"/>
              </a:rPr>
              <a:t>شود</a:t>
            </a:r>
            <a:r>
              <a:rPr lang="en-US" sz="2400" dirty="0" smtClean="0">
                <a:effectLst>
                  <a:glow rad="38100">
                    <a:schemeClr val="bg1">
                      <a:lumMod val="50000"/>
                      <a:lumOff val="50000"/>
                      <a:alpha val="20000"/>
                    </a:schemeClr>
                  </a:glow>
                </a:effectLst>
                <a:cs typeface="B Nazanin" panose="00000400000000000000" pitchFamily="2" charset="-78"/>
              </a:rPr>
              <a:t> </a:t>
            </a:r>
            <a:r>
              <a:rPr lang="fa-IR" sz="2400" dirty="0" smtClean="0">
                <a:effectLst>
                  <a:glow rad="38100">
                    <a:schemeClr val="bg1">
                      <a:lumMod val="50000"/>
                      <a:lumOff val="50000"/>
                      <a:alpha val="20000"/>
                    </a:schemeClr>
                  </a:glow>
                </a:effectLst>
                <a:cs typeface="B Nazanin" panose="00000400000000000000" pitchFamily="2" charset="-78"/>
              </a:rPr>
              <a:t>(</a:t>
            </a:r>
            <a:r>
              <a:rPr lang="fa-IR" sz="2400" dirty="0">
                <a:effectLst>
                  <a:glow rad="38100">
                    <a:schemeClr val="bg1">
                      <a:lumMod val="50000"/>
                      <a:lumOff val="50000"/>
                      <a:alpha val="20000"/>
                    </a:schemeClr>
                  </a:glow>
                </a:effectLst>
                <a:cs typeface="B Nazanin" panose="00000400000000000000" pitchFamily="2" charset="-78"/>
              </a:rPr>
              <a:t>آرایه</a:t>
            </a:r>
            <a:r>
              <a:rPr lang="fa-IR" sz="2400" dirty="0" smtClean="0">
                <a:effectLst>
                  <a:glow rad="38100">
                    <a:schemeClr val="bg1">
                      <a:lumMod val="50000"/>
                      <a:lumOff val="50000"/>
                      <a:alpha val="20000"/>
                    </a:schemeClr>
                  </a:glow>
                </a:effectLst>
                <a:cs typeface="B Nazanin" panose="00000400000000000000" pitchFamily="2" charset="-78"/>
              </a:rPr>
              <a:t>).</a:t>
            </a:r>
          </a:p>
          <a:p>
            <a:pPr lvl="2" algn="r" rtl="1">
              <a:buFont typeface="Arial" panose="020B0604020202020204" pitchFamily="34" charset="0"/>
              <a:buChar char="•"/>
            </a:pPr>
            <a:r>
              <a:rPr lang="fa-IR" sz="2400" dirty="0" smtClean="0">
                <a:effectLst>
                  <a:glow rad="38100">
                    <a:schemeClr val="bg1">
                      <a:lumMod val="50000"/>
                      <a:lumOff val="50000"/>
                      <a:alpha val="20000"/>
                    </a:schemeClr>
                  </a:glow>
                </a:effectLst>
                <a:cs typeface="B Nazanin" panose="00000400000000000000" pitchFamily="2" charset="-78"/>
              </a:rPr>
              <a:t> </a:t>
            </a:r>
            <a:r>
              <a:rPr lang="fa-IR" sz="2400" dirty="0">
                <a:effectLst>
                  <a:glow rad="38100">
                    <a:schemeClr val="bg1">
                      <a:lumMod val="50000"/>
                      <a:lumOff val="50000"/>
                      <a:alpha val="20000"/>
                    </a:schemeClr>
                  </a:glow>
                </a:effectLst>
                <a:cs typeface="B Nazanin" panose="00000400000000000000" pitchFamily="2" charset="-78"/>
              </a:rPr>
              <a:t>رابطه خطی بین عناصر به وسیله </a:t>
            </a:r>
            <a:r>
              <a:rPr lang="fa-IR" sz="2400" b="1" dirty="0">
                <a:effectLst>
                  <a:glow rad="38100">
                    <a:schemeClr val="bg1">
                      <a:lumMod val="50000"/>
                      <a:lumOff val="50000"/>
                      <a:alpha val="20000"/>
                    </a:schemeClr>
                  </a:glow>
                </a:effectLst>
                <a:cs typeface="B Nazanin" panose="00000400000000000000" pitchFamily="2" charset="-78"/>
              </a:rPr>
              <a:t>اشاره گرها </a:t>
            </a:r>
            <a:r>
              <a:rPr lang="fa-IR" sz="2400" dirty="0">
                <a:effectLst>
                  <a:glow rad="38100">
                    <a:schemeClr val="bg1">
                      <a:lumMod val="50000"/>
                      <a:lumOff val="50000"/>
                      <a:alpha val="20000"/>
                    </a:schemeClr>
                  </a:glow>
                </a:effectLst>
                <a:cs typeface="B Nazanin" panose="00000400000000000000" pitchFamily="2" charset="-78"/>
              </a:rPr>
              <a:t>نمایش داده می </a:t>
            </a:r>
            <a:r>
              <a:rPr lang="fa-IR" sz="2400" dirty="0" smtClean="0">
                <a:effectLst>
                  <a:glow rad="38100">
                    <a:schemeClr val="bg1">
                      <a:lumMod val="50000"/>
                      <a:lumOff val="50000"/>
                      <a:alpha val="20000"/>
                    </a:schemeClr>
                  </a:glow>
                </a:effectLst>
                <a:cs typeface="B Nazanin" panose="00000400000000000000" pitchFamily="2" charset="-78"/>
              </a:rPr>
              <a:t>شود</a:t>
            </a:r>
            <a:r>
              <a:rPr lang="en-US" sz="2400" dirty="0" smtClean="0">
                <a:effectLst>
                  <a:glow rad="38100">
                    <a:schemeClr val="bg1">
                      <a:lumMod val="50000"/>
                      <a:lumOff val="50000"/>
                      <a:alpha val="20000"/>
                    </a:schemeClr>
                  </a:glow>
                </a:effectLst>
                <a:cs typeface="B Nazanin" panose="00000400000000000000" pitchFamily="2" charset="-78"/>
              </a:rPr>
              <a:t> </a:t>
            </a:r>
            <a:r>
              <a:rPr lang="fa-IR" sz="2400" dirty="0" smtClean="0">
                <a:effectLst>
                  <a:glow rad="38100">
                    <a:schemeClr val="bg1">
                      <a:lumMod val="50000"/>
                      <a:lumOff val="50000"/>
                      <a:alpha val="20000"/>
                    </a:schemeClr>
                  </a:glow>
                </a:effectLst>
                <a:cs typeface="B Nazanin" panose="00000400000000000000" pitchFamily="2" charset="-78"/>
              </a:rPr>
              <a:t>(</a:t>
            </a:r>
            <a:r>
              <a:rPr lang="fa-IR" sz="2400" dirty="0">
                <a:effectLst>
                  <a:glow rad="38100">
                    <a:schemeClr val="bg1">
                      <a:lumMod val="50000"/>
                      <a:lumOff val="50000"/>
                      <a:alpha val="20000"/>
                    </a:schemeClr>
                  </a:glow>
                </a:effectLst>
                <a:cs typeface="B Nazanin" panose="00000400000000000000" pitchFamily="2" charset="-78"/>
              </a:rPr>
              <a:t>لیست پیوندی</a:t>
            </a:r>
            <a:r>
              <a:rPr lang="fa-IR" sz="2400" dirty="0" smtClean="0">
                <a:effectLst>
                  <a:glow rad="38100">
                    <a:schemeClr val="bg1">
                      <a:lumMod val="50000"/>
                      <a:lumOff val="50000"/>
                      <a:alpha val="20000"/>
                    </a:schemeClr>
                  </a:glow>
                </a:effectLst>
                <a:cs typeface="B Nazanin" panose="00000400000000000000" pitchFamily="2" charset="-78"/>
              </a:rPr>
              <a:t>).</a:t>
            </a:r>
          </a:p>
          <a:p>
            <a:pPr marL="914400" lvl="2" indent="0" algn="r" rtl="1">
              <a:buNone/>
            </a:pPr>
            <a:endParaRPr lang="fa-IR" sz="2600" dirty="0" smtClean="0">
              <a:effectLst>
                <a:glow rad="38100">
                  <a:schemeClr val="bg1">
                    <a:lumMod val="50000"/>
                    <a:lumOff val="50000"/>
                    <a:alpha val="20000"/>
                  </a:schemeClr>
                </a:glow>
              </a:effectLst>
              <a:cs typeface="B Badr" panose="00000400000000000000" pitchFamily="2" charset="-78"/>
            </a:endParaRPr>
          </a:p>
          <a:p>
            <a:pPr lvl="1" algn="r" rtl="1">
              <a:buFont typeface="Wingdings" panose="05000000000000000000" pitchFamily="2" charset="2"/>
              <a:buChar char="ü"/>
            </a:pPr>
            <a:r>
              <a:rPr lang="fa-IR" sz="2800" dirty="0" smtClean="0">
                <a:cs typeface="B Badr" panose="00000400000000000000" pitchFamily="2" charset="-78"/>
              </a:rPr>
              <a:t> </a:t>
            </a:r>
            <a:r>
              <a:rPr lang="fa-IR" sz="2400" dirty="0">
                <a:cs typeface="B Titr" panose="00000700000000000000" pitchFamily="2" charset="-78"/>
              </a:rPr>
              <a:t>ساختمان داده غیر </a:t>
            </a:r>
            <a:r>
              <a:rPr lang="fa-IR" sz="2400" dirty="0" smtClean="0">
                <a:cs typeface="B Titr" panose="00000700000000000000" pitchFamily="2" charset="-78"/>
              </a:rPr>
              <a:t>خطی </a:t>
            </a:r>
            <a:r>
              <a:rPr lang="en-US" sz="2400" dirty="0" smtClean="0">
                <a:cs typeface="B Titr" panose="00000700000000000000" pitchFamily="2" charset="-78"/>
              </a:rPr>
              <a:t>:</a:t>
            </a:r>
          </a:p>
          <a:p>
            <a:pPr marL="457200" lvl="1" indent="0" algn="r" rtl="1">
              <a:buNone/>
            </a:pPr>
            <a:r>
              <a:rPr lang="fa-IR" sz="2400" dirty="0" smtClean="0">
                <a:effectLst>
                  <a:glow rad="38100">
                    <a:schemeClr val="bg1">
                      <a:lumMod val="50000"/>
                      <a:lumOff val="50000"/>
                      <a:alpha val="20000"/>
                    </a:schemeClr>
                  </a:glow>
                </a:effectLst>
                <a:cs typeface="B Badr" panose="00000400000000000000" pitchFamily="2" charset="-78"/>
              </a:rPr>
              <a:t> </a:t>
            </a:r>
            <a:r>
              <a:rPr lang="fa-IR" sz="2400" dirty="0">
                <a:effectLst>
                  <a:glow rad="38100">
                    <a:schemeClr val="bg1">
                      <a:lumMod val="50000"/>
                      <a:lumOff val="50000"/>
                      <a:alpha val="20000"/>
                    </a:schemeClr>
                  </a:glow>
                </a:effectLst>
                <a:cs typeface="B Nazanin" panose="00000400000000000000" pitchFamily="2" charset="-78"/>
              </a:rPr>
              <a:t>مانند درخت ها و گراف ها</a:t>
            </a:r>
            <a:endParaRPr lang="en-US" sz="2400" dirty="0">
              <a:effectLst>
                <a:glow rad="38100">
                  <a:schemeClr val="bg1">
                    <a:lumMod val="50000"/>
                    <a:lumOff val="50000"/>
                    <a:alpha val="20000"/>
                  </a:schemeClr>
                </a:glow>
              </a:effectLst>
              <a:cs typeface="B Nazanin" panose="00000400000000000000" pitchFamily="2" charset="-78"/>
            </a:endParaRPr>
          </a:p>
        </p:txBody>
      </p:sp>
      <p:sp>
        <p:nvSpPr>
          <p:cNvPr id="8" name="Footer Placeholder 6"/>
          <p:cNvSpPr>
            <a:spLocks noGrp="1"/>
          </p:cNvSpPr>
          <p:nvPr>
            <p:ph type="ftr" sz="quarter" idx="11"/>
          </p:nvPr>
        </p:nvSpPr>
        <p:spPr>
          <a:xfrm>
            <a:off x="135871" y="6378573"/>
            <a:ext cx="257829" cy="365125"/>
          </a:xfrm>
        </p:spPr>
        <p:txBody>
          <a:bodyPr/>
          <a:lstStyle/>
          <a:p>
            <a:r>
              <a:rPr lang="fa-IR" dirty="0" smtClean="0"/>
              <a:t>4</a:t>
            </a:r>
            <a:endParaRPr lang="en-US" dirty="0"/>
          </a:p>
        </p:txBody>
      </p:sp>
    </p:spTree>
    <p:extLst>
      <p:ext uri="{BB962C8B-B14F-4D97-AF65-F5344CB8AC3E}">
        <p14:creationId xmlns:p14="http://schemas.microsoft.com/office/powerpoint/2010/main" val="3766888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59131" y="546847"/>
            <a:ext cx="9905998" cy="748553"/>
          </a:xfrm>
        </p:spPr>
        <p:txBody>
          <a:bodyPr>
            <a:normAutofit/>
          </a:bodyPr>
          <a:lstStyle/>
          <a:p>
            <a:pPr algn="r" rtl="1"/>
            <a:r>
              <a:rPr lang="fa-IR" sz="2800" dirty="0" smtClean="0">
                <a:cs typeface="B Titr" panose="00000700000000000000" pitchFamily="2" charset="-78"/>
              </a:rPr>
              <a:t>عملیات روی ساختمان داده ها :</a:t>
            </a:r>
            <a:endParaRPr lang="en-US" sz="1600" dirty="0">
              <a:latin typeface="Calibri" panose="020F0502020204030204" pitchFamily="34" charset="0"/>
              <a:cs typeface="B Titr" panose="00000700000000000000" pitchFamily="2" charset="-78"/>
            </a:endParaRPr>
          </a:p>
        </p:txBody>
      </p:sp>
      <p:sp>
        <p:nvSpPr>
          <p:cNvPr id="5" name="Content Placeholder 2"/>
          <p:cNvSpPr>
            <a:spLocks noGrp="1"/>
          </p:cNvSpPr>
          <p:nvPr>
            <p:ph idx="1"/>
          </p:nvPr>
        </p:nvSpPr>
        <p:spPr>
          <a:xfrm>
            <a:off x="959131" y="1206500"/>
            <a:ext cx="9905998" cy="5172073"/>
          </a:xfrm>
        </p:spPr>
        <p:txBody>
          <a:bodyPr anchor="ctr">
            <a:noAutofit/>
          </a:bodyPr>
          <a:lstStyle/>
          <a:p>
            <a:pPr marL="457200" lvl="1" indent="0" algn="just" rtl="1">
              <a:buNone/>
            </a:pPr>
            <a:r>
              <a:rPr lang="fa-IR" sz="2400" dirty="0">
                <a:cs typeface="B Nazanin" panose="00000400000000000000" pitchFamily="2" charset="-78"/>
              </a:rPr>
              <a:t>داده هایی كه در ساختمان داده ها ظاهر می شوند به وسیله عملیات مشخصی </a:t>
            </a:r>
            <a:r>
              <a:rPr lang="fa-IR" sz="2400" dirty="0" smtClean="0">
                <a:cs typeface="B Nazanin" panose="00000400000000000000" pitchFamily="2" charset="-78"/>
              </a:rPr>
              <a:t>، پردازش </a:t>
            </a:r>
            <a:r>
              <a:rPr lang="fa-IR" sz="2400" dirty="0">
                <a:cs typeface="B Nazanin" panose="00000400000000000000" pitchFamily="2" charset="-78"/>
              </a:rPr>
              <a:t>می شوند. </a:t>
            </a:r>
            <a:r>
              <a:rPr lang="fa-IR" sz="2400" dirty="0" smtClean="0">
                <a:cs typeface="B Nazanin" panose="00000400000000000000" pitchFamily="2" charset="-78"/>
              </a:rPr>
              <a:t>برخی </a:t>
            </a:r>
            <a:r>
              <a:rPr lang="fa-IR" sz="2400" dirty="0">
                <a:cs typeface="B Nazanin" panose="00000400000000000000" pitchFamily="2" charset="-78"/>
              </a:rPr>
              <a:t>از این عملیات كه زیاد مورد استفاده قرار می گیرند عبارتند از : </a:t>
            </a:r>
            <a:endParaRPr lang="en-US" sz="2400" dirty="0" smtClean="0">
              <a:cs typeface="B Nazanin" panose="00000400000000000000" pitchFamily="2" charset="-78"/>
            </a:endParaRPr>
          </a:p>
          <a:p>
            <a:pPr lvl="2" algn="just" rtl="1">
              <a:buFont typeface="Wingdings" panose="05000000000000000000" pitchFamily="2" charset="2"/>
              <a:buChar char="ü"/>
            </a:pPr>
            <a:r>
              <a:rPr lang="en-US" sz="2200" dirty="0">
                <a:effectLst/>
                <a:cs typeface="B Nazanin" panose="00000400000000000000" pitchFamily="2" charset="-78"/>
              </a:rPr>
              <a:t> </a:t>
            </a:r>
            <a:r>
              <a:rPr lang="fa-IR" sz="2200" b="1" dirty="0" smtClean="0">
                <a:effectLst/>
                <a:cs typeface="B Nazanin" panose="00000400000000000000" pitchFamily="2" charset="-78"/>
              </a:rPr>
              <a:t>پیمایش </a:t>
            </a:r>
          </a:p>
          <a:p>
            <a:pPr lvl="2" algn="just" rtl="1">
              <a:buFont typeface="Wingdings" panose="05000000000000000000" pitchFamily="2" charset="2"/>
              <a:buChar char="ü"/>
            </a:pPr>
            <a:r>
              <a:rPr lang="fa-IR" sz="2200" b="1" dirty="0" smtClean="0">
                <a:effectLst/>
                <a:cs typeface="B Nazanin" panose="00000400000000000000" pitchFamily="2" charset="-78"/>
              </a:rPr>
              <a:t>جستجو</a:t>
            </a:r>
          </a:p>
          <a:p>
            <a:pPr lvl="2" algn="just" rtl="1">
              <a:buFont typeface="Wingdings" panose="05000000000000000000" pitchFamily="2" charset="2"/>
              <a:buChar char="ü"/>
            </a:pPr>
            <a:r>
              <a:rPr lang="fa-IR" sz="2200" b="1" dirty="0" smtClean="0">
                <a:effectLst/>
                <a:cs typeface="B Nazanin" panose="00000400000000000000" pitchFamily="2" charset="-78"/>
              </a:rPr>
              <a:t> افزودن</a:t>
            </a:r>
          </a:p>
          <a:p>
            <a:pPr lvl="2" algn="just" rtl="1">
              <a:buFont typeface="Wingdings" panose="05000000000000000000" pitchFamily="2" charset="2"/>
              <a:buChar char="ü"/>
            </a:pPr>
            <a:r>
              <a:rPr lang="fa-IR" sz="2200" b="1" dirty="0" smtClean="0">
                <a:effectLst>
                  <a:glow rad="38100">
                    <a:schemeClr val="bg1">
                      <a:lumMod val="50000"/>
                      <a:lumOff val="50000"/>
                      <a:alpha val="20000"/>
                    </a:schemeClr>
                  </a:glow>
                </a:effectLst>
                <a:cs typeface="B Nazanin" panose="00000400000000000000" pitchFamily="2" charset="-78"/>
              </a:rPr>
              <a:t>حذف</a:t>
            </a:r>
          </a:p>
          <a:p>
            <a:pPr lvl="2" algn="r" rtl="1">
              <a:buFont typeface="Wingdings" panose="05000000000000000000" pitchFamily="2" charset="2"/>
              <a:buChar char="ü"/>
            </a:pPr>
            <a:r>
              <a:rPr lang="fa-IR" sz="2200" b="1" dirty="0" smtClean="0">
                <a:effectLst>
                  <a:glow rad="38100">
                    <a:schemeClr val="bg1">
                      <a:lumMod val="50000"/>
                      <a:lumOff val="50000"/>
                      <a:alpha val="20000"/>
                    </a:schemeClr>
                  </a:glow>
                </a:effectLst>
                <a:cs typeface="B Nazanin" panose="00000400000000000000" pitchFamily="2" charset="-78"/>
              </a:rPr>
              <a:t>مرتب سازی </a:t>
            </a:r>
          </a:p>
          <a:p>
            <a:pPr lvl="2" algn="r" rtl="1">
              <a:buFont typeface="Wingdings" panose="05000000000000000000" pitchFamily="2" charset="2"/>
              <a:buChar char="ü"/>
            </a:pPr>
            <a:r>
              <a:rPr lang="fa-IR" sz="2200" b="1" dirty="0" smtClean="0">
                <a:effectLst>
                  <a:glow rad="38100">
                    <a:schemeClr val="bg1">
                      <a:lumMod val="50000"/>
                      <a:lumOff val="50000"/>
                      <a:alpha val="20000"/>
                    </a:schemeClr>
                  </a:glow>
                </a:effectLst>
                <a:cs typeface="B Nazanin" panose="00000400000000000000" pitchFamily="2" charset="-78"/>
              </a:rPr>
              <a:t> ادغام</a:t>
            </a:r>
          </a:p>
          <a:p>
            <a:pPr lvl="2" algn="r" rtl="1">
              <a:buFont typeface="Wingdings" panose="05000000000000000000" pitchFamily="2" charset="2"/>
              <a:buChar char="ü"/>
            </a:pPr>
            <a:r>
              <a:rPr lang="fa-IR" sz="2200" b="1" dirty="0" smtClean="0">
                <a:effectLst>
                  <a:glow rad="38100">
                    <a:schemeClr val="bg1">
                      <a:lumMod val="50000"/>
                      <a:lumOff val="50000"/>
                      <a:alpha val="20000"/>
                    </a:schemeClr>
                  </a:glow>
                </a:effectLst>
                <a:cs typeface="B Nazanin" panose="00000400000000000000" pitchFamily="2" charset="-78"/>
              </a:rPr>
              <a:t> اتصال</a:t>
            </a:r>
          </a:p>
          <a:p>
            <a:pPr lvl="2" algn="r" rtl="1">
              <a:buFont typeface="Wingdings" panose="05000000000000000000" pitchFamily="2" charset="2"/>
              <a:buChar char="ü"/>
            </a:pPr>
            <a:r>
              <a:rPr lang="fa-IR" sz="2200" b="1" dirty="0" smtClean="0">
                <a:effectLst>
                  <a:glow rad="38100">
                    <a:schemeClr val="bg1">
                      <a:lumMod val="50000"/>
                      <a:lumOff val="50000"/>
                      <a:alpha val="20000"/>
                    </a:schemeClr>
                  </a:glow>
                </a:effectLst>
                <a:cs typeface="B Nazanin" panose="00000400000000000000" pitchFamily="2" charset="-78"/>
              </a:rPr>
              <a:t> كپی</a:t>
            </a:r>
            <a:endParaRPr lang="en-US" sz="2200" b="1" dirty="0">
              <a:effectLst>
                <a:glow rad="38100">
                  <a:schemeClr val="bg1">
                    <a:lumMod val="50000"/>
                    <a:lumOff val="50000"/>
                    <a:alpha val="20000"/>
                  </a:schemeClr>
                </a:glow>
              </a:effectLst>
              <a:cs typeface="B Nazanin" panose="00000400000000000000" pitchFamily="2" charset="-78"/>
            </a:endParaRPr>
          </a:p>
        </p:txBody>
      </p:sp>
      <p:sp>
        <p:nvSpPr>
          <p:cNvPr id="8" name="Footer Placeholder 6"/>
          <p:cNvSpPr>
            <a:spLocks noGrp="1"/>
          </p:cNvSpPr>
          <p:nvPr>
            <p:ph type="ftr" sz="quarter" idx="11"/>
          </p:nvPr>
        </p:nvSpPr>
        <p:spPr>
          <a:xfrm>
            <a:off x="135871" y="6378573"/>
            <a:ext cx="257829" cy="365125"/>
          </a:xfrm>
        </p:spPr>
        <p:txBody>
          <a:bodyPr/>
          <a:lstStyle/>
          <a:p>
            <a:r>
              <a:rPr lang="fa-IR" dirty="0" smtClean="0"/>
              <a:t>5</a:t>
            </a:r>
            <a:endParaRPr lang="en-US" dirty="0"/>
          </a:p>
        </p:txBody>
      </p:sp>
    </p:spTree>
    <p:extLst>
      <p:ext uri="{BB962C8B-B14F-4D97-AF65-F5344CB8AC3E}">
        <p14:creationId xmlns:p14="http://schemas.microsoft.com/office/powerpoint/2010/main" val="546252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59131" y="546847"/>
            <a:ext cx="9905998" cy="748553"/>
          </a:xfrm>
        </p:spPr>
        <p:txBody>
          <a:bodyPr>
            <a:normAutofit/>
          </a:bodyPr>
          <a:lstStyle/>
          <a:p>
            <a:pPr algn="r" rtl="1"/>
            <a:r>
              <a:rPr lang="fa-IR" sz="2800" dirty="0" smtClean="0">
                <a:cs typeface="B Titr" panose="00000700000000000000" pitchFamily="2" charset="-78"/>
              </a:rPr>
              <a:t>الگوریتم:</a:t>
            </a:r>
            <a:endParaRPr lang="en-US" sz="1600" dirty="0">
              <a:latin typeface="Calibri" panose="020F0502020204030204" pitchFamily="34" charset="0"/>
              <a:cs typeface="B Titr" panose="00000700000000000000" pitchFamily="2" charset="-78"/>
            </a:endParaRPr>
          </a:p>
        </p:txBody>
      </p:sp>
      <p:sp>
        <p:nvSpPr>
          <p:cNvPr id="5" name="Content Placeholder 2"/>
          <p:cNvSpPr>
            <a:spLocks noGrp="1"/>
          </p:cNvSpPr>
          <p:nvPr>
            <p:ph idx="1"/>
          </p:nvPr>
        </p:nvSpPr>
        <p:spPr>
          <a:xfrm>
            <a:off x="959131" y="1447801"/>
            <a:ext cx="9905998" cy="4930772"/>
          </a:xfrm>
        </p:spPr>
        <p:txBody>
          <a:bodyPr anchor="t">
            <a:noAutofit/>
          </a:bodyPr>
          <a:lstStyle/>
          <a:p>
            <a:pPr marL="457200" lvl="1" indent="0" algn="just" rtl="1">
              <a:buNone/>
            </a:pPr>
            <a:r>
              <a:rPr lang="fa-IR" sz="2400" dirty="0">
                <a:cs typeface="B Nazanin" panose="00000400000000000000" pitchFamily="2" charset="-78"/>
              </a:rPr>
              <a:t>يک الگوريتم مجموعه ای متناهی از دستورات برای حل يک مسئله خاص توسط انسان يا ماشين است، که ترتيب انجام عمليات در آن مشخص شده و عمليات در زمان معينی خاتمه پيدا می </a:t>
            </a:r>
            <a:r>
              <a:rPr lang="fa-IR" sz="2400" dirty="0" smtClean="0">
                <a:cs typeface="B Nazanin" panose="00000400000000000000" pitchFamily="2" charset="-78"/>
              </a:rPr>
              <a:t>کند</a:t>
            </a:r>
          </a:p>
          <a:p>
            <a:pPr marL="457200" lvl="1" indent="0" algn="just" rtl="1">
              <a:buNone/>
            </a:pPr>
            <a:endParaRPr lang="en-US" sz="2400" dirty="0" smtClean="0">
              <a:cs typeface="B Badr" panose="00000400000000000000" pitchFamily="2" charset="-78"/>
            </a:endParaRPr>
          </a:p>
          <a:p>
            <a:pPr marL="457200" lvl="1" indent="0" algn="just" rtl="1">
              <a:buNone/>
            </a:pPr>
            <a:r>
              <a:rPr lang="fa-IR" sz="2400" b="1" dirty="0" smtClean="0">
                <a:solidFill>
                  <a:schemeClr val="accent1"/>
                </a:solidFill>
                <a:cs typeface="B Titr" panose="00000700000000000000" pitchFamily="2" charset="-78"/>
              </a:rPr>
              <a:t>ویژگی های الگوریتم :</a:t>
            </a:r>
          </a:p>
          <a:p>
            <a:pPr lvl="2" algn="just" rtl="1">
              <a:buFont typeface="Wingdings" panose="05000000000000000000" pitchFamily="2" charset="2"/>
              <a:buChar char="ü"/>
            </a:pPr>
            <a:r>
              <a:rPr lang="fa-IR" sz="2400" dirty="0" smtClean="0">
                <a:effectLst>
                  <a:glow rad="38100">
                    <a:schemeClr val="bg1">
                      <a:lumMod val="50000"/>
                      <a:lumOff val="50000"/>
                      <a:alpha val="20000"/>
                    </a:schemeClr>
                  </a:glow>
                </a:effectLst>
                <a:cs typeface="B Nazanin" panose="00000400000000000000" pitchFamily="2" charset="-78"/>
              </a:rPr>
              <a:t>ورودی </a:t>
            </a:r>
          </a:p>
          <a:p>
            <a:pPr lvl="2" algn="just" rtl="1">
              <a:buFont typeface="Wingdings" panose="05000000000000000000" pitchFamily="2" charset="2"/>
              <a:buChar char="ü"/>
            </a:pPr>
            <a:r>
              <a:rPr lang="fa-IR" sz="2400" dirty="0" smtClean="0">
                <a:effectLst>
                  <a:glow rad="38100">
                    <a:schemeClr val="bg1">
                      <a:lumMod val="50000"/>
                      <a:lumOff val="50000"/>
                      <a:alpha val="20000"/>
                    </a:schemeClr>
                  </a:glow>
                </a:effectLst>
                <a:cs typeface="B Nazanin" panose="00000400000000000000" pitchFamily="2" charset="-78"/>
              </a:rPr>
              <a:t>خروجی </a:t>
            </a:r>
          </a:p>
          <a:p>
            <a:pPr lvl="2" algn="just" rtl="1">
              <a:buFont typeface="Wingdings" panose="05000000000000000000" pitchFamily="2" charset="2"/>
              <a:buChar char="ü"/>
            </a:pPr>
            <a:r>
              <a:rPr lang="fa-IR" sz="2400" dirty="0" smtClean="0">
                <a:effectLst>
                  <a:glow rad="38100">
                    <a:schemeClr val="bg1">
                      <a:lumMod val="50000"/>
                      <a:lumOff val="50000"/>
                      <a:alpha val="20000"/>
                    </a:schemeClr>
                  </a:glow>
                </a:effectLst>
                <a:cs typeface="B Nazanin" panose="00000400000000000000" pitchFamily="2" charset="-78"/>
              </a:rPr>
              <a:t>متناهی بودن </a:t>
            </a:r>
          </a:p>
          <a:p>
            <a:pPr lvl="2" algn="just" rtl="1">
              <a:buFont typeface="Wingdings" panose="05000000000000000000" pitchFamily="2" charset="2"/>
              <a:buChar char="ü"/>
            </a:pPr>
            <a:r>
              <a:rPr lang="fa-IR" sz="2400" dirty="0" smtClean="0">
                <a:effectLst>
                  <a:glow rad="38100">
                    <a:schemeClr val="bg1">
                      <a:lumMod val="50000"/>
                      <a:lumOff val="50000"/>
                      <a:alpha val="20000"/>
                    </a:schemeClr>
                  </a:glow>
                </a:effectLst>
                <a:cs typeface="B Nazanin" panose="00000400000000000000" pitchFamily="2" charset="-78"/>
              </a:rPr>
              <a:t>صراحت</a:t>
            </a:r>
          </a:p>
          <a:p>
            <a:pPr lvl="2" algn="just" rtl="1">
              <a:buFont typeface="Wingdings" panose="05000000000000000000" pitchFamily="2" charset="2"/>
              <a:buChar char="ü"/>
            </a:pPr>
            <a:r>
              <a:rPr lang="fa-IR" sz="2400" dirty="0" smtClean="0">
                <a:effectLst>
                  <a:glow rad="38100">
                    <a:schemeClr val="bg1">
                      <a:lumMod val="50000"/>
                      <a:lumOff val="50000"/>
                      <a:alpha val="20000"/>
                    </a:schemeClr>
                  </a:glow>
                </a:effectLst>
                <a:cs typeface="B Nazanin" panose="00000400000000000000" pitchFamily="2" charset="-78"/>
              </a:rPr>
              <a:t>کارائی </a:t>
            </a:r>
            <a:endParaRPr lang="en-US" sz="2400" dirty="0">
              <a:effectLst>
                <a:glow rad="38100">
                  <a:schemeClr val="bg1">
                    <a:lumMod val="50000"/>
                    <a:lumOff val="50000"/>
                    <a:alpha val="20000"/>
                  </a:schemeClr>
                </a:glow>
              </a:effectLst>
              <a:cs typeface="B Nazanin" panose="00000400000000000000" pitchFamily="2" charset="-78"/>
            </a:endParaRPr>
          </a:p>
        </p:txBody>
      </p:sp>
      <p:sp>
        <p:nvSpPr>
          <p:cNvPr id="8" name="Footer Placeholder 6"/>
          <p:cNvSpPr>
            <a:spLocks noGrp="1"/>
          </p:cNvSpPr>
          <p:nvPr>
            <p:ph type="ftr" sz="quarter" idx="11"/>
          </p:nvPr>
        </p:nvSpPr>
        <p:spPr>
          <a:xfrm>
            <a:off x="135871" y="6378573"/>
            <a:ext cx="257829" cy="365125"/>
          </a:xfrm>
        </p:spPr>
        <p:txBody>
          <a:bodyPr/>
          <a:lstStyle/>
          <a:p>
            <a:r>
              <a:rPr lang="fa-IR" dirty="0" smtClean="0"/>
              <a:t>6</a:t>
            </a:r>
            <a:endParaRPr lang="en-US" dirty="0"/>
          </a:p>
        </p:txBody>
      </p:sp>
    </p:spTree>
    <p:extLst>
      <p:ext uri="{BB962C8B-B14F-4D97-AF65-F5344CB8AC3E}">
        <p14:creationId xmlns:p14="http://schemas.microsoft.com/office/powerpoint/2010/main" val="372310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98831" y="242047"/>
            <a:ext cx="9905998" cy="748553"/>
          </a:xfrm>
        </p:spPr>
        <p:txBody>
          <a:bodyPr>
            <a:normAutofit/>
          </a:bodyPr>
          <a:lstStyle/>
          <a:p>
            <a:pPr algn="r" rtl="1"/>
            <a:r>
              <a:rPr lang="fa-IR" sz="2800" b="1" dirty="0">
                <a:cs typeface="B Titr" panose="00000700000000000000" pitchFamily="2" charset="-78"/>
              </a:rPr>
              <a:t>ارزيابی کارائی الگوريتم </a:t>
            </a:r>
            <a:r>
              <a:rPr lang="fa-IR" sz="2800" b="1" dirty="0" smtClean="0">
                <a:cs typeface="B Titr" panose="00000700000000000000" pitchFamily="2" charset="-78"/>
              </a:rPr>
              <a:t>ها </a:t>
            </a:r>
            <a:r>
              <a:rPr lang="fa-IR" sz="2800" dirty="0" smtClean="0">
                <a:cs typeface="B Titr" panose="00000700000000000000" pitchFamily="2" charset="-78"/>
              </a:rPr>
              <a:t>:</a:t>
            </a:r>
            <a:endParaRPr lang="en-US" sz="1600" dirty="0">
              <a:latin typeface="Calibri" panose="020F0502020204030204" pitchFamily="34" charset="0"/>
              <a:cs typeface="B Titr" panose="00000700000000000000" pitchFamily="2" charset="-78"/>
            </a:endParaRPr>
          </a:p>
        </p:txBody>
      </p:sp>
      <p:sp>
        <p:nvSpPr>
          <p:cNvPr id="5" name="Content Placeholder 2"/>
          <p:cNvSpPr>
            <a:spLocks noGrp="1"/>
          </p:cNvSpPr>
          <p:nvPr>
            <p:ph idx="1"/>
          </p:nvPr>
        </p:nvSpPr>
        <p:spPr>
          <a:xfrm>
            <a:off x="495300" y="1168400"/>
            <a:ext cx="10845799" cy="5210173"/>
          </a:xfrm>
        </p:spPr>
        <p:txBody>
          <a:bodyPr anchor="t">
            <a:noAutofit/>
          </a:bodyPr>
          <a:lstStyle/>
          <a:p>
            <a:pPr marL="457200" lvl="1" indent="0" algn="just" rtl="1">
              <a:buNone/>
            </a:pPr>
            <a:r>
              <a:rPr lang="fa-IR" sz="2400" dirty="0">
                <a:effectLst>
                  <a:glow rad="38100">
                    <a:schemeClr val="bg1">
                      <a:lumMod val="50000"/>
                      <a:lumOff val="50000"/>
                      <a:alpha val="20000"/>
                    </a:schemeClr>
                  </a:glow>
                </a:effectLst>
                <a:cs typeface="B Nazanin" panose="00000400000000000000" pitchFamily="2" charset="-78"/>
              </a:rPr>
              <a:t>الگوريتم های مختلفی برای حل يک مسئله ممکن است طراحی شده باشند. برای انتخاب بهترين الگوريتم بايد معياری جهت مقايسه کارائی الگوريتم ها داشته باشيم. ارزيابی در دو مرحله انجام می </a:t>
            </a:r>
            <a:r>
              <a:rPr lang="fa-IR" sz="2400" dirty="0" smtClean="0">
                <a:effectLst>
                  <a:glow rad="38100">
                    <a:schemeClr val="bg1">
                      <a:lumMod val="50000"/>
                      <a:lumOff val="50000"/>
                      <a:alpha val="20000"/>
                    </a:schemeClr>
                  </a:glow>
                </a:effectLst>
                <a:cs typeface="B Nazanin" panose="00000400000000000000" pitchFamily="2" charset="-78"/>
              </a:rPr>
              <a:t>شود:</a:t>
            </a:r>
          </a:p>
          <a:p>
            <a:pPr lvl="2" algn="just" rtl="1">
              <a:buFont typeface="Wingdings" panose="05000000000000000000" pitchFamily="2" charset="2"/>
              <a:buChar char="ü"/>
            </a:pPr>
            <a:r>
              <a:rPr lang="fa-IR" sz="2400" dirty="0" smtClean="0">
                <a:effectLst>
                  <a:glow rad="38100">
                    <a:schemeClr val="bg1">
                      <a:lumMod val="50000"/>
                      <a:lumOff val="50000"/>
                      <a:alpha val="20000"/>
                    </a:schemeClr>
                  </a:glow>
                </a:effectLst>
                <a:cs typeface="B Nazanin" panose="00000400000000000000" pitchFamily="2" charset="-78"/>
              </a:rPr>
              <a:t> </a:t>
            </a:r>
            <a:r>
              <a:rPr lang="fa-IR" sz="2400" dirty="0">
                <a:effectLst>
                  <a:glow rad="38100">
                    <a:schemeClr val="bg1">
                      <a:lumMod val="50000"/>
                      <a:lumOff val="50000"/>
                      <a:alpha val="20000"/>
                    </a:schemeClr>
                  </a:glow>
                </a:effectLst>
                <a:cs typeface="B Nazanin" panose="00000400000000000000" pitchFamily="2" charset="-78"/>
              </a:rPr>
              <a:t>آناليز کارائی </a:t>
            </a:r>
            <a:endParaRPr lang="en-US" sz="2400" dirty="0" smtClean="0">
              <a:effectLst>
                <a:glow rad="38100">
                  <a:schemeClr val="bg1">
                    <a:lumMod val="50000"/>
                    <a:lumOff val="50000"/>
                    <a:alpha val="20000"/>
                  </a:schemeClr>
                </a:glow>
              </a:effectLst>
              <a:cs typeface="B Nazanin" panose="00000400000000000000" pitchFamily="2" charset="-78"/>
            </a:endParaRPr>
          </a:p>
          <a:p>
            <a:pPr lvl="2" algn="just" rtl="1">
              <a:buFont typeface="Wingdings" panose="05000000000000000000" pitchFamily="2" charset="2"/>
              <a:buChar char="ü"/>
            </a:pPr>
            <a:r>
              <a:rPr lang="fa-IR" sz="2400" dirty="0" smtClean="0">
                <a:effectLst>
                  <a:glow rad="38100">
                    <a:schemeClr val="bg1">
                      <a:lumMod val="50000"/>
                      <a:lumOff val="50000"/>
                      <a:alpha val="20000"/>
                    </a:schemeClr>
                  </a:glow>
                </a:effectLst>
                <a:cs typeface="B Nazanin" panose="00000400000000000000" pitchFamily="2" charset="-78"/>
              </a:rPr>
              <a:t> </a:t>
            </a:r>
            <a:r>
              <a:rPr lang="fa-IR" sz="2400" dirty="0">
                <a:effectLst>
                  <a:glow rad="38100">
                    <a:schemeClr val="bg1">
                      <a:lumMod val="50000"/>
                      <a:lumOff val="50000"/>
                      <a:alpha val="20000"/>
                    </a:schemeClr>
                  </a:glow>
                </a:effectLst>
                <a:cs typeface="B Nazanin" panose="00000400000000000000" pitchFamily="2" charset="-78"/>
              </a:rPr>
              <a:t>اندازه گيری کارائی </a:t>
            </a:r>
            <a:endParaRPr lang="en-US" sz="2400" dirty="0" smtClean="0">
              <a:effectLst>
                <a:glow rad="38100">
                  <a:schemeClr val="bg1">
                    <a:lumMod val="50000"/>
                    <a:lumOff val="50000"/>
                    <a:alpha val="20000"/>
                  </a:schemeClr>
                </a:glow>
              </a:effectLst>
              <a:cs typeface="B Nazanin" panose="00000400000000000000" pitchFamily="2" charset="-78"/>
            </a:endParaRPr>
          </a:p>
          <a:p>
            <a:pPr marL="914400" lvl="2" indent="0" algn="just" rtl="1">
              <a:buNone/>
            </a:pPr>
            <a:endParaRPr lang="en-US" sz="2400" dirty="0" smtClean="0">
              <a:effectLst>
                <a:glow rad="38100">
                  <a:schemeClr val="bg1">
                    <a:lumMod val="50000"/>
                    <a:lumOff val="50000"/>
                    <a:alpha val="20000"/>
                  </a:schemeClr>
                </a:glow>
              </a:effectLst>
              <a:cs typeface="B Badr" panose="00000400000000000000" pitchFamily="2" charset="-78"/>
            </a:endParaRPr>
          </a:p>
          <a:p>
            <a:pPr marL="457200" lvl="1" indent="0" algn="just" rtl="1">
              <a:buNone/>
            </a:pPr>
            <a:r>
              <a:rPr lang="fa-IR" sz="2400" b="1" dirty="0" smtClean="0">
                <a:solidFill>
                  <a:schemeClr val="accent1"/>
                </a:solidFill>
                <a:effectLst>
                  <a:glow rad="38100">
                    <a:schemeClr val="bg1">
                      <a:lumMod val="50000"/>
                      <a:lumOff val="50000"/>
                      <a:alpha val="20000"/>
                    </a:schemeClr>
                  </a:glow>
                </a:effectLst>
                <a:cs typeface="B Titr" panose="00000700000000000000" pitchFamily="2" charset="-78"/>
              </a:rPr>
              <a:t>آنالیز کارائی : </a:t>
            </a:r>
            <a:endParaRPr lang="fa-IR" sz="2400" b="1" dirty="0">
              <a:effectLst>
                <a:glow rad="38100">
                  <a:schemeClr val="bg1">
                    <a:lumMod val="50000"/>
                    <a:lumOff val="50000"/>
                    <a:alpha val="20000"/>
                  </a:schemeClr>
                </a:glow>
              </a:effectLst>
              <a:cs typeface="B Nazanin" panose="00000400000000000000" pitchFamily="2" charset="-78"/>
            </a:endParaRPr>
          </a:p>
          <a:p>
            <a:pPr marL="457200" lvl="1" indent="0" algn="just" rtl="1">
              <a:buNone/>
            </a:pPr>
            <a:r>
              <a:rPr lang="fa-IR" sz="2400" dirty="0" smtClean="0">
                <a:effectLst>
                  <a:glow rad="38100">
                    <a:schemeClr val="bg1">
                      <a:lumMod val="50000"/>
                      <a:lumOff val="50000"/>
                      <a:alpha val="20000"/>
                    </a:schemeClr>
                  </a:glow>
                </a:effectLst>
                <a:cs typeface="B Nazanin" panose="00000400000000000000" pitchFamily="2" charset="-78"/>
              </a:rPr>
              <a:t>یک تخمین اولیه است که رفتار الگوریتم را در زمان اجرا با مجموعه ای از ورودی های منتخب توصیف می کند و با دو معیار سنجیده می شود : </a:t>
            </a:r>
          </a:p>
          <a:p>
            <a:pPr lvl="2" algn="just" rtl="1">
              <a:buFont typeface="Wingdings" panose="05000000000000000000" pitchFamily="2" charset="2"/>
              <a:buChar char="ü"/>
            </a:pPr>
            <a:r>
              <a:rPr lang="fa-IR" sz="24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پیچیدگی فضایی</a:t>
            </a:r>
            <a:r>
              <a:rPr lang="en-US" sz="24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 </a:t>
            </a:r>
            <a:r>
              <a:rPr lang="fa-IR" sz="24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 /  پیچیدگی فضایی /  </a:t>
            </a:r>
            <a:r>
              <a:rPr lang="en-US" sz="20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Space Complexity</a:t>
            </a:r>
          </a:p>
          <a:p>
            <a:pPr lvl="2" algn="just" rtl="1">
              <a:buFont typeface="Wingdings" panose="05000000000000000000" pitchFamily="2" charset="2"/>
              <a:buChar char="ü"/>
            </a:pPr>
            <a:r>
              <a:rPr lang="fa-IR" sz="24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پیچیدگی زمانی  / </a:t>
            </a:r>
            <a:r>
              <a:rPr lang="en-US" sz="20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rPr>
              <a:t>Time Complexity</a:t>
            </a:r>
            <a:endParaRPr lang="fa-IR" sz="24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endParaRPr>
          </a:p>
          <a:p>
            <a:pPr marL="457200" lvl="1" indent="0" algn="just" rtl="1">
              <a:buNone/>
            </a:pPr>
            <a:endParaRPr lang="fa-IR" sz="2000" b="1" dirty="0" smtClean="0">
              <a:effectLst>
                <a:glow rad="38100">
                  <a:schemeClr val="bg1">
                    <a:lumMod val="50000"/>
                    <a:lumOff val="50000"/>
                    <a:alpha val="20000"/>
                  </a:schemeClr>
                </a:glow>
              </a:effectLst>
              <a:cs typeface="B Nazanin" panose="00000400000000000000" pitchFamily="2" charset="-78"/>
            </a:endParaRPr>
          </a:p>
        </p:txBody>
      </p:sp>
      <p:sp>
        <p:nvSpPr>
          <p:cNvPr id="8" name="Footer Placeholder 6"/>
          <p:cNvSpPr>
            <a:spLocks noGrp="1"/>
          </p:cNvSpPr>
          <p:nvPr>
            <p:ph type="ftr" sz="quarter" idx="11"/>
          </p:nvPr>
        </p:nvSpPr>
        <p:spPr>
          <a:xfrm>
            <a:off x="135871" y="6378573"/>
            <a:ext cx="257829" cy="365125"/>
          </a:xfrm>
        </p:spPr>
        <p:txBody>
          <a:bodyPr/>
          <a:lstStyle/>
          <a:p>
            <a:r>
              <a:rPr lang="en-US" dirty="0" smtClean="0"/>
              <a:t>7</a:t>
            </a:r>
            <a:endParaRPr lang="en-US" dirty="0"/>
          </a:p>
        </p:txBody>
      </p:sp>
    </p:spTree>
    <p:extLst>
      <p:ext uri="{BB962C8B-B14F-4D97-AF65-F5344CB8AC3E}">
        <p14:creationId xmlns:p14="http://schemas.microsoft.com/office/powerpoint/2010/main" val="3348717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95300" y="406400"/>
            <a:ext cx="10845799" cy="5778500"/>
          </a:xfrm>
        </p:spPr>
        <p:txBody>
          <a:bodyPr anchor="t">
            <a:noAutofit/>
          </a:bodyPr>
          <a:lstStyle/>
          <a:p>
            <a:pPr marL="457200" lvl="1" indent="0" algn="just" rtl="1">
              <a:buNone/>
            </a:pPr>
            <a:endParaRPr lang="fa-IR" sz="2400" b="1" dirty="0" smtClean="0">
              <a:solidFill>
                <a:schemeClr val="accent1"/>
              </a:solidFill>
              <a:effectLst>
                <a:glow rad="38100">
                  <a:schemeClr val="bg1">
                    <a:lumMod val="50000"/>
                    <a:lumOff val="50000"/>
                    <a:alpha val="20000"/>
                  </a:schemeClr>
                </a:glow>
              </a:effectLst>
              <a:cs typeface="B Titr" panose="00000700000000000000" pitchFamily="2" charset="-78"/>
            </a:endParaRPr>
          </a:p>
          <a:p>
            <a:pPr marL="457200" lvl="1" indent="0" algn="just" rtl="1">
              <a:buNone/>
            </a:pPr>
            <a:r>
              <a:rPr lang="fa-IR" sz="2800" b="1" dirty="0" smtClean="0">
                <a:solidFill>
                  <a:schemeClr val="accent1"/>
                </a:solidFill>
                <a:effectLst>
                  <a:glow rad="38100">
                    <a:schemeClr val="bg1">
                      <a:lumMod val="50000"/>
                      <a:lumOff val="50000"/>
                      <a:alpha val="20000"/>
                    </a:schemeClr>
                  </a:glow>
                </a:effectLst>
                <a:cs typeface="B Titr" panose="00000700000000000000" pitchFamily="2" charset="-78"/>
              </a:rPr>
              <a:t>پیچیدگی حافظه ای : </a:t>
            </a:r>
            <a:endParaRPr lang="fa-IR" sz="2800" b="1" dirty="0">
              <a:effectLst>
                <a:glow rad="38100">
                  <a:schemeClr val="bg1">
                    <a:lumMod val="50000"/>
                    <a:lumOff val="50000"/>
                    <a:alpha val="20000"/>
                  </a:schemeClr>
                </a:glow>
              </a:effectLst>
              <a:cs typeface="B Nazanin" panose="00000400000000000000" pitchFamily="2" charset="-78"/>
            </a:endParaRPr>
          </a:p>
          <a:p>
            <a:pPr marL="457200" lvl="1" indent="0" algn="just" rtl="1">
              <a:buNone/>
            </a:pPr>
            <a:r>
              <a:rPr lang="fa-IR" sz="2400" dirty="0">
                <a:cs typeface="B Nazanin" panose="00000400000000000000" pitchFamily="2" charset="-78"/>
              </a:rPr>
              <a:t>پيچيدگی </a:t>
            </a:r>
            <a:r>
              <a:rPr lang="fa-IR" sz="2400" dirty="0" smtClean="0">
                <a:cs typeface="B Nazanin" panose="00000400000000000000" pitchFamily="2" charset="-78"/>
              </a:rPr>
              <a:t>حا</a:t>
            </a:r>
            <a:r>
              <a:rPr lang="fa-IR" sz="2400" dirty="0">
                <a:cs typeface="B Nazanin" panose="00000400000000000000" pitchFamily="2" charset="-78"/>
              </a:rPr>
              <a:t>ف</a:t>
            </a:r>
            <a:r>
              <a:rPr lang="fa-IR" sz="2400" dirty="0" smtClean="0">
                <a:cs typeface="B Nazanin" panose="00000400000000000000" pitchFamily="2" charset="-78"/>
              </a:rPr>
              <a:t>ظه </a:t>
            </a:r>
            <a:r>
              <a:rPr lang="fa-IR" sz="2400" dirty="0">
                <a:cs typeface="B Nazanin" panose="00000400000000000000" pitchFamily="2" charset="-78"/>
              </a:rPr>
              <a:t>ای ميزان فضائی از حافظه است که برنامه برای اجرای کامل به آن نياز </a:t>
            </a:r>
            <a:r>
              <a:rPr lang="fa-IR" sz="2400" dirty="0" smtClean="0">
                <a:cs typeface="B Nazanin" panose="00000400000000000000" pitchFamily="2" charset="-78"/>
              </a:rPr>
              <a:t>دارد</a:t>
            </a:r>
          </a:p>
          <a:p>
            <a:pPr marL="457200" lvl="1" indent="0" algn="just" rtl="1">
              <a:buNone/>
            </a:pPr>
            <a:endParaRPr lang="en-US" sz="2000" dirty="0">
              <a:effectLst>
                <a:glow rad="38100">
                  <a:schemeClr val="bg1">
                    <a:lumMod val="50000"/>
                    <a:lumOff val="50000"/>
                    <a:alpha val="20000"/>
                  </a:schemeClr>
                </a:glow>
              </a:effectLst>
              <a:latin typeface="Times New Roman" panose="02020603050405020304" pitchFamily="18" charset="0"/>
              <a:cs typeface="B Nazanin" panose="00000400000000000000" pitchFamily="2" charset="-78"/>
            </a:endParaRPr>
          </a:p>
          <a:p>
            <a:pPr marL="457200" lvl="1" indent="0" algn="just" rtl="1">
              <a:buNone/>
            </a:pPr>
            <a:r>
              <a:rPr lang="fa-IR" sz="2800" b="1" dirty="0" smtClean="0">
                <a:solidFill>
                  <a:schemeClr val="accent1"/>
                </a:solidFill>
                <a:effectLst>
                  <a:glow rad="38100">
                    <a:schemeClr val="bg1">
                      <a:lumMod val="50000"/>
                      <a:lumOff val="50000"/>
                      <a:alpha val="20000"/>
                    </a:schemeClr>
                  </a:glow>
                </a:effectLst>
                <a:cs typeface="B Titr" panose="00000700000000000000" pitchFamily="2" charset="-78"/>
              </a:rPr>
              <a:t>پیچیدگی زمانی : </a:t>
            </a:r>
          </a:p>
          <a:p>
            <a:pPr marL="457200" lvl="1" indent="0" algn="just" rtl="1">
              <a:buNone/>
            </a:pPr>
            <a:r>
              <a:rPr lang="fa-IR" sz="2400" dirty="0">
                <a:cs typeface="B Nazanin" panose="00000400000000000000" pitchFamily="2" charset="-78"/>
              </a:rPr>
              <a:t>زمان اجرا مقدار زمانی از کامپيوتر است که برنامه برای اجرای کامل مصرف می کند. </a:t>
            </a:r>
            <a:endParaRPr lang="fa-IR" sz="2400" dirty="0" smtClean="0">
              <a:cs typeface="B Nazanin" panose="00000400000000000000" pitchFamily="2" charset="-78"/>
            </a:endParaRPr>
          </a:p>
          <a:p>
            <a:pPr marL="457200" lvl="1" indent="0" algn="just" rtl="1">
              <a:buNone/>
            </a:pPr>
            <a:r>
              <a:rPr lang="fa-IR" sz="2400" dirty="0">
                <a:cs typeface="B Nazanin" panose="00000400000000000000" pitchFamily="2" charset="-78"/>
              </a:rPr>
              <a:t>منظور از واحد زمانی، واحدهای منطقی است که رابطه بین بزرگی داده و زمان مورد نیاز برای پردازش داده‌ها را شرح می‌دهد. ( هر دستور یک واحد زمانی اشغال می‌کند) </a:t>
            </a:r>
          </a:p>
          <a:p>
            <a:pPr marL="457200" lvl="1" indent="0" algn="just" rtl="1">
              <a:buNone/>
            </a:pPr>
            <a:endParaRPr lang="fa-IR" sz="2400" b="1" dirty="0">
              <a:effectLst>
                <a:glow rad="38100">
                  <a:schemeClr val="bg1">
                    <a:lumMod val="50000"/>
                    <a:lumOff val="50000"/>
                    <a:alpha val="20000"/>
                  </a:schemeClr>
                </a:glow>
              </a:effectLst>
              <a:cs typeface="B Nazanin" panose="00000400000000000000" pitchFamily="2" charset="-78"/>
            </a:endParaRPr>
          </a:p>
          <a:p>
            <a:pPr marL="457200" lvl="1" indent="0" algn="just" rtl="1">
              <a:buNone/>
            </a:pPr>
            <a:endParaRPr lang="fa-IR" sz="2000" dirty="0" smtClean="0">
              <a:effectLst>
                <a:glow rad="38100">
                  <a:schemeClr val="bg1">
                    <a:lumMod val="50000"/>
                    <a:lumOff val="50000"/>
                    <a:alpha val="20000"/>
                  </a:schemeClr>
                </a:glow>
              </a:effectLst>
              <a:latin typeface="Times New Roman" panose="02020603050405020304" pitchFamily="18" charset="0"/>
              <a:cs typeface="B Nazanin" panose="00000400000000000000" pitchFamily="2" charset="-78"/>
            </a:endParaRPr>
          </a:p>
        </p:txBody>
      </p:sp>
      <p:sp>
        <p:nvSpPr>
          <p:cNvPr id="8" name="Footer Placeholder 6"/>
          <p:cNvSpPr>
            <a:spLocks noGrp="1"/>
          </p:cNvSpPr>
          <p:nvPr>
            <p:ph type="ftr" sz="quarter" idx="11"/>
          </p:nvPr>
        </p:nvSpPr>
        <p:spPr>
          <a:xfrm>
            <a:off x="135871" y="6378573"/>
            <a:ext cx="257829" cy="365125"/>
          </a:xfrm>
        </p:spPr>
        <p:txBody>
          <a:bodyPr/>
          <a:lstStyle/>
          <a:p>
            <a:r>
              <a:rPr lang="en-US" dirty="0" smtClean="0"/>
              <a:t>8</a:t>
            </a:r>
            <a:endParaRPr lang="en-US" dirty="0"/>
          </a:p>
        </p:txBody>
      </p:sp>
    </p:spTree>
    <p:extLst>
      <p:ext uri="{BB962C8B-B14F-4D97-AF65-F5344CB8AC3E}">
        <p14:creationId xmlns:p14="http://schemas.microsoft.com/office/powerpoint/2010/main" val="5358303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785</TotalTime>
  <Words>1150</Words>
  <Application>Microsoft Office PowerPoint</Application>
  <PresentationFormat>Widescreen</PresentationFormat>
  <Paragraphs>128</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B Badr</vt:lpstr>
      <vt:lpstr>B Davat</vt:lpstr>
      <vt:lpstr>B Nazanin</vt:lpstr>
      <vt:lpstr>B Titr</vt:lpstr>
      <vt:lpstr>Calibri</vt:lpstr>
      <vt:lpstr>Century Gothic</vt:lpstr>
      <vt:lpstr>Tahoma</vt:lpstr>
      <vt:lpstr>Times New Roman</vt:lpstr>
      <vt:lpstr>Wingdings</vt:lpstr>
      <vt:lpstr>Mesh</vt:lpstr>
      <vt:lpstr>الگوریتم های جستجو</vt:lpstr>
      <vt:lpstr>داده  (Data)</vt:lpstr>
      <vt:lpstr>پیاده سازی انواع داده : </vt:lpstr>
      <vt:lpstr>ساختمان داده  ( DATA STRUCTURE )</vt:lpstr>
      <vt:lpstr>انواع ساختمان داده  </vt:lpstr>
      <vt:lpstr>عملیات روی ساختمان داده ها :</vt:lpstr>
      <vt:lpstr>الگوریتم:</vt:lpstr>
      <vt:lpstr>ارزيابی کارائی الگوريتم ها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الگوریتم های جستجو و مرتب سازی</dc:title>
  <dc:creator>Reza P</dc:creator>
  <cp:lastModifiedBy>Neda ValiAshrafi</cp:lastModifiedBy>
  <cp:revision>90</cp:revision>
  <dcterms:created xsi:type="dcterms:W3CDTF">2019-05-17T06:18:23Z</dcterms:created>
  <dcterms:modified xsi:type="dcterms:W3CDTF">2019-05-29T13:11:47Z</dcterms:modified>
</cp:coreProperties>
</file>