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257" r:id="rId4"/>
    <p:sldId id="262" r:id="rId5"/>
    <p:sldId id="267" r:id="rId6"/>
    <p:sldId id="268" r:id="rId7"/>
    <p:sldId id="258" r:id="rId8"/>
    <p:sldId id="263" r:id="rId9"/>
    <p:sldId id="269" r:id="rId10"/>
    <p:sldId id="270" r:id="rId11"/>
    <p:sldId id="259" r:id="rId12"/>
    <p:sldId id="264" r:id="rId13"/>
    <p:sldId id="271" r:id="rId14"/>
    <p:sldId id="272" r:id="rId15"/>
    <p:sldId id="273" r:id="rId16"/>
    <p:sldId id="274" r:id="rId17"/>
    <p:sldId id="275" r:id="rId18"/>
    <p:sldId id="260" r:id="rId19"/>
    <p:sldId id="265" r:id="rId20"/>
    <p:sldId id="276" r:id="rId21"/>
    <p:sldId id="277" r:id="rId22"/>
    <p:sldId id="278" r:id="rId23"/>
    <p:sldId id="261" r:id="rId24"/>
    <p:sldId id="266" r:id="rId25"/>
    <p:sldId id="279" r:id="rId26"/>
    <p:sldId id="280" r:id="rId27"/>
    <p:sldId id="282" r:id="rId28"/>
    <p:sldId id="283" r:id="rId29"/>
    <p:sldId id="284"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91" d="100"/>
          <a:sy n="91" d="100"/>
        </p:scale>
        <p:origin x="12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2F5E2F-9D03-4227-AE4D-FFB8526F76FC}"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6664D-B9D6-4C92-A12E-55C09A0C64EA}" type="slidenum">
              <a:rPr lang="en-US" smtClean="0"/>
              <a:t>‹#›</a:t>
            </a:fld>
            <a:endParaRPr lang="en-US"/>
          </a:p>
        </p:txBody>
      </p:sp>
    </p:spTree>
    <p:extLst>
      <p:ext uri="{BB962C8B-B14F-4D97-AF65-F5344CB8AC3E}">
        <p14:creationId xmlns:p14="http://schemas.microsoft.com/office/powerpoint/2010/main" val="3190741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2F5E2F-9D03-4227-AE4D-FFB8526F76FC}"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6664D-B9D6-4C92-A12E-55C09A0C64EA}" type="slidenum">
              <a:rPr lang="en-US" smtClean="0"/>
              <a:t>‹#›</a:t>
            </a:fld>
            <a:endParaRPr lang="en-US"/>
          </a:p>
        </p:txBody>
      </p:sp>
    </p:spTree>
    <p:extLst>
      <p:ext uri="{BB962C8B-B14F-4D97-AF65-F5344CB8AC3E}">
        <p14:creationId xmlns:p14="http://schemas.microsoft.com/office/powerpoint/2010/main" val="1107932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2F5E2F-9D03-4227-AE4D-FFB8526F76FC}"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6664D-B9D6-4C92-A12E-55C09A0C64EA}" type="slidenum">
              <a:rPr lang="en-US" smtClean="0"/>
              <a:t>‹#›</a:t>
            </a:fld>
            <a:endParaRPr lang="en-US"/>
          </a:p>
        </p:txBody>
      </p:sp>
    </p:spTree>
    <p:extLst>
      <p:ext uri="{BB962C8B-B14F-4D97-AF65-F5344CB8AC3E}">
        <p14:creationId xmlns:p14="http://schemas.microsoft.com/office/powerpoint/2010/main" val="1715783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2F5E2F-9D03-4227-AE4D-FFB8526F76FC}"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6664D-B9D6-4C92-A12E-55C09A0C64EA}" type="slidenum">
              <a:rPr lang="en-US" smtClean="0"/>
              <a:t>‹#›</a:t>
            </a:fld>
            <a:endParaRPr lang="en-US"/>
          </a:p>
        </p:txBody>
      </p:sp>
    </p:spTree>
    <p:extLst>
      <p:ext uri="{BB962C8B-B14F-4D97-AF65-F5344CB8AC3E}">
        <p14:creationId xmlns:p14="http://schemas.microsoft.com/office/powerpoint/2010/main" val="2391459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2F5E2F-9D03-4227-AE4D-FFB8526F76FC}"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6664D-B9D6-4C92-A12E-55C09A0C64EA}" type="slidenum">
              <a:rPr lang="en-US" smtClean="0"/>
              <a:t>‹#›</a:t>
            </a:fld>
            <a:endParaRPr lang="en-US"/>
          </a:p>
        </p:txBody>
      </p:sp>
    </p:spTree>
    <p:extLst>
      <p:ext uri="{BB962C8B-B14F-4D97-AF65-F5344CB8AC3E}">
        <p14:creationId xmlns:p14="http://schemas.microsoft.com/office/powerpoint/2010/main" val="22298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2F5E2F-9D03-4227-AE4D-FFB8526F76FC}" type="datetimeFigureOut">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E6664D-B9D6-4C92-A12E-55C09A0C64EA}" type="slidenum">
              <a:rPr lang="en-US" smtClean="0"/>
              <a:t>‹#›</a:t>
            </a:fld>
            <a:endParaRPr lang="en-US"/>
          </a:p>
        </p:txBody>
      </p:sp>
    </p:spTree>
    <p:extLst>
      <p:ext uri="{BB962C8B-B14F-4D97-AF65-F5344CB8AC3E}">
        <p14:creationId xmlns:p14="http://schemas.microsoft.com/office/powerpoint/2010/main" val="35925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2F5E2F-9D03-4227-AE4D-FFB8526F76FC}" type="datetimeFigureOut">
              <a:rPr lang="en-US" smtClean="0"/>
              <a:t>5/29/2019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E6664D-B9D6-4C92-A12E-55C09A0C64EA}" type="slidenum">
              <a:rPr lang="en-US" smtClean="0"/>
              <a:t>‹#›</a:t>
            </a:fld>
            <a:endParaRPr lang="en-US"/>
          </a:p>
        </p:txBody>
      </p:sp>
    </p:spTree>
    <p:extLst>
      <p:ext uri="{BB962C8B-B14F-4D97-AF65-F5344CB8AC3E}">
        <p14:creationId xmlns:p14="http://schemas.microsoft.com/office/powerpoint/2010/main" val="432795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2F5E2F-9D03-4227-AE4D-FFB8526F76FC}" type="datetimeFigureOut">
              <a:rPr lang="en-US" smtClean="0"/>
              <a:t>5/29/2019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E6664D-B9D6-4C92-A12E-55C09A0C64EA}" type="slidenum">
              <a:rPr lang="en-US" smtClean="0"/>
              <a:t>‹#›</a:t>
            </a:fld>
            <a:endParaRPr lang="en-US"/>
          </a:p>
        </p:txBody>
      </p:sp>
    </p:spTree>
    <p:extLst>
      <p:ext uri="{BB962C8B-B14F-4D97-AF65-F5344CB8AC3E}">
        <p14:creationId xmlns:p14="http://schemas.microsoft.com/office/powerpoint/2010/main" val="190568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2F5E2F-9D03-4227-AE4D-FFB8526F76FC}" type="datetimeFigureOut">
              <a:rPr lang="en-US" smtClean="0"/>
              <a:t>5/29/2019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E6664D-B9D6-4C92-A12E-55C09A0C64EA}" type="slidenum">
              <a:rPr lang="en-US" smtClean="0"/>
              <a:t>‹#›</a:t>
            </a:fld>
            <a:endParaRPr lang="en-US"/>
          </a:p>
        </p:txBody>
      </p:sp>
    </p:spTree>
    <p:extLst>
      <p:ext uri="{BB962C8B-B14F-4D97-AF65-F5344CB8AC3E}">
        <p14:creationId xmlns:p14="http://schemas.microsoft.com/office/powerpoint/2010/main" val="2289335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2F5E2F-9D03-4227-AE4D-FFB8526F76FC}" type="datetimeFigureOut">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E6664D-B9D6-4C92-A12E-55C09A0C64EA}" type="slidenum">
              <a:rPr lang="en-US" smtClean="0"/>
              <a:t>‹#›</a:t>
            </a:fld>
            <a:endParaRPr lang="en-US"/>
          </a:p>
        </p:txBody>
      </p:sp>
    </p:spTree>
    <p:extLst>
      <p:ext uri="{BB962C8B-B14F-4D97-AF65-F5344CB8AC3E}">
        <p14:creationId xmlns:p14="http://schemas.microsoft.com/office/powerpoint/2010/main" val="2624957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2F5E2F-9D03-4227-AE4D-FFB8526F76FC}" type="datetimeFigureOut">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E6664D-B9D6-4C92-A12E-55C09A0C64EA}" type="slidenum">
              <a:rPr lang="en-US" smtClean="0"/>
              <a:t>‹#›</a:t>
            </a:fld>
            <a:endParaRPr lang="en-US"/>
          </a:p>
        </p:txBody>
      </p:sp>
    </p:spTree>
    <p:extLst>
      <p:ext uri="{BB962C8B-B14F-4D97-AF65-F5344CB8AC3E}">
        <p14:creationId xmlns:p14="http://schemas.microsoft.com/office/powerpoint/2010/main" val="3009850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2F5E2F-9D03-4227-AE4D-FFB8526F76FC}" type="datetimeFigureOut">
              <a:rPr lang="en-US" smtClean="0"/>
              <a:t>5/29/2019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E6664D-B9D6-4C92-A12E-55C09A0C64EA}" type="slidenum">
              <a:rPr lang="en-US" smtClean="0"/>
              <a:t>‹#›</a:t>
            </a:fld>
            <a:endParaRPr lang="en-US"/>
          </a:p>
        </p:txBody>
      </p:sp>
    </p:spTree>
    <p:extLst>
      <p:ext uri="{BB962C8B-B14F-4D97-AF65-F5344CB8AC3E}">
        <p14:creationId xmlns:p14="http://schemas.microsoft.com/office/powerpoint/2010/main" val="3767727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a-IR" dirty="0" smtClean="0"/>
              <a:t>سید علی قائم فرد</a:t>
            </a:r>
          </a:p>
          <a:p>
            <a:r>
              <a:rPr lang="fa-IR" dirty="0" smtClean="0"/>
              <a:t>خرداد 1398</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652463"/>
            <a:ext cx="8572500" cy="2857500"/>
          </a:xfrm>
          <a:prstGeom prst="rect">
            <a:avLst/>
          </a:prstGeom>
        </p:spPr>
      </p:pic>
    </p:spTree>
    <p:extLst>
      <p:ext uri="{BB962C8B-B14F-4D97-AF65-F5344CB8AC3E}">
        <p14:creationId xmlns:p14="http://schemas.microsoft.com/office/powerpoint/2010/main" val="34219807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Open closed </a:t>
            </a:r>
            <a:r>
              <a:rPr lang="en-US" b="1" dirty="0" smtClean="0"/>
              <a:t>principle</a:t>
            </a:r>
            <a:br>
              <a:rPr lang="en-US" b="1" dirty="0" smtClean="0"/>
            </a:br>
            <a:r>
              <a:rPr lang="fa-IR" dirty="0"/>
              <a:t>اصل </a:t>
            </a:r>
            <a:r>
              <a:rPr lang="fa-IR" dirty="0" smtClean="0"/>
              <a:t>باز/بسته</a:t>
            </a:r>
            <a:endParaRPr lang="en-US" dirty="0"/>
          </a:p>
        </p:txBody>
      </p:sp>
      <p:sp>
        <p:nvSpPr>
          <p:cNvPr id="3" name="Content Placeholder 2"/>
          <p:cNvSpPr>
            <a:spLocks noGrp="1"/>
          </p:cNvSpPr>
          <p:nvPr>
            <p:ph idx="1"/>
          </p:nvPr>
        </p:nvSpPr>
        <p:spPr/>
        <p:txBody>
          <a:bodyPr>
            <a:noAutofit/>
          </a:bodyPr>
          <a:lstStyle/>
          <a:p>
            <a:pPr marL="514350" indent="-514350">
              <a:buFont typeface="+mj-lt"/>
              <a:buAutoNum type="arabicPeriod"/>
            </a:pPr>
            <a:r>
              <a:rPr lang="en-US" sz="1050" dirty="0" smtClean="0">
                <a:latin typeface="Arial" panose="020B0604020202020204" pitchFamily="34" charset="0"/>
                <a:cs typeface="Arial" panose="020B0604020202020204" pitchFamily="34" charset="0"/>
              </a:rPr>
              <a:t>class Customer {</a:t>
            </a:r>
          </a:p>
          <a:p>
            <a:pPr marL="514350" indent="-514350">
              <a:buFont typeface="+mj-lt"/>
              <a:buAutoNum type="arabicPeriod"/>
            </a:pPr>
            <a:r>
              <a:rPr lang="en-US" sz="1050" dirty="0" smtClean="0">
                <a:latin typeface="Arial" panose="020B0604020202020204" pitchFamily="34" charset="0"/>
                <a:cs typeface="Arial" panose="020B0604020202020204" pitchFamily="34" charset="0"/>
              </a:rPr>
              <a:t>    public virtual double </a:t>
            </a:r>
            <a:r>
              <a:rPr lang="en-US" sz="1050" dirty="0" err="1" smtClean="0">
                <a:latin typeface="Arial" panose="020B0604020202020204" pitchFamily="34" charset="0"/>
                <a:cs typeface="Arial" panose="020B0604020202020204" pitchFamily="34" charset="0"/>
              </a:rPr>
              <a:t>getDiscount</a:t>
            </a:r>
            <a:r>
              <a:rPr lang="en-US" sz="1050" dirty="0" smtClean="0">
                <a:latin typeface="Arial" panose="020B0604020202020204" pitchFamily="34" charset="0"/>
                <a:cs typeface="Arial" panose="020B0604020202020204" pitchFamily="34" charset="0"/>
              </a:rPr>
              <a:t>(double </a:t>
            </a:r>
            <a:r>
              <a:rPr lang="en-US" sz="1050" dirty="0" err="1" smtClean="0">
                <a:latin typeface="Arial" panose="020B0604020202020204" pitchFamily="34" charset="0"/>
                <a:cs typeface="Arial" panose="020B0604020202020204" pitchFamily="34" charset="0"/>
              </a:rPr>
              <a:t>TotalSales</a:t>
            </a:r>
            <a:r>
              <a:rPr lang="en-US" sz="1050" dirty="0" smtClean="0">
                <a:latin typeface="Arial" panose="020B0604020202020204" pitchFamily="34" charset="0"/>
                <a:cs typeface="Arial" panose="020B0604020202020204" pitchFamily="34" charset="0"/>
              </a:rPr>
              <a:t>) {</a:t>
            </a:r>
          </a:p>
          <a:p>
            <a:pPr marL="514350" indent="-514350">
              <a:buFont typeface="+mj-lt"/>
              <a:buAutoNum type="arabicPeriod"/>
            </a:pPr>
            <a:r>
              <a:rPr lang="en-US" sz="1050" dirty="0" smtClean="0">
                <a:latin typeface="Arial" panose="020B0604020202020204" pitchFamily="34" charset="0"/>
                <a:cs typeface="Arial" panose="020B0604020202020204" pitchFamily="34" charset="0"/>
              </a:rPr>
              <a:t>        return </a:t>
            </a:r>
            <a:r>
              <a:rPr lang="en-US" sz="1050" dirty="0" err="1" smtClean="0">
                <a:latin typeface="Arial" panose="020B0604020202020204" pitchFamily="34" charset="0"/>
                <a:cs typeface="Arial" panose="020B0604020202020204" pitchFamily="34" charset="0"/>
              </a:rPr>
              <a:t>TotalSales</a:t>
            </a:r>
            <a:r>
              <a:rPr lang="en-US" sz="1050" dirty="0" smtClean="0">
                <a:latin typeface="Arial" panose="020B0604020202020204" pitchFamily="34" charset="0"/>
                <a:cs typeface="Arial" panose="020B0604020202020204" pitchFamily="34" charset="0"/>
              </a:rPr>
              <a:t>;</a:t>
            </a:r>
          </a:p>
          <a:p>
            <a:pPr marL="514350" indent="-514350">
              <a:buFont typeface="+mj-lt"/>
              <a:buAutoNum type="arabicPeriod"/>
            </a:pPr>
            <a:r>
              <a:rPr lang="en-US" sz="1050" dirty="0" smtClean="0">
                <a:latin typeface="Arial" panose="020B0604020202020204" pitchFamily="34" charset="0"/>
                <a:cs typeface="Arial" panose="020B0604020202020204" pitchFamily="34" charset="0"/>
              </a:rPr>
              <a:t>    }</a:t>
            </a:r>
          </a:p>
          <a:p>
            <a:pPr marL="514350" indent="-514350">
              <a:buFont typeface="+mj-lt"/>
              <a:buAutoNum type="arabicPeriod"/>
            </a:pPr>
            <a:r>
              <a:rPr lang="en-US" sz="1050" dirty="0" smtClean="0">
                <a:latin typeface="Arial" panose="020B0604020202020204" pitchFamily="34" charset="0"/>
                <a:cs typeface="Arial" panose="020B0604020202020204" pitchFamily="34" charset="0"/>
              </a:rPr>
              <a:t>}</a:t>
            </a:r>
          </a:p>
          <a:p>
            <a:pPr marL="514350" indent="-514350">
              <a:buFont typeface="+mj-lt"/>
              <a:buAutoNum type="arabicPeriod"/>
            </a:pPr>
            <a:endParaRPr lang="en-US" sz="1050" dirty="0" smtClean="0">
              <a:latin typeface="Arial" panose="020B0604020202020204" pitchFamily="34" charset="0"/>
              <a:cs typeface="Arial" panose="020B0604020202020204" pitchFamily="34" charset="0"/>
            </a:endParaRPr>
          </a:p>
          <a:p>
            <a:pPr marL="514350" indent="-514350">
              <a:buFont typeface="+mj-lt"/>
              <a:buAutoNum type="arabicPeriod"/>
            </a:pPr>
            <a:r>
              <a:rPr lang="en-US" sz="1050" dirty="0" smtClean="0">
                <a:latin typeface="Arial" panose="020B0604020202020204" pitchFamily="34" charset="0"/>
                <a:cs typeface="Arial" panose="020B0604020202020204" pitchFamily="34" charset="0"/>
              </a:rPr>
              <a:t>class </a:t>
            </a:r>
            <a:r>
              <a:rPr lang="en-US" sz="1050" dirty="0" err="1" smtClean="0">
                <a:latin typeface="Arial" panose="020B0604020202020204" pitchFamily="34" charset="0"/>
                <a:cs typeface="Arial" panose="020B0604020202020204" pitchFamily="34" charset="0"/>
              </a:rPr>
              <a:t>SilverCustomer</a:t>
            </a:r>
            <a:r>
              <a:rPr lang="en-US" sz="1050" dirty="0" smtClean="0">
                <a:latin typeface="Arial" panose="020B0604020202020204" pitchFamily="34" charset="0"/>
                <a:cs typeface="Arial" panose="020B0604020202020204" pitchFamily="34" charset="0"/>
              </a:rPr>
              <a:t> : Customer {</a:t>
            </a:r>
          </a:p>
          <a:p>
            <a:pPr marL="514350" indent="-514350">
              <a:buFont typeface="+mj-lt"/>
              <a:buAutoNum type="arabicPeriod"/>
            </a:pPr>
            <a:r>
              <a:rPr lang="en-US" sz="1050" dirty="0" smtClean="0">
                <a:latin typeface="Arial" panose="020B0604020202020204" pitchFamily="34" charset="0"/>
                <a:cs typeface="Arial" panose="020B0604020202020204" pitchFamily="34" charset="0"/>
              </a:rPr>
              <a:t>    public override double </a:t>
            </a:r>
            <a:r>
              <a:rPr lang="en-US" sz="1050" dirty="0" err="1" smtClean="0">
                <a:latin typeface="Arial" panose="020B0604020202020204" pitchFamily="34" charset="0"/>
                <a:cs typeface="Arial" panose="020B0604020202020204" pitchFamily="34" charset="0"/>
              </a:rPr>
              <a:t>getDiscount</a:t>
            </a:r>
            <a:r>
              <a:rPr lang="en-US" sz="1050" dirty="0" smtClean="0">
                <a:latin typeface="Arial" panose="020B0604020202020204" pitchFamily="34" charset="0"/>
                <a:cs typeface="Arial" panose="020B0604020202020204" pitchFamily="34" charset="0"/>
              </a:rPr>
              <a:t>(double </a:t>
            </a:r>
            <a:r>
              <a:rPr lang="en-US" sz="1050" dirty="0" err="1" smtClean="0">
                <a:latin typeface="Arial" panose="020B0604020202020204" pitchFamily="34" charset="0"/>
                <a:cs typeface="Arial" panose="020B0604020202020204" pitchFamily="34" charset="0"/>
              </a:rPr>
              <a:t>TotalSales</a:t>
            </a:r>
            <a:r>
              <a:rPr lang="en-US" sz="1050" dirty="0" smtClean="0">
                <a:latin typeface="Arial" panose="020B0604020202020204" pitchFamily="34" charset="0"/>
                <a:cs typeface="Arial" panose="020B0604020202020204" pitchFamily="34" charset="0"/>
              </a:rPr>
              <a:t>) {</a:t>
            </a:r>
          </a:p>
          <a:p>
            <a:pPr marL="514350" indent="-514350">
              <a:buFont typeface="+mj-lt"/>
              <a:buAutoNum type="arabicPeriod"/>
            </a:pPr>
            <a:r>
              <a:rPr lang="en-US" sz="1050" dirty="0" smtClean="0">
                <a:latin typeface="Arial" panose="020B0604020202020204" pitchFamily="34" charset="0"/>
                <a:cs typeface="Arial" panose="020B0604020202020204" pitchFamily="34" charset="0"/>
              </a:rPr>
              <a:t>        return </a:t>
            </a:r>
            <a:r>
              <a:rPr lang="en-US" sz="1050" dirty="0" err="1" smtClean="0">
                <a:latin typeface="Arial" panose="020B0604020202020204" pitchFamily="34" charset="0"/>
                <a:cs typeface="Arial" panose="020B0604020202020204" pitchFamily="34" charset="0"/>
              </a:rPr>
              <a:t>base.getDiscount</a:t>
            </a:r>
            <a:r>
              <a:rPr lang="en-US" sz="1050" dirty="0" smtClean="0">
                <a:latin typeface="Arial" panose="020B0604020202020204" pitchFamily="34" charset="0"/>
                <a:cs typeface="Arial" panose="020B0604020202020204" pitchFamily="34" charset="0"/>
              </a:rPr>
              <a:t>(</a:t>
            </a:r>
            <a:r>
              <a:rPr lang="en-US" sz="1050" dirty="0" err="1" smtClean="0">
                <a:latin typeface="Arial" panose="020B0604020202020204" pitchFamily="34" charset="0"/>
                <a:cs typeface="Arial" panose="020B0604020202020204" pitchFamily="34" charset="0"/>
              </a:rPr>
              <a:t>TotalSales</a:t>
            </a:r>
            <a:r>
              <a:rPr lang="en-US" sz="1050" dirty="0" smtClean="0">
                <a:latin typeface="Arial" panose="020B0604020202020204" pitchFamily="34" charset="0"/>
                <a:cs typeface="Arial" panose="020B0604020202020204" pitchFamily="34" charset="0"/>
              </a:rPr>
              <a:t>) - 50;</a:t>
            </a:r>
          </a:p>
          <a:p>
            <a:pPr marL="514350" indent="-514350">
              <a:buFont typeface="+mj-lt"/>
              <a:buAutoNum type="arabicPeriod"/>
            </a:pPr>
            <a:r>
              <a:rPr lang="en-US" sz="1050" dirty="0" smtClean="0">
                <a:latin typeface="Arial" panose="020B0604020202020204" pitchFamily="34" charset="0"/>
                <a:cs typeface="Arial" panose="020B0604020202020204" pitchFamily="34" charset="0"/>
              </a:rPr>
              <a:t>    }</a:t>
            </a:r>
          </a:p>
          <a:p>
            <a:pPr marL="514350" indent="-514350">
              <a:buFont typeface="+mj-lt"/>
              <a:buAutoNum type="arabicPeriod"/>
            </a:pPr>
            <a:r>
              <a:rPr lang="en-US" sz="1050" dirty="0" smtClean="0">
                <a:latin typeface="Arial" panose="020B0604020202020204" pitchFamily="34" charset="0"/>
                <a:cs typeface="Arial" panose="020B0604020202020204" pitchFamily="34" charset="0"/>
              </a:rPr>
              <a:t>}</a:t>
            </a:r>
          </a:p>
          <a:p>
            <a:pPr marL="514350" indent="-514350">
              <a:buFont typeface="+mj-lt"/>
              <a:buAutoNum type="arabicPeriod"/>
            </a:pPr>
            <a:endParaRPr lang="en-US" sz="1050" dirty="0" smtClean="0">
              <a:latin typeface="Arial" panose="020B0604020202020204" pitchFamily="34" charset="0"/>
              <a:cs typeface="Arial" panose="020B0604020202020204" pitchFamily="34" charset="0"/>
            </a:endParaRPr>
          </a:p>
          <a:p>
            <a:pPr marL="514350" indent="-514350">
              <a:buFont typeface="+mj-lt"/>
              <a:buAutoNum type="arabicPeriod"/>
            </a:pPr>
            <a:r>
              <a:rPr lang="en-US" sz="1050" dirty="0" smtClean="0">
                <a:latin typeface="Arial" panose="020B0604020202020204" pitchFamily="34" charset="0"/>
                <a:cs typeface="Arial" panose="020B0604020202020204" pitchFamily="34" charset="0"/>
              </a:rPr>
              <a:t>class </a:t>
            </a:r>
            <a:r>
              <a:rPr lang="en-US" sz="1050" dirty="0" err="1" smtClean="0">
                <a:latin typeface="Arial" panose="020B0604020202020204" pitchFamily="34" charset="0"/>
                <a:cs typeface="Arial" panose="020B0604020202020204" pitchFamily="34" charset="0"/>
              </a:rPr>
              <a:t>goldCustomer</a:t>
            </a:r>
            <a:r>
              <a:rPr lang="en-US" sz="1050" dirty="0" smtClean="0">
                <a:latin typeface="Arial" panose="020B0604020202020204" pitchFamily="34" charset="0"/>
                <a:cs typeface="Arial" panose="020B0604020202020204" pitchFamily="34" charset="0"/>
              </a:rPr>
              <a:t> : Customer {</a:t>
            </a:r>
          </a:p>
          <a:p>
            <a:pPr marL="514350" indent="-514350">
              <a:buFont typeface="+mj-lt"/>
              <a:buAutoNum type="arabicPeriod"/>
            </a:pPr>
            <a:r>
              <a:rPr lang="en-US" sz="1050" dirty="0" smtClean="0">
                <a:latin typeface="Arial" panose="020B0604020202020204" pitchFamily="34" charset="0"/>
                <a:cs typeface="Arial" panose="020B0604020202020204" pitchFamily="34" charset="0"/>
              </a:rPr>
              <a:t>    public override double </a:t>
            </a:r>
            <a:r>
              <a:rPr lang="en-US" sz="1050" dirty="0" err="1" smtClean="0">
                <a:latin typeface="Arial" panose="020B0604020202020204" pitchFamily="34" charset="0"/>
                <a:cs typeface="Arial" panose="020B0604020202020204" pitchFamily="34" charset="0"/>
              </a:rPr>
              <a:t>getDiscount</a:t>
            </a:r>
            <a:r>
              <a:rPr lang="en-US" sz="1050" dirty="0" smtClean="0">
                <a:latin typeface="Arial" panose="020B0604020202020204" pitchFamily="34" charset="0"/>
                <a:cs typeface="Arial" panose="020B0604020202020204" pitchFamily="34" charset="0"/>
              </a:rPr>
              <a:t>(double </a:t>
            </a:r>
            <a:r>
              <a:rPr lang="en-US" sz="1050" dirty="0" err="1" smtClean="0">
                <a:latin typeface="Arial" panose="020B0604020202020204" pitchFamily="34" charset="0"/>
                <a:cs typeface="Arial" panose="020B0604020202020204" pitchFamily="34" charset="0"/>
              </a:rPr>
              <a:t>TotalSales</a:t>
            </a:r>
            <a:r>
              <a:rPr lang="en-US" sz="1050" dirty="0" smtClean="0">
                <a:latin typeface="Arial" panose="020B0604020202020204" pitchFamily="34" charset="0"/>
                <a:cs typeface="Arial" panose="020B0604020202020204" pitchFamily="34" charset="0"/>
              </a:rPr>
              <a:t>){</a:t>
            </a:r>
          </a:p>
          <a:p>
            <a:pPr marL="514350" indent="-514350">
              <a:buFont typeface="+mj-lt"/>
              <a:buAutoNum type="arabicPeriod"/>
            </a:pPr>
            <a:r>
              <a:rPr lang="en-US" sz="1050" dirty="0" smtClean="0">
                <a:latin typeface="Arial" panose="020B0604020202020204" pitchFamily="34" charset="0"/>
                <a:cs typeface="Arial" panose="020B0604020202020204" pitchFamily="34" charset="0"/>
              </a:rPr>
              <a:t>        return </a:t>
            </a:r>
            <a:r>
              <a:rPr lang="en-US" sz="1050" dirty="0" err="1" smtClean="0">
                <a:latin typeface="Arial" panose="020B0604020202020204" pitchFamily="34" charset="0"/>
                <a:cs typeface="Arial" panose="020B0604020202020204" pitchFamily="34" charset="0"/>
              </a:rPr>
              <a:t>base.getDiscount</a:t>
            </a:r>
            <a:r>
              <a:rPr lang="en-US" sz="1050" dirty="0" smtClean="0">
                <a:latin typeface="Arial" panose="020B0604020202020204" pitchFamily="34" charset="0"/>
                <a:cs typeface="Arial" panose="020B0604020202020204" pitchFamily="34" charset="0"/>
              </a:rPr>
              <a:t>(</a:t>
            </a:r>
            <a:r>
              <a:rPr lang="en-US" sz="1050" dirty="0" err="1" smtClean="0">
                <a:latin typeface="Arial" panose="020B0604020202020204" pitchFamily="34" charset="0"/>
                <a:cs typeface="Arial" panose="020B0604020202020204" pitchFamily="34" charset="0"/>
              </a:rPr>
              <a:t>TotalSales</a:t>
            </a:r>
            <a:r>
              <a:rPr lang="en-US" sz="1050" dirty="0" smtClean="0">
                <a:latin typeface="Arial" panose="020B0604020202020204" pitchFamily="34" charset="0"/>
                <a:cs typeface="Arial" panose="020B0604020202020204" pitchFamily="34" charset="0"/>
              </a:rPr>
              <a:t>) - 100;</a:t>
            </a:r>
          </a:p>
          <a:p>
            <a:pPr marL="514350" indent="-514350">
              <a:buFont typeface="+mj-lt"/>
              <a:buAutoNum type="arabicPeriod"/>
            </a:pPr>
            <a:r>
              <a:rPr lang="en-US" sz="1050" dirty="0" smtClean="0">
                <a:latin typeface="Arial" panose="020B0604020202020204" pitchFamily="34" charset="0"/>
                <a:cs typeface="Arial" panose="020B0604020202020204" pitchFamily="34" charset="0"/>
              </a:rPr>
              <a:t>    }</a:t>
            </a:r>
          </a:p>
          <a:p>
            <a:pPr marL="514350" indent="-514350">
              <a:buFont typeface="+mj-lt"/>
              <a:buAutoNum type="arabicPeriod"/>
            </a:pPr>
            <a:r>
              <a:rPr lang="en-US" sz="1050" dirty="0" smtClean="0">
                <a:latin typeface="Arial" panose="020B0604020202020204" pitchFamily="34" charset="0"/>
                <a:cs typeface="Arial" panose="020B0604020202020204" pitchFamily="34" charset="0"/>
              </a:rPr>
              <a:t>}</a:t>
            </a:r>
            <a:endParaRPr lang="en-US"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4625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474" y="203782"/>
            <a:ext cx="9465055" cy="6497464"/>
          </a:xfrm>
          <a:prstGeom prst="rect">
            <a:avLst/>
          </a:prstGeom>
        </p:spPr>
      </p:pic>
    </p:spTree>
    <p:extLst>
      <p:ext uri="{BB962C8B-B14F-4D97-AF65-F5344CB8AC3E}">
        <p14:creationId xmlns:p14="http://schemas.microsoft.com/office/powerpoint/2010/main" val="4102654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err="1"/>
              <a:t>Liskov</a:t>
            </a:r>
            <a:r>
              <a:rPr lang="en-US" b="1" dirty="0"/>
              <a:t> substitution </a:t>
            </a:r>
            <a:r>
              <a:rPr lang="en-US" b="1" dirty="0" smtClean="0"/>
              <a:t>principle</a:t>
            </a:r>
            <a:br>
              <a:rPr lang="en-US" b="1" dirty="0" smtClean="0"/>
            </a:br>
            <a:r>
              <a:rPr lang="fa-IR" dirty="0"/>
              <a:t> اصل جایگزینی </a:t>
            </a:r>
            <a:r>
              <a:rPr lang="fa-IR" dirty="0" smtClean="0"/>
              <a:t>لیسکوف</a:t>
            </a:r>
            <a:endParaRPr lang="en-US" dirty="0"/>
          </a:p>
        </p:txBody>
      </p:sp>
      <p:sp>
        <p:nvSpPr>
          <p:cNvPr id="3" name="Content Placeholder 2"/>
          <p:cNvSpPr>
            <a:spLocks noGrp="1"/>
          </p:cNvSpPr>
          <p:nvPr>
            <p:ph idx="1"/>
          </p:nvPr>
        </p:nvSpPr>
        <p:spPr/>
        <p:txBody>
          <a:bodyPr/>
          <a:lstStyle/>
          <a:p>
            <a:pPr algn="r" rtl="1"/>
            <a:r>
              <a:rPr lang="fa-IR" dirty="0"/>
              <a:t>اشیاءِ یک برنامه که از یک کلاس والد هستند، باید به راحتی و بدون نیاز به تغییر در برنامه، قابل جایگزینی با یکدیگر باشند.</a:t>
            </a:r>
            <a:endParaRPr lang="en-US" dirty="0"/>
          </a:p>
        </p:txBody>
      </p:sp>
    </p:spTree>
    <p:extLst>
      <p:ext uri="{BB962C8B-B14F-4D97-AF65-F5344CB8AC3E}">
        <p14:creationId xmlns:p14="http://schemas.microsoft.com/office/powerpoint/2010/main" val="2217075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err="1"/>
              <a:t>Liskov</a:t>
            </a:r>
            <a:r>
              <a:rPr lang="en-US" b="1" dirty="0"/>
              <a:t> substitution </a:t>
            </a:r>
            <a:r>
              <a:rPr lang="en-US" b="1" dirty="0" smtClean="0"/>
              <a:t>principle</a:t>
            </a:r>
            <a:br>
              <a:rPr lang="en-US" b="1" dirty="0" smtClean="0"/>
            </a:br>
            <a:r>
              <a:rPr lang="fa-IR" dirty="0"/>
              <a:t> اصل جایگزینی </a:t>
            </a:r>
            <a:r>
              <a:rPr lang="fa-IR" dirty="0" smtClean="0"/>
              <a:t>لیسکوف</a:t>
            </a:r>
            <a:endParaRPr lang="en-US" dirty="0"/>
          </a:p>
        </p:txBody>
      </p:sp>
      <p:sp>
        <p:nvSpPr>
          <p:cNvPr id="5" name="Content Placeholder 4"/>
          <p:cNvSpPr>
            <a:spLocks noGrp="1"/>
          </p:cNvSpPr>
          <p:nvPr>
            <p:ph idx="1"/>
          </p:nvPr>
        </p:nvSpPr>
        <p:spPr/>
        <p:txBody>
          <a:bodyPr>
            <a:normAutofit/>
          </a:bodyPr>
          <a:lstStyle/>
          <a:p>
            <a:pPr marL="514350" indent="-514350">
              <a:buFont typeface="+mj-lt"/>
              <a:buAutoNum type="arabicPeriod"/>
            </a:pPr>
            <a:r>
              <a:rPr lang="en-US" sz="2000" dirty="0" smtClean="0">
                <a:latin typeface="Arial" panose="020B0604020202020204" pitchFamily="34" charset="0"/>
                <a:cs typeface="Arial" panose="020B0604020202020204" pitchFamily="34" charset="0"/>
              </a:rPr>
              <a:t>public class </a:t>
            </a:r>
            <a:r>
              <a:rPr lang="en-US" sz="2000" dirty="0" err="1" smtClean="0">
                <a:latin typeface="Arial" panose="020B0604020202020204" pitchFamily="34" charset="0"/>
                <a:cs typeface="Arial" panose="020B0604020202020204" pitchFamily="34" charset="0"/>
              </a:rPr>
              <a:t>CollectionBase</a:t>
            </a:r>
            <a:r>
              <a:rPr lang="en-US" sz="2000" dirty="0" smtClean="0">
                <a:latin typeface="Arial" panose="020B0604020202020204" pitchFamily="34" charset="0"/>
                <a:cs typeface="Arial" panose="020B0604020202020204" pitchFamily="34" charset="0"/>
              </a:rPr>
              <a:t>{</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public </a:t>
            </a:r>
            <a:r>
              <a:rPr lang="en-US" sz="2000" dirty="0" err="1" smtClean="0">
                <a:latin typeface="Arial" panose="020B0604020202020204" pitchFamily="34" charset="0"/>
                <a:cs typeface="Arial" panose="020B0604020202020204" pitchFamily="34" charset="0"/>
              </a:rPr>
              <a:t>int</a:t>
            </a:r>
            <a:r>
              <a:rPr lang="en-US" sz="2000" dirty="0" smtClean="0">
                <a:latin typeface="Arial" panose="020B0604020202020204" pitchFamily="34" charset="0"/>
                <a:cs typeface="Arial" panose="020B0604020202020204" pitchFamily="34" charset="0"/>
              </a:rPr>
              <a:t> Count { get; set; }</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a:t>
            </a:r>
          </a:p>
          <a:p>
            <a:pPr marL="514350" indent="-514350">
              <a:buFont typeface="+mj-lt"/>
              <a:buAutoNum type="arabicPeriod"/>
            </a:pPr>
            <a:endParaRPr lang="en-US" sz="2000" dirty="0" smtClean="0">
              <a:latin typeface="Arial" panose="020B0604020202020204" pitchFamily="34" charset="0"/>
              <a:cs typeface="Arial" panose="020B0604020202020204" pitchFamily="34" charset="0"/>
            </a:endParaRPr>
          </a:p>
          <a:p>
            <a:pPr marL="514350" indent="-514350">
              <a:buFont typeface="+mj-lt"/>
              <a:buAutoNum type="arabicPeriod"/>
            </a:pPr>
            <a:r>
              <a:rPr lang="en-US" sz="2000" dirty="0" smtClean="0">
                <a:latin typeface="Arial" panose="020B0604020202020204" pitchFamily="34" charset="0"/>
                <a:cs typeface="Arial" panose="020B0604020202020204" pitchFamily="34" charset="0"/>
              </a:rPr>
              <a:t>public class Array : </a:t>
            </a:r>
            <a:r>
              <a:rPr lang="en-US" sz="2000" dirty="0" err="1" smtClean="0">
                <a:latin typeface="Arial" panose="020B0604020202020204" pitchFamily="34" charset="0"/>
                <a:cs typeface="Arial" panose="020B0604020202020204" pitchFamily="34" charset="0"/>
              </a:rPr>
              <a:t>CollectionBase</a:t>
            </a:r>
            <a:r>
              <a:rPr lang="en-US" sz="2000" dirty="0" smtClean="0">
                <a:latin typeface="Arial" panose="020B0604020202020204" pitchFamily="34" charset="0"/>
                <a:cs typeface="Arial" panose="020B0604020202020204" pitchFamily="34" charset="0"/>
              </a:rPr>
              <a:t>{</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2428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err="1"/>
              <a:t>Liskov</a:t>
            </a:r>
            <a:r>
              <a:rPr lang="en-US" b="1" dirty="0"/>
              <a:t> substitution </a:t>
            </a:r>
            <a:r>
              <a:rPr lang="en-US" b="1" dirty="0" smtClean="0"/>
              <a:t>principle</a:t>
            </a:r>
            <a:br>
              <a:rPr lang="en-US" b="1" dirty="0" smtClean="0"/>
            </a:br>
            <a:r>
              <a:rPr lang="fa-IR" dirty="0"/>
              <a:t> اصل جایگزینی </a:t>
            </a:r>
            <a:r>
              <a:rPr lang="fa-IR" dirty="0" smtClean="0"/>
              <a:t>لیسکوف</a:t>
            </a:r>
            <a:endParaRPr lang="en-US" dirty="0"/>
          </a:p>
        </p:txBody>
      </p:sp>
      <p:sp>
        <p:nvSpPr>
          <p:cNvPr id="5" name="Content Placeholder 4"/>
          <p:cNvSpPr>
            <a:spLocks noGrp="1"/>
          </p:cNvSpPr>
          <p:nvPr>
            <p:ph idx="1"/>
          </p:nvPr>
        </p:nvSpPr>
        <p:spPr/>
        <p:txBody>
          <a:bodyPr>
            <a:normAutofit/>
          </a:bodyPr>
          <a:lstStyle/>
          <a:p>
            <a:pPr marL="0" indent="0" algn="r" rtl="1">
              <a:buNone/>
            </a:pPr>
            <a:r>
              <a:rPr lang="fa-IR" sz="2000" dirty="0" smtClean="0">
                <a:latin typeface="Arial" panose="020B0604020202020204" pitchFamily="34" charset="0"/>
                <a:cs typeface="Arial" panose="020B0604020202020204" pitchFamily="34" charset="0"/>
              </a:rPr>
              <a:t>بر اساس قواعد </a:t>
            </a:r>
            <a:r>
              <a:rPr lang="en-US" sz="2000" dirty="0" smtClean="0">
                <a:latin typeface="Arial" panose="020B0604020202020204" pitchFamily="34" charset="0"/>
                <a:cs typeface="Arial" panose="020B0604020202020204" pitchFamily="34" charset="0"/>
              </a:rPr>
              <a:t>OOP</a:t>
            </a:r>
          </a:p>
          <a:p>
            <a:pPr marL="514350" indent="-514350">
              <a:buFont typeface="+mj-lt"/>
              <a:buAutoNum type="arabicPeriod"/>
            </a:pPr>
            <a:r>
              <a:rPr lang="en-US" sz="2000" dirty="0" err="1" smtClean="0">
                <a:latin typeface="Arial" panose="020B0604020202020204" pitchFamily="34" charset="0"/>
                <a:cs typeface="Arial" panose="020B0604020202020204" pitchFamily="34" charset="0"/>
              </a:rPr>
              <a:t>CollectionBase</a:t>
            </a:r>
            <a:r>
              <a:rPr lang="en-US" sz="2000" dirty="0" smtClean="0">
                <a:latin typeface="Arial" panose="020B0604020202020204" pitchFamily="34" charset="0"/>
                <a:cs typeface="Arial" panose="020B0604020202020204" pitchFamily="34" charset="0"/>
              </a:rPr>
              <a:t> collection = new Array();</a:t>
            </a:r>
          </a:p>
          <a:p>
            <a:pPr marL="514350" indent="-514350">
              <a:buFont typeface="+mj-lt"/>
              <a:buAutoNum type="arabicPeriod"/>
            </a:pPr>
            <a:r>
              <a:rPr lang="en-US" sz="2000" dirty="0" err="1" smtClean="0">
                <a:latin typeface="Arial" panose="020B0604020202020204" pitchFamily="34" charset="0"/>
                <a:cs typeface="Arial" panose="020B0604020202020204" pitchFamily="34" charset="0"/>
              </a:rPr>
              <a:t>var</a:t>
            </a:r>
            <a:r>
              <a:rPr lang="en-US" sz="2000" dirty="0" smtClean="0">
                <a:latin typeface="Arial" panose="020B0604020202020204" pitchFamily="34" charset="0"/>
                <a:cs typeface="Arial" panose="020B0604020202020204" pitchFamily="34" charset="0"/>
              </a:rPr>
              <a:t> items = </a:t>
            </a:r>
            <a:r>
              <a:rPr lang="en-US" sz="2000" dirty="0" err="1" smtClean="0">
                <a:latin typeface="Arial" panose="020B0604020202020204" pitchFamily="34" charset="0"/>
                <a:cs typeface="Arial" panose="020B0604020202020204" pitchFamily="34" charset="0"/>
              </a:rPr>
              <a:t>collection.Count</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9850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err="1"/>
              <a:t>Liskov</a:t>
            </a:r>
            <a:r>
              <a:rPr lang="en-US" b="1" dirty="0"/>
              <a:t> substitution </a:t>
            </a:r>
            <a:r>
              <a:rPr lang="en-US" b="1" dirty="0" smtClean="0"/>
              <a:t>principle</a:t>
            </a:r>
            <a:br>
              <a:rPr lang="en-US" b="1" dirty="0" smtClean="0"/>
            </a:br>
            <a:r>
              <a:rPr lang="fa-IR" dirty="0"/>
              <a:t> اصل جایگزینی </a:t>
            </a:r>
            <a:r>
              <a:rPr lang="fa-IR" dirty="0" smtClean="0"/>
              <a:t>لیسکوف</a:t>
            </a:r>
            <a:endParaRPr lang="en-US" dirty="0"/>
          </a:p>
        </p:txBody>
      </p:sp>
      <p:sp>
        <p:nvSpPr>
          <p:cNvPr id="5" name="Content Placeholder 4"/>
          <p:cNvSpPr>
            <a:spLocks noGrp="1"/>
          </p:cNvSpPr>
          <p:nvPr>
            <p:ph sz="half" idx="1"/>
          </p:nvPr>
        </p:nvSpPr>
        <p:spPr>
          <a:xfrm>
            <a:off x="838200" y="1825625"/>
            <a:ext cx="5369417" cy="4351338"/>
          </a:xfrm>
        </p:spPr>
        <p:txBody>
          <a:bodyPr>
            <a:normAutofit/>
          </a:bodyPr>
          <a:lstStyle/>
          <a:p>
            <a:pPr marL="514350" indent="-514350">
              <a:buFont typeface="+mj-lt"/>
              <a:buAutoNum type="arabicPeriod"/>
            </a:pPr>
            <a:r>
              <a:rPr lang="en-US" sz="2000" dirty="0" smtClean="0">
                <a:latin typeface="Arial" panose="020B0604020202020204" pitchFamily="34" charset="0"/>
                <a:cs typeface="Arial" panose="020B0604020202020204" pitchFamily="34" charset="0"/>
              </a:rPr>
              <a:t>public class </a:t>
            </a:r>
            <a:r>
              <a:rPr lang="en-US" sz="2000" dirty="0" err="1" smtClean="0">
                <a:latin typeface="Arial" panose="020B0604020202020204" pitchFamily="34" charset="0"/>
                <a:cs typeface="Arial" panose="020B0604020202020204" pitchFamily="34" charset="0"/>
              </a:rPr>
              <a:t>CollectionBase</a:t>
            </a:r>
            <a:r>
              <a:rPr lang="en-US" sz="2000" dirty="0" smtClean="0">
                <a:latin typeface="Arial" panose="020B0604020202020204" pitchFamily="34" charset="0"/>
                <a:cs typeface="Arial" panose="020B0604020202020204" pitchFamily="34" charset="0"/>
              </a:rPr>
              <a:t>{</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public </a:t>
            </a:r>
            <a:r>
              <a:rPr lang="en-US" sz="2000" dirty="0" err="1" smtClean="0">
                <a:latin typeface="Arial" panose="020B0604020202020204" pitchFamily="34" charset="0"/>
                <a:cs typeface="Arial" panose="020B0604020202020204" pitchFamily="34" charset="0"/>
              </a:rPr>
              <a:t>int</a:t>
            </a:r>
            <a:r>
              <a:rPr lang="en-US" sz="2000" dirty="0" smtClean="0">
                <a:latin typeface="Arial" panose="020B0604020202020204" pitchFamily="34" charset="0"/>
                <a:cs typeface="Arial" panose="020B0604020202020204" pitchFamily="34" charset="0"/>
              </a:rPr>
              <a:t> Count { get; set; }</a:t>
            </a:r>
          </a:p>
          <a:p>
            <a:pPr marL="514350" indent="-514350">
              <a:buFont typeface="+mj-lt"/>
              <a:buAutoNum type="arabicPeriod"/>
            </a:pPr>
            <a:endParaRPr lang="en-US" sz="2000" dirty="0" smtClean="0">
              <a:latin typeface="Arial" panose="020B0604020202020204" pitchFamily="34" charset="0"/>
              <a:cs typeface="Arial" panose="020B0604020202020204" pitchFamily="34" charset="0"/>
            </a:endParaRPr>
          </a:p>
          <a:p>
            <a:pPr marL="514350" indent="-514350">
              <a:buFont typeface="+mj-lt"/>
              <a:buAutoNum type="arabicPeriod"/>
            </a:pPr>
            <a:r>
              <a:rPr lang="en-US" sz="2000" dirty="0" smtClean="0">
                <a:latin typeface="Arial" panose="020B0604020202020204" pitchFamily="34" charset="0"/>
                <a:cs typeface="Arial" panose="020B0604020202020204" pitchFamily="34" charset="0"/>
              </a:rPr>
              <a:t>    public virtual void Add(object item) {</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a:t>
            </a:r>
          </a:p>
          <a:p>
            <a:pPr marL="514350" indent="-514350">
              <a:buFont typeface="+mj-lt"/>
              <a:buAutoNum type="arabicPeriod"/>
            </a:pPr>
            <a:endParaRPr lang="en-US" sz="2000" dirty="0" smtClean="0">
              <a:latin typeface="Arial" panose="020B0604020202020204" pitchFamily="34" charset="0"/>
              <a:cs typeface="Arial" panose="020B0604020202020204" pitchFamily="34" charset="0"/>
            </a:endParaRPr>
          </a:p>
        </p:txBody>
      </p:sp>
      <p:sp>
        <p:nvSpPr>
          <p:cNvPr id="6" name="Content Placeholder 4"/>
          <p:cNvSpPr txBox="1">
            <a:spLocks/>
          </p:cNvSpPr>
          <p:nvPr/>
        </p:nvSpPr>
        <p:spPr>
          <a:xfrm>
            <a:off x="6439437" y="1825625"/>
            <a:ext cx="4971249"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sz="1800" dirty="0" smtClean="0">
                <a:latin typeface="Arial" panose="020B0604020202020204" pitchFamily="34" charset="0"/>
                <a:cs typeface="Arial" panose="020B0604020202020204" pitchFamily="34" charset="0"/>
              </a:rPr>
              <a:t>public class List : </a:t>
            </a:r>
            <a:r>
              <a:rPr lang="en-US" sz="1800" dirty="0" err="1" smtClean="0">
                <a:latin typeface="Arial" panose="020B0604020202020204" pitchFamily="34" charset="0"/>
                <a:cs typeface="Arial" panose="020B0604020202020204" pitchFamily="34" charset="0"/>
              </a:rPr>
              <a:t>CollectionBase</a:t>
            </a:r>
            <a:r>
              <a:rPr lang="en-US" sz="1800" dirty="0" smtClean="0">
                <a:latin typeface="Arial" panose="020B0604020202020204" pitchFamily="34" charset="0"/>
                <a:cs typeface="Arial" panose="020B0604020202020204" pitchFamily="34" charset="0"/>
              </a:rPr>
              <a:t> {</a:t>
            </a:r>
          </a:p>
          <a:p>
            <a:pPr marL="514350" indent="-514350">
              <a:buFont typeface="+mj-lt"/>
              <a:buAutoNum type="arabicPeriod"/>
            </a:pPr>
            <a:r>
              <a:rPr lang="en-US" sz="1800" dirty="0" smtClean="0">
                <a:latin typeface="Arial" panose="020B0604020202020204" pitchFamily="34" charset="0"/>
                <a:cs typeface="Arial" panose="020B0604020202020204" pitchFamily="34" charset="0"/>
              </a:rPr>
              <a:t>    public override void Add(object item) {</a:t>
            </a:r>
          </a:p>
          <a:p>
            <a:pPr marL="514350" indent="-514350">
              <a:buFont typeface="+mj-lt"/>
              <a:buAutoNum type="arabicPeriod"/>
            </a:pPr>
            <a:r>
              <a:rPr lang="en-US" sz="1800" dirty="0" smtClean="0">
                <a:latin typeface="Arial" panose="020B0604020202020204" pitchFamily="34" charset="0"/>
                <a:cs typeface="Arial" panose="020B0604020202020204" pitchFamily="34" charset="0"/>
              </a:rPr>
              <a:t>        // add item to list</a:t>
            </a:r>
          </a:p>
          <a:p>
            <a:pPr marL="514350" indent="-514350">
              <a:buFont typeface="+mj-lt"/>
              <a:buAutoNum type="arabicPeriod"/>
            </a:pPr>
            <a:r>
              <a:rPr lang="en-US" sz="1800" dirty="0" smtClean="0">
                <a:latin typeface="Arial" panose="020B0604020202020204" pitchFamily="34" charset="0"/>
                <a:cs typeface="Arial" panose="020B0604020202020204" pitchFamily="34" charset="0"/>
              </a:rPr>
              <a:t>    }</a:t>
            </a:r>
          </a:p>
          <a:p>
            <a:pPr marL="514350" indent="-514350">
              <a:buFont typeface="+mj-lt"/>
              <a:buAutoNum type="arabicPeriod"/>
            </a:pPr>
            <a:r>
              <a:rPr lang="en-US" sz="1800" dirty="0" smtClean="0">
                <a:latin typeface="Arial" panose="020B0604020202020204" pitchFamily="34" charset="0"/>
                <a:cs typeface="Arial" panose="020B0604020202020204" pitchFamily="34" charset="0"/>
              </a:rPr>
              <a:t>}</a:t>
            </a:r>
          </a:p>
          <a:p>
            <a:pPr marL="514350" indent="-514350">
              <a:buFont typeface="+mj-lt"/>
              <a:buAutoNum type="arabicPeriod"/>
            </a:pPr>
            <a:endParaRPr lang="en-US" sz="1800" dirty="0" smtClean="0">
              <a:latin typeface="Arial" panose="020B0604020202020204" pitchFamily="34" charset="0"/>
              <a:cs typeface="Arial" panose="020B0604020202020204" pitchFamily="34" charset="0"/>
            </a:endParaRPr>
          </a:p>
          <a:p>
            <a:pPr marL="514350" indent="-514350">
              <a:buFont typeface="+mj-lt"/>
              <a:buAutoNum type="arabicPeriod"/>
            </a:pPr>
            <a:r>
              <a:rPr lang="en-US" sz="1800" dirty="0" smtClean="0">
                <a:latin typeface="Arial" panose="020B0604020202020204" pitchFamily="34" charset="0"/>
                <a:cs typeface="Arial" panose="020B0604020202020204" pitchFamily="34" charset="0"/>
              </a:rPr>
              <a:t>public class Array : </a:t>
            </a:r>
            <a:r>
              <a:rPr lang="en-US" sz="1800" dirty="0" err="1" smtClean="0">
                <a:latin typeface="Arial" panose="020B0604020202020204" pitchFamily="34" charset="0"/>
                <a:cs typeface="Arial" panose="020B0604020202020204" pitchFamily="34" charset="0"/>
              </a:rPr>
              <a:t>CollectionBase</a:t>
            </a:r>
            <a:r>
              <a:rPr lang="en-US" sz="1800" dirty="0" smtClean="0">
                <a:latin typeface="Arial" panose="020B0604020202020204" pitchFamily="34" charset="0"/>
                <a:cs typeface="Arial" panose="020B0604020202020204" pitchFamily="34" charset="0"/>
              </a:rPr>
              <a:t> {</a:t>
            </a:r>
          </a:p>
          <a:p>
            <a:pPr marL="514350" indent="-514350">
              <a:buFont typeface="+mj-lt"/>
              <a:buAutoNum type="arabicPeriod"/>
            </a:pPr>
            <a:r>
              <a:rPr lang="en-US" sz="1800" dirty="0" smtClean="0">
                <a:latin typeface="Arial" panose="020B0604020202020204" pitchFamily="34" charset="0"/>
                <a:cs typeface="Arial" panose="020B0604020202020204" pitchFamily="34" charset="0"/>
              </a:rPr>
              <a:t>    public override void Add(object item) {</a:t>
            </a:r>
          </a:p>
          <a:p>
            <a:pPr marL="514350" indent="-514350">
              <a:buFont typeface="+mj-lt"/>
              <a:buAutoNum type="arabicPeriod"/>
            </a:pPr>
            <a:r>
              <a:rPr lang="en-US" sz="1800" dirty="0" smtClean="0">
                <a:latin typeface="Arial" panose="020B0604020202020204" pitchFamily="34" charset="0"/>
                <a:cs typeface="Arial" panose="020B0604020202020204" pitchFamily="34" charset="0"/>
              </a:rPr>
              <a:t>        throw new </a:t>
            </a:r>
            <a:r>
              <a:rPr lang="en-US" sz="1800" dirty="0" err="1" smtClean="0">
                <a:latin typeface="Arial" panose="020B0604020202020204" pitchFamily="34" charset="0"/>
                <a:cs typeface="Arial" panose="020B0604020202020204" pitchFamily="34" charset="0"/>
              </a:rPr>
              <a:t>InvalidOperationException</a:t>
            </a:r>
            <a:r>
              <a:rPr lang="en-US" sz="1800" dirty="0" smtClean="0">
                <a:latin typeface="Arial" panose="020B0604020202020204" pitchFamily="34" charset="0"/>
                <a:cs typeface="Arial" panose="020B0604020202020204" pitchFamily="34" charset="0"/>
              </a:rPr>
              <a:t>();</a:t>
            </a:r>
          </a:p>
          <a:p>
            <a:pPr marL="514350" indent="-514350">
              <a:buFont typeface="+mj-lt"/>
              <a:buAutoNum type="arabicPeriod"/>
            </a:pPr>
            <a:r>
              <a:rPr lang="en-US" sz="1800" dirty="0" smtClean="0">
                <a:latin typeface="Arial" panose="020B0604020202020204" pitchFamily="34" charset="0"/>
                <a:cs typeface="Arial" panose="020B0604020202020204" pitchFamily="34" charset="0"/>
              </a:rPr>
              <a:t>    }</a:t>
            </a:r>
          </a:p>
          <a:p>
            <a:pPr marL="514350" indent="-514350">
              <a:buFont typeface="+mj-lt"/>
              <a:buAutoNum type="arabicPeriod"/>
            </a:pPr>
            <a:r>
              <a:rPr lang="en-US"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40476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err="1"/>
              <a:t>Liskov</a:t>
            </a:r>
            <a:r>
              <a:rPr lang="en-US" b="1" dirty="0"/>
              <a:t> substitution </a:t>
            </a:r>
            <a:r>
              <a:rPr lang="en-US" b="1" dirty="0" smtClean="0"/>
              <a:t>principle</a:t>
            </a:r>
            <a:br>
              <a:rPr lang="en-US" b="1" dirty="0" smtClean="0"/>
            </a:br>
            <a:r>
              <a:rPr lang="fa-IR" dirty="0"/>
              <a:t> اصل جایگزینی </a:t>
            </a:r>
            <a:r>
              <a:rPr lang="fa-IR" dirty="0" smtClean="0"/>
              <a:t>لیسکوف</a:t>
            </a:r>
            <a:endParaRPr lang="en-US" dirty="0"/>
          </a:p>
        </p:txBody>
      </p:sp>
      <p:sp>
        <p:nvSpPr>
          <p:cNvPr id="5" name="Content Placeholder 4"/>
          <p:cNvSpPr>
            <a:spLocks noGrp="1"/>
          </p:cNvSpPr>
          <p:nvPr>
            <p:ph idx="1"/>
          </p:nvPr>
        </p:nvSpPr>
        <p:spPr/>
        <p:txBody>
          <a:bodyPr>
            <a:normAutofit/>
          </a:bodyPr>
          <a:lstStyle/>
          <a:p>
            <a:pPr marL="514350" indent="-514350">
              <a:buFont typeface="+mj-lt"/>
              <a:buAutoNum type="arabicPeriod"/>
            </a:pPr>
            <a:r>
              <a:rPr lang="en-US" sz="2000" dirty="0" err="1" smtClean="0">
                <a:latin typeface="Arial" panose="020B0604020202020204" pitchFamily="34" charset="0"/>
                <a:cs typeface="Arial" panose="020B0604020202020204" pitchFamily="34" charset="0"/>
              </a:rPr>
              <a:t>CollectionBase</a:t>
            </a:r>
            <a:r>
              <a:rPr lang="en-US" sz="2000" dirty="0" smtClean="0">
                <a:latin typeface="Arial" panose="020B0604020202020204" pitchFamily="34" charset="0"/>
                <a:cs typeface="Arial" panose="020B0604020202020204" pitchFamily="34" charset="0"/>
              </a:rPr>
              <a:t> array = new Array();</a:t>
            </a:r>
          </a:p>
          <a:p>
            <a:pPr marL="514350" indent="-514350">
              <a:buFont typeface="+mj-lt"/>
              <a:buAutoNum type="arabicPeriod"/>
            </a:pPr>
            <a:r>
              <a:rPr lang="en-US" sz="2000" dirty="0" err="1" smtClean="0">
                <a:latin typeface="Arial" panose="020B0604020202020204" pitchFamily="34" charset="0"/>
                <a:cs typeface="Arial" panose="020B0604020202020204" pitchFamily="34" charset="0"/>
              </a:rPr>
              <a:t>CollectionBase</a:t>
            </a:r>
            <a:r>
              <a:rPr lang="en-US" sz="2000" dirty="0" smtClean="0">
                <a:latin typeface="Arial" panose="020B0604020202020204" pitchFamily="34" charset="0"/>
                <a:cs typeface="Arial" panose="020B0604020202020204" pitchFamily="34" charset="0"/>
              </a:rPr>
              <a:t> list = new List();</a:t>
            </a:r>
          </a:p>
          <a:p>
            <a:pPr marL="514350" indent="-514350">
              <a:buFont typeface="+mj-lt"/>
              <a:buAutoNum type="arabicPeriod"/>
            </a:pPr>
            <a:r>
              <a:rPr lang="en-US" sz="2000" dirty="0" err="1" smtClean="0">
                <a:latin typeface="Arial" panose="020B0604020202020204" pitchFamily="34" charset="0"/>
                <a:cs typeface="Arial" panose="020B0604020202020204" pitchFamily="34" charset="0"/>
              </a:rPr>
              <a:t>list.Add</a:t>
            </a:r>
            <a:r>
              <a:rPr lang="en-US" sz="2000" dirty="0" smtClean="0">
                <a:latin typeface="Arial" panose="020B0604020202020204" pitchFamily="34" charset="0"/>
                <a:cs typeface="Arial" panose="020B0604020202020204" pitchFamily="34" charset="0"/>
              </a:rPr>
              <a:t>(2); // works</a:t>
            </a:r>
          </a:p>
          <a:p>
            <a:pPr marL="514350" indent="-514350">
              <a:buFont typeface="+mj-lt"/>
              <a:buAutoNum type="arabicPeriod"/>
            </a:pPr>
            <a:r>
              <a:rPr lang="en-US" sz="2000" dirty="0" err="1" smtClean="0">
                <a:latin typeface="Arial" panose="020B0604020202020204" pitchFamily="34" charset="0"/>
                <a:cs typeface="Arial" panose="020B0604020202020204" pitchFamily="34" charset="0"/>
              </a:rPr>
              <a:t>array.Add</a:t>
            </a:r>
            <a:r>
              <a:rPr lang="en-US" sz="2000" dirty="0" smtClean="0">
                <a:latin typeface="Arial" panose="020B0604020202020204" pitchFamily="34" charset="0"/>
                <a:cs typeface="Arial" panose="020B0604020202020204" pitchFamily="34" charset="0"/>
              </a:rPr>
              <a:t>(3); // throw exception</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7394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err="1"/>
              <a:t>Liskov</a:t>
            </a:r>
            <a:r>
              <a:rPr lang="en-US" b="1" dirty="0"/>
              <a:t> substitution </a:t>
            </a:r>
            <a:r>
              <a:rPr lang="en-US" b="1" dirty="0" smtClean="0"/>
              <a:t>principle</a:t>
            </a:r>
            <a:br>
              <a:rPr lang="en-US" b="1" dirty="0" smtClean="0"/>
            </a:br>
            <a:r>
              <a:rPr lang="fa-IR" dirty="0"/>
              <a:t> اصل جایگزینی </a:t>
            </a:r>
            <a:r>
              <a:rPr lang="fa-IR" dirty="0" smtClean="0"/>
              <a:t>لیسکوف</a:t>
            </a:r>
            <a:endParaRPr lang="en-US" dirty="0"/>
          </a:p>
        </p:txBody>
      </p:sp>
      <p:sp>
        <p:nvSpPr>
          <p:cNvPr id="5" name="Content Placeholder 4"/>
          <p:cNvSpPr>
            <a:spLocks noGrp="1"/>
          </p:cNvSpPr>
          <p:nvPr>
            <p:ph sz="half" idx="1"/>
          </p:nvPr>
        </p:nvSpPr>
        <p:spPr/>
        <p:txBody>
          <a:bodyPr>
            <a:normAutofit/>
          </a:bodyPr>
          <a:lstStyle/>
          <a:p>
            <a:pPr marL="514350" indent="-514350">
              <a:buFont typeface="+mj-lt"/>
              <a:buAutoNum type="arabicPeriod"/>
            </a:pPr>
            <a:r>
              <a:rPr lang="en-US" sz="2000" dirty="0" smtClean="0">
                <a:latin typeface="Arial" panose="020B0604020202020204" pitchFamily="34" charset="0"/>
                <a:cs typeface="Arial" panose="020B0604020202020204" pitchFamily="34" charset="0"/>
              </a:rPr>
              <a:t>public interface </a:t>
            </a:r>
            <a:r>
              <a:rPr lang="en-US" sz="2000" dirty="0" err="1" smtClean="0">
                <a:latin typeface="Arial" panose="020B0604020202020204" pitchFamily="34" charset="0"/>
                <a:cs typeface="Arial" panose="020B0604020202020204" pitchFamily="34" charset="0"/>
              </a:rPr>
              <a:t>IList</a:t>
            </a:r>
            <a:r>
              <a:rPr lang="en-US" sz="2000" dirty="0" smtClean="0">
                <a:latin typeface="Arial" panose="020B0604020202020204" pitchFamily="34" charset="0"/>
                <a:cs typeface="Arial" panose="020B0604020202020204" pitchFamily="34" charset="0"/>
              </a:rPr>
              <a:t>{</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void Add(object item);</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a:t>
            </a:r>
          </a:p>
          <a:p>
            <a:pPr marL="514350" indent="-514350">
              <a:buFont typeface="+mj-lt"/>
              <a:buAutoNum type="arabicPeriod"/>
            </a:pPr>
            <a:endParaRPr lang="en-US" sz="2000" dirty="0" smtClean="0">
              <a:latin typeface="Arial" panose="020B0604020202020204" pitchFamily="34" charset="0"/>
              <a:cs typeface="Arial" panose="020B0604020202020204" pitchFamily="34" charset="0"/>
            </a:endParaRPr>
          </a:p>
          <a:p>
            <a:pPr marL="514350" indent="-514350">
              <a:buFont typeface="+mj-lt"/>
              <a:buAutoNum type="arabicPeriod"/>
            </a:pPr>
            <a:r>
              <a:rPr lang="en-US" sz="2000" dirty="0" smtClean="0">
                <a:latin typeface="Arial" panose="020B0604020202020204" pitchFamily="34" charset="0"/>
                <a:cs typeface="Arial" panose="020B0604020202020204" pitchFamily="34" charset="0"/>
              </a:rPr>
              <a:t>public class </a:t>
            </a:r>
            <a:r>
              <a:rPr lang="en-US" sz="2000" dirty="0" err="1" smtClean="0">
                <a:latin typeface="Arial" panose="020B0604020202020204" pitchFamily="34" charset="0"/>
                <a:cs typeface="Arial" panose="020B0604020202020204" pitchFamily="34" charset="0"/>
              </a:rPr>
              <a:t>CollectionBase</a:t>
            </a:r>
            <a:r>
              <a:rPr lang="en-US" sz="2000" dirty="0" smtClean="0">
                <a:latin typeface="Arial" panose="020B0604020202020204" pitchFamily="34" charset="0"/>
                <a:cs typeface="Arial" panose="020B0604020202020204" pitchFamily="34" charset="0"/>
              </a:rPr>
              <a:t>{</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public </a:t>
            </a:r>
            <a:r>
              <a:rPr lang="en-US" sz="2000" dirty="0" err="1" smtClean="0">
                <a:latin typeface="Arial" panose="020B0604020202020204" pitchFamily="34" charset="0"/>
                <a:cs typeface="Arial" panose="020B0604020202020204" pitchFamily="34" charset="0"/>
              </a:rPr>
              <a:t>int</a:t>
            </a:r>
            <a:r>
              <a:rPr lang="en-US" sz="2000" dirty="0" smtClean="0">
                <a:latin typeface="Arial" panose="020B0604020202020204" pitchFamily="34" charset="0"/>
                <a:cs typeface="Arial" panose="020B0604020202020204" pitchFamily="34" charset="0"/>
              </a:rPr>
              <a:t> Count { get; set; }</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a:t>
            </a:r>
          </a:p>
          <a:p>
            <a:pPr marL="514350" indent="-514350">
              <a:buFont typeface="+mj-lt"/>
              <a:buAutoNum type="arabicPeriod"/>
            </a:pPr>
            <a:endParaRPr lang="en-US" sz="2000" dirty="0" smtClean="0">
              <a:latin typeface="Arial" panose="020B0604020202020204" pitchFamily="34" charset="0"/>
              <a:cs typeface="Arial" panose="020B0604020202020204" pitchFamily="34" charset="0"/>
            </a:endParaRPr>
          </a:p>
        </p:txBody>
      </p:sp>
      <p:sp>
        <p:nvSpPr>
          <p:cNvPr id="3" name="Content Placeholder 2"/>
          <p:cNvSpPr>
            <a:spLocks noGrp="1"/>
          </p:cNvSpPr>
          <p:nvPr>
            <p:ph sz="half" idx="2"/>
          </p:nvPr>
        </p:nvSpPr>
        <p:spPr>
          <a:xfrm>
            <a:off x="5898524" y="1825625"/>
            <a:ext cx="5455276" cy="4351338"/>
          </a:xfrm>
        </p:spPr>
        <p:txBody>
          <a:bodyPr>
            <a:normAutofit/>
          </a:bodyPr>
          <a:lstStyle/>
          <a:p>
            <a:pPr marL="514350" indent="-514350">
              <a:buFont typeface="+mj-lt"/>
              <a:buAutoNum type="arabicPeriod"/>
            </a:pPr>
            <a:r>
              <a:rPr lang="en-US" sz="2000" dirty="0">
                <a:latin typeface="Arial" panose="020B0604020202020204" pitchFamily="34" charset="0"/>
                <a:cs typeface="Arial" panose="020B0604020202020204" pitchFamily="34" charset="0"/>
              </a:rPr>
              <a:t>public class List : </a:t>
            </a:r>
            <a:r>
              <a:rPr lang="en-US" sz="2000" dirty="0" err="1">
                <a:latin typeface="Arial" panose="020B0604020202020204" pitchFamily="34" charset="0"/>
                <a:cs typeface="Arial" panose="020B0604020202020204" pitchFamily="34" charset="0"/>
              </a:rPr>
              <a:t>CollectionBase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IList</a:t>
            </a:r>
            <a:r>
              <a:rPr lang="en-US" sz="2000" dirty="0">
                <a:latin typeface="Arial" panose="020B0604020202020204" pitchFamily="34" charset="0"/>
                <a:cs typeface="Arial" panose="020B0604020202020204" pitchFamily="34" charset="0"/>
              </a:rPr>
              <a:t>{</a:t>
            </a:r>
          </a:p>
          <a:p>
            <a:pPr marL="514350" indent="-514350">
              <a:buFont typeface="+mj-lt"/>
              <a:buAutoNum type="arabicPeriod"/>
            </a:pPr>
            <a:r>
              <a:rPr lang="en-US" sz="2000" dirty="0">
                <a:latin typeface="Arial" panose="020B0604020202020204" pitchFamily="34" charset="0"/>
                <a:cs typeface="Arial" panose="020B0604020202020204" pitchFamily="34" charset="0"/>
              </a:rPr>
              <a:t>    public void Add(object item) {</a:t>
            </a:r>
          </a:p>
          <a:p>
            <a:pPr marL="514350" indent="-514350">
              <a:buFont typeface="+mj-lt"/>
              <a:buAutoNum type="arabicPeriod"/>
            </a:pPr>
            <a:r>
              <a:rPr lang="en-US" sz="2000" dirty="0">
                <a:latin typeface="Arial" panose="020B0604020202020204" pitchFamily="34" charset="0"/>
                <a:cs typeface="Arial" panose="020B0604020202020204" pitchFamily="34" charset="0"/>
              </a:rPr>
              <a:t>        // add item to list</a:t>
            </a:r>
          </a:p>
          <a:p>
            <a:pPr marL="514350" indent="-514350">
              <a:buFont typeface="+mj-lt"/>
              <a:buAutoNum type="arabicPeriod"/>
            </a:pPr>
            <a:r>
              <a:rPr lang="en-US" sz="2000" dirty="0">
                <a:latin typeface="Arial" panose="020B0604020202020204" pitchFamily="34" charset="0"/>
                <a:cs typeface="Arial" panose="020B0604020202020204" pitchFamily="34" charset="0"/>
              </a:rPr>
              <a:t>    }</a:t>
            </a:r>
          </a:p>
          <a:p>
            <a:pPr marL="514350" indent="-514350">
              <a:buFont typeface="+mj-lt"/>
              <a:buAutoNum type="arabicPeriod"/>
            </a:pPr>
            <a:r>
              <a:rPr lang="en-US" sz="2000" dirty="0">
                <a:latin typeface="Arial" panose="020B0604020202020204" pitchFamily="34" charset="0"/>
                <a:cs typeface="Arial" panose="020B0604020202020204" pitchFamily="34" charset="0"/>
              </a:rPr>
              <a:t>}</a:t>
            </a:r>
          </a:p>
          <a:p>
            <a:pPr marL="514350" indent="-514350">
              <a:buFont typeface="+mj-lt"/>
              <a:buAutoNum type="arabicPeriod"/>
            </a:pPr>
            <a:endParaRPr lang="en-US" sz="2000" dirty="0">
              <a:latin typeface="Arial" panose="020B0604020202020204" pitchFamily="34" charset="0"/>
              <a:cs typeface="Arial" panose="020B0604020202020204" pitchFamily="34" charset="0"/>
            </a:endParaRPr>
          </a:p>
          <a:p>
            <a:pPr marL="514350" indent="-514350">
              <a:buFont typeface="+mj-lt"/>
              <a:buAutoNum type="arabicPeriod"/>
            </a:pPr>
            <a:r>
              <a:rPr lang="en-US" sz="2000" dirty="0">
                <a:latin typeface="Arial" panose="020B0604020202020204" pitchFamily="34" charset="0"/>
                <a:cs typeface="Arial" panose="020B0604020202020204" pitchFamily="34" charset="0"/>
              </a:rPr>
              <a:t>public class Array : </a:t>
            </a:r>
            <a:r>
              <a:rPr lang="en-US" sz="2000" dirty="0" err="1">
                <a:latin typeface="Arial" panose="020B0604020202020204" pitchFamily="34" charset="0"/>
                <a:cs typeface="Arial" panose="020B0604020202020204" pitchFamily="34" charset="0"/>
              </a:rPr>
              <a:t>CollectionBase</a:t>
            </a:r>
            <a:r>
              <a:rPr lang="en-US" sz="2000" dirty="0">
                <a:latin typeface="Arial" panose="020B0604020202020204" pitchFamily="34" charset="0"/>
                <a:cs typeface="Arial" panose="020B0604020202020204" pitchFamily="34" charset="0"/>
              </a:rPr>
              <a:t>{</a:t>
            </a:r>
          </a:p>
          <a:p>
            <a:pPr marL="514350" indent="-514350">
              <a:buFont typeface="+mj-lt"/>
              <a:buAutoNum type="arabicPeriod"/>
            </a:pPr>
            <a:r>
              <a:rPr lang="en-US"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509792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474" y="203782"/>
            <a:ext cx="9465055" cy="6497464"/>
          </a:xfrm>
          <a:prstGeom prst="rect">
            <a:avLst/>
          </a:prstGeom>
        </p:spPr>
      </p:pic>
    </p:spTree>
    <p:extLst>
      <p:ext uri="{BB962C8B-B14F-4D97-AF65-F5344CB8AC3E}">
        <p14:creationId xmlns:p14="http://schemas.microsoft.com/office/powerpoint/2010/main" val="39945715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Interface Segregation </a:t>
            </a:r>
            <a:r>
              <a:rPr lang="en-US" b="1" dirty="0" smtClean="0"/>
              <a:t>Principal</a:t>
            </a:r>
            <a:br>
              <a:rPr lang="en-US" b="1" dirty="0" smtClean="0"/>
            </a:br>
            <a:r>
              <a:rPr lang="fa-IR" dirty="0"/>
              <a:t>اصل جدا سازی </a:t>
            </a:r>
            <a:r>
              <a:rPr lang="fa-IR" dirty="0" smtClean="0"/>
              <a:t>رابط</a:t>
            </a:r>
            <a:endParaRPr lang="en-US" dirty="0"/>
          </a:p>
        </p:txBody>
      </p:sp>
      <p:sp>
        <p:nvSpPr>
          <p:cNvPr id="3" name="Content Placeholder 2"/>
          <p:cNvSpPr>
            <a:spLocks noGrp="1"/>
          </p:cNvSpPr>
          <p:nvPr>
            <p:ph idx="1"/>
          </p:nvPr>
        </p:nvSpPr>
        <p:spPr/>
        <p:txBody>
          <a:bodyPr/>
          <a:lstStyle/>
          <a:p>
            <a:pPr algn="r" rtl="1"/>
            <a:r>
              <a:rPr lang="fa-IR" dirty="0"/>
              <a:t>استفاده از چند رابط که هر کدام، فقط یک وظیفه را بر عهده دارد بهتر از استفاده از یک رابط چند منظوره است.</a:t>
            </a:r>
            <a:endParaRPr lang="en-US" dirty="0"/>
          </a:p>
        </p:txBody>
      </p:sp>
    </p:spTree>
    <p:extLst>
      <p:ext uri="{BB962C8B-B14F-4D97-AF65-F5344CB8AC3E}">
        <p14:creationId xmlns:p14="http://schemas.microsoft.com/office/powerpoint/2010/main" val="3190541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48496" y="3602037"/>
            <a:ext cx="9019504" cy="2695731"/>
          </a:xfrm>
        </p:spPr>
        <p:txBody>
          <a:bodyPr>
            <a:noAutofit/>
          </a:bodyPr>
          <a:lstStyle/>
          <a:p>
            <a:pPr algn="r" rtl="1">
              <a:lnSpc>
                <a:spcPct val="150000"/>
              </a:lnSpc>
            </a:pPr>
            <a:r>
              <a:rPr lang="en-US" dirty="0" smtClean="0"/>
              <a:t>S.O.L.I.D  </a:t>
            </a:r>
            <a:r>
              <a:rPr lang="fa-IR" dirty="0" smtClean="0"/>
              <a:t> مخفف ۵ اصل طراحی شی گرا است که سبب می شود طراحی نرم افزار ما قابل فهم و منعطف باشد و قابلیت تعمیر و نگهداری را هم داشته باشد.</a:t>
            </a:r>
          </a:p>
          <a:p>
            <a:pPr algn="r" rtl="1">
              <a:lnSpc>
                <a:spcPct val="150000"/>
              </a:lnSpc>
            </a:pPr>
            <a:r>
              <a:rPr lang="fa-IR" dirty="0" smtClean="0"/>
              <a:t>تئوری </a:t>
            </a:r>
            <a:r>
              <a:rPr lang="en-US" dirty="0" smtClean="0"/>
              <a:t> SOLID </a:t>
            </a:r>
            <a:r>
              <a:rPr lang="fa-IR" dirty="0" smtClean="0"/>
              <a:t>در سال ۲۰۰۰، توسط مایکل فیدرز(</a:t>
            </a:r>
            <a:r>
              <a:rPr lang="en-US" dirty="0" smtClean="0"/>
              <a:t>Michael Feathers</a:t>
            </a:r>
            <a:r>
              <a:rPr lang="fa-IR" dirty="0" smtClean="0"/>
              <a:t>) تحت عنوان  یک مقاله، معرفی شده است.</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652463"/>
            <a:ext cx="8572500" cy="2857500"/>
          </a:xfrm>
          <a:prstGeom prst="rect">
            <a:avLst/>
          </a:prstGeom>
        </p:spPr>
      </p:pic>
    </p:spTree>
    <p:extLst>
      <p:ext uri="{BB962C8B-B14F-4D97-AF65-F5344CB8AC3E}">
        <p14:creationId xmlns:p14="http://schemas.microsoft.com/office/powerpoint/2010/main" val="33850466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Interface Segregation </a:t>
            </a:r>
            <a:r>
              <a:rPr lang="en-US" b="1" dirty="0" smtClean="0"/>
              <a:t>Principal</a:t>
            </a:r>
            <a:br>
              <a:rPr lang="en-US" b="1" dirty="0" smtClean="0"/>
            </a:br>
            <a:r>
              <a:rPr lang="fa-IR" dirty="0"/>
              <a:t>اصل جدا سازی </a:t>
            </a:r>
            <a:r>
              <a:rPr lang="fa-IR" dirty="0" smtClean="0"/>
              <a:t>رابط</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000" dirty="0" smtClean="0">
                <a:latin typeface="Arial" panose="020B0604020202020204" pitchFamily="34" charset="0"/>
                <a:cs typeface="Arial" panose="020B0604020202020204" pitchFamily="34" charset="0"/>
              </a:rPr>
              <a:t>public interface </a:t>
            </a:r>
            <a:r>
              <a:rPr lang="en-US" sz="2000" dirty="0" err="1" smtClean="0">
                <a:latin typeface="Arial" panose="020B0604020202020204" pitchFamily="34" charset="0"/>
                <a:cs typeface="Arial" panose="020B0604020202020204" pitchFamily="34" charset="0"/>
              </a:rPr>
              <a:t>IDatabaseManager</a:t>
            </a:r>
            <a:r>
              <a:rPr lang="en-US" sz="2000" dirty="0" smtClean="0">
                <a:latin typeface="Arial" panose="020B0604020202020204" pitchFamily="34" charset="0"/>
                <a:cs typeface="Arial" panose="020B0604020202020204" pitchFamily="34" charset="0"/>
              </a:rPr>
              <a:t>{</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void Add();</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void Remove(</a:t>
            </a:r>
            <a:r>
              <a:rPr lang="en-US" sz="2000" dirty="0" err="1" smtClean="0">
                <a:latin typeface="Arial" panose="020B0604020202020204" pitchFamily="34" charset="0"/>
                <a:cs typeface="Arial" panose="020B0604020202020204" pitchFamily="34" charset="0"/>
              </a:rPr>
              <a:t>int</a:t>
            </a:r>
            <a:r>
              <a:rPr lang="en-US" sz="2000" dirty="0" smtClean="0">
                <a:latin typeface="Arial" panose="020B0604020202020204" pitchFamily="34" charset="0"/>
                <a:cs typeface="Arial" panose="020B0604020202020204" pitchFamily="34" charset="0"/>
              </a:rPr>
              <a:t> id);</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void </a:t>
            </a:r>
            <a:r>
              <a:rPr lang="en-US" sz="2000" dirty="0" err="1" smtClean="0">
                <a:latin typeface="Arial" panose="020B0604020202020204" pitchFamily="34" charset="0"/>
                <a:cs typeface="Arial" panose="020B0604020202020204" pitchFamily="34" charset="0"/>
              </a:rPr>
              <a:t>Persisit</a:t>
            </a:r>
            <a:r>
              <a:rPr lang="en-US" sz="2000" dirty="0" smtClean="0">
                <a:latin typeface="Arial" panose="020B0604020202020204" pitchFamily="34" charset="0"/>
                <a:cs typeface="Arial" panose="020B0604020202020204" pitchFamily="34" charset="0"/>
              </a:rPr>
              <a:t>();</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68501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Interface Segregation </a:t>
            </a:r>
            <a:r>
              <a:rPr lang="en-US" b="1" dirty="0" smtClean="0"/>
              <a:t>Principal</a:t>
            </a:r>
            <a:br>
              <a:rPr lang="en-US" b="1" dirty="0" smtClean="0"/>
            </a:br>
            <a:r>
              <a:rPr lang="fa-IR" dirty="0"/>
              <a:t>اصل جدا سازی </a:t>
            </a:r>
            <a:r>
              <a:rPr lang="fa-IR" dirty="0" smtClean="0"/>
              <a:t>رابط</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000" dirty="0" smtClean="0">
                <a:latin typeface="Arial" panose="020B0604020202020204" pitchFamily="34" charset="0"/>
                <a:cs typeface="Arial" panose="020B0604020202020204" pitchFamily="34" charset="0"/>
              </a:rPr>
              <a:t>public interface </a:t>
            </a:r>
            <a:r>
              <a:rPr lang="en-US" sz="2000" dirty="0" err="1" smtClean="0">
                <a:latin typeface="Arial" panose="020B0604020202020204" pitchFamily="34" charset="0"/>
                <a:cs typeface="Arial" panose="020B0604020202020204" pitchFamily="34" charset="0"/>
              </a:rPr>
              <a:t>IDatabaseManager</a:t>
            </a:r>
            <a:r>
              <a:rPr lang="en-US" sz="2000" dirty="0" smtClean="0">
                <a:latin typeface="Arial" panose="020B0604020202020204" pitchFamily="34" charset="0"/>
                <a:cs typeface="Arial" panose="020B0604020202020204" pitchFamily="34" charset="0"/>
              </a:rPr>
              <a:t>{</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void Add();</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void Remove(</a:t>
            </a:r>
            <a:r>
              <a:rPr lang="en-US" sz="2000" dirty="0" err="1" smtClean="0">
                <a:latin typeface="Arial" panose="020B0604020202020204" pitchFamily="34" charset="0"/>
                <a:cs typeface="Arial" panose="020B0604020202020204" pitchFamily="34" charset="0"/>
              </a:rPr>
              <a:t>int</a:t>
            </a:r>
            <a:r>
              <a:rPr lang="en-US" sz="2000" dirty="0" smtClean="0">
                <a:latin typeface="Arial" panose="020B0604020202020204" pitchFamily="34" charset="0"/>
                <a:cs typeface="Arial" panose="020B0604020202020204" pitchFamily="34" charset="0"/>
              </a:rPr>
              <a:t> id);</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void </a:t>
            </a:r>
            <a:r>
              <a:rPr lang="en-US" sz="2000" dirty="0" err="1" smtClean="0">
                <a:latin typeface="Arial" panose="020B0604020202020204" pitchFamily="34" charset="0"/>
                <a:cs typeface="Arial" panose="020B0604020202020204" pitchFamily="34" charset="0"/>
              </a:rPr>
              <a:t>RemoveBatch</a:t>
            </a:r>
            <a:r>
              <a:rPr lang="en-US" sz="2000" dirty="0" smtClean="0">
                <a:latin typeface="Arial" panose="020B0604020202020204" pitchFamily="34" charset="0"/>
                <a:cs typeface="Arial" panose="020B0604020202020204" pitchFamily="34" charset="0"/>
              </a:rPr>
              <a:t>(</a:t>
            </a:r>
            <a:r>
              <a:rPr lang="en-US" sz="2000" dirty="0" err="1" smtClean="0">
                <a:latin typeface="Arial" panose="020B0604020202020204" pitchFamily="34" charset="0"/>
                <a:cs typeface="Arial" panose="020B0604020202020204" pitchFamily="34" charset="0"/>
              </a:rPr>
              <a:t>params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int</a:t>
            </a:r>
            <a:r>
              <a:rPr lang="en-US" sz="2000" dirty="0" smtClean="0">
                <a:latin typeface="Arial" panose="020B0604020202020204" pitchFamily="34" charset="0"/>
                <a:cs typeface="Arial" panose="020B0604020202020204" pitchFamily="34" charset="0"/>
              </a:rPr>
              <a:t>[] ids);</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void </a:t>
            </a:r>
            <a:r>
              <a:rPr lang="en-US" sz="2000" dirty="0" err="1" smtClean="0">
                <a:latin typeface="Arial" panose="020B0604020202020204" pitchFamily="34" charset="0"/>
                <a:cs typeface="Arial" panose="020B0604020202020204" pitchFamily="34" charset="0"/>
              </a:rPr>
              <a:t>Persisit</a:t>
            </a:r>
            <a:r>
              <a:rPr lang="en-US" sz="2000" dirty="0" smtClean="0">
                <a:latin typeface="Arial" panose="020B0604020202020204" pitchFamily="34" charset="0"/>
                <a:cs typeface="Arial" panose="020B0604020202020204" pitchFamily="34" charset="0"/>
              </a:rPr>
              <a:t>();</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00119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Interface Segregation </a:t>
            </a:r>
            <a:r>
              <a:rPr lang="en-US" b="1" dirty="0" smtClean="0"/>
              <a:t>Principal</a:t>
            </a:r>
            <a:br>
              <a:rPr lang="en-US" b="1" dirty="0" smtClean="0"/>
            </a:br>
            <a:r>
              <a:rPr lang="fa-IR" dirty="0"/>
              <a:t>اصل جدا سازی </a:t>
            </a:r>
            <a:r>
              <a:rPr lang="fa-IR" dirty="0" smtClean="0"/>
              <a:t>رابط</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000" dirty="0" smtClean="0">
                <a:latin typeface="Arial" panose="020B0604020202020204" pitchFamily="34" charset="0"/>
                <a:cs typeface="Arial" panose="020B0604020202020204" pitchFamily="34" charset="0"/>
              </a:rPr>
              <a:t>public interface </a:t>
            </a:r>
            <a:r>
              <a:rPr lang="en-US" sz="2000" dirty="0" err="1" smtClean="0">
                <a:latin typeface="Arial" panose="020B0604020202020204" pitchFamily="34" charset="0"/>
                <a:cs typeface="Arial" panose="020B0604020202020204" pitchFamily="34" charset="0"/>
              </a:rPr>
              <a:t>IDatabaseManager</a:t>
            </a:r>
            <a:r>
              <a:rPr lang="en-US" sz="2000" dirty="0" smtClean="0">
                <a:latin typeface="Arial" panose="020B0604020202020204" pitchFamily="34" charset="0"/>
                <a:cs typeface="Arial" panose="020B0604020202020204" pitchFamily="34" charset="0"/>
              </a:rPr>
              <a:t> {</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void Add();</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void Remove(</a:t>
            </a:r>
            <a:r>
              <a:rPr lang="en-US" sz="2000" dirty="0" err="1" smtClean="0">
                <a:latin typeface="Arial" panose="020B0604020202020204" pitchFamily="34" charset="0"/>
                <a:cs typeface="Arial" panose="020B0604020202020204" pitchFamily="34" charset="0"/>
              </a:rPr>
              <a:t>int</a:t>
            </a:r>
            <a:r>
              <a:rPr lang="en-US" sz="2000" dirty="0" smtClean="0">
                <a:latin typeface="Arial" panose="020B0604020202020204" pitchFamily="34" charset="0"/>
                <a:cs typeface="Arial" panose="020B0604020202020204" pitchFamily="34" charset="0"/>
              </a:rPr>
              <a:t> id);</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void </a:t>
            </a:r>
            <a:r>
              <a:rPr lang="en-US" sz="2000" dirty="0" err="1" smtClean="0">
                <a:latin typeface="Arial" panose="020B0604020202020204" pitchFamily="34" charset="0"/>
                <a:cs typeface="Arial" panose="020B0604020202020204" pitchFamily="34" charset="0"/>
              </a:rPr>
              <a:t>Persisit</a:t>
            </a:r>
            <a:r>
              <a:rPr lang="en-US" sz="2000" dirty="0" smtClean="0">
                <a:latin typeface="Arial" panose="020B0604020202020204" pitchFamily="34" charset="0"/>
                <a:cs typeface="Arial" panose="020B0604020202020204" pitchFamily="34" charset="0"/>
              </a:rPr>
              <a:t>();</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a:t>
            </a:r>
          </a:p>
          <a:p>
            <a:pPr marL="514350" indent="-514350">
              <a:buFont typeface="+mj-lt"/>
              <a:buAutoNum type="arabicPeriod"/>
            </a:pPr>
            <a:endParaRPr lang="en-US" sz="2000" dirty="0" smtClean="0">
              <a:latin typeface="Arial" panose="020B0604020202020204" pitchFamily="34" charset="0"/>
              <a:cs typeface="Arial" panose="020B0604020202020204" pitchFamily="34" charset="0"/>
            </a:endParaRPr>
          </a:p>
          <a:p>
            <a:pPr marL="514350" indent="-514350">
              <a:buFont typeface="+mj-lt"/>
              <a:buAutoNum type="arabicPeriod"/>
            </a:pPr>
            <a:r>
              <a:rPr lang="en-US" sz="2000" dirty="0" smtClean="0">
                <a:latin typeface="Arial" panose="020B0604020202020204" pitchFamily="34" charset="0"/>
                <a:cs typeface="Arial" panose="020B0604020202020204" pitchFamily="34" charset="0"/>
              </a:rPr>
              <a:t>public interface </a:t>
            </a:r>
            <a:r>
              <a:rPr lang="en-US" sz="2000" dirty="0" err="1" smtClean="0">
                <a:latin typeface="Arial" panose="020B0604020202020204" pitchFamily="34" charset="0"/>
                <a:cs typeface="Arial" panose="020B0604020202020204" pitchFamily="34" charset="0"/>
              </a:rPr>
              <a:t>IDbBatchOperations</a:t>
            </a:r>
            <a:r>
              <a:rPr lang="en-US" sz="2000" dirty="0" smtClean="0">
                <a:latin typeface="Arial" panose="020B0604020202020204" pitchFamily="34" charset="0"/>
                <a:cs typeface="Arial" panose="020B0604020202020204" pitchFamily="34" charset="0"/>
              </a:rPr>
              <a:t> : </a:t>
            </a:r>
            <a:r>
              <a:rPr lang="en-US" sz="2000" dirty="0" err="1" smtClean="0">
                <a:latin typeface="Arial" panose="020B0604020202020204" pitchFamily="34" charset="0"/>
                <a:cs typeface="Arial" panose="020B0604020202020204" pitchFamily="34" charset="0"/>
              </a:rPr>
              <a:t>IDatabaseManager</a:t>
            </a:r>
            <a:r>
              <a:rPr lang="en-US" sz="2000" dirty="0" smtClean="0">
                <a:latin typeface="Arial" panose="020B0604020202020204" pitchFamily="34" charset="0"/>
                <a:cs typeface="Arial" panose="020B0604020202020204" pitchFamily="34" charset="0"/>
              </a:rPr>
              <a:t> {</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void </a:t>
            </a:r>
            <a:r>
              <a:rPr lang="en-US" sz="2000" dirty="0" err="1" smtClean="0">
                <a:latin typeface="Arial" panose="020B0604020202020204" pitchFamily="34" charset="0"/>
                <a:cs typeface="Arial" panose="020B0604020202020204" pitchFamily="34" charset="0"/>
              </a:rPr>
              <a:t>RemoveBatch</a:t>
            </a:r>
            <a:r>
              <a:rPr lang="en-US" sz="2000" dirty="0" smtClean="0">
                <a:latin typeface="Arial" panose="020B0604020202020204" pitchFamily="34" charset="0"/>
                <a:cs typeface="Arial" panose="020B0604020202020204" pitchFamily="34" charset="0"/>
              </a:rPr>
              <a:t>(</a:t>
            </a:r>
            <a:r>
              <a:rPr lang="en-US" sz="2000" dirty="0" err="1" smtClean="0">
                <a:latin typeface="Arial" panose="020B0604020202020204" pitchFamily="34" charset="0"/>
                <a:cs typeface="Arial" panose="020B0604020202020204" pitchFamily="34" charset="0"/>
              </a:rPr>
              <a:t>params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int</a:t>
            </a:r>
            <a:r>
              <a:rPr lang="en-US" sz="2000" dirty="0" smtClean="0">
                <a:latin typeface="Arial" panose="020B0604020202020204" pitchFamily="34" charset="0"/>
                <a:cs typeface="Arial" panose="020B0604020202020204" pitchFamily="34" charset="0"/>
              </a:rPr>
              <a:t>[] ids);</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62028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474" y="203782"/>
            <a:ext cx="9465055" cy="6497464"/>
          </a:xfrm>
          <a:prstGeom prst="rect">
            <a:avLst/>
          </a:prstGeom>
        </p:spPr>
      </p:pic>
    </p:spTree>
    <p:extLst>
      <p:ext uri="{BB962C8B-B14F-4D97-AF65-F5344CB8AC3E}">
        <p14:creationId xmlns:p14="http://schemas.microsoft.com/office/powerpoint/2010/main" val="1947064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Dependency Inversion </a:t>
            </a:r>
            <a:r>
              <a:rPr lang="en-US" b="1" dirty="0" smtClean="0"/>
              <a:t>Principal</a:t>
            </a:r>
            <a:br>
              <a:rPr lang="en-US" b="1" dirty="0" smtClean="0"/>
            </a:br>
            <a:r>
              <a:rPr lang="fa-IR" dirty="0"/>
              <a:t>اصل وابستگی </a:t>
            </a:r>
            <a:r>
              <a:rPr lang="fa-IR" dirty="0" smtClean="0"/>
              <a:t>معکوس</a:t>
            </a:r>
            <a:endParaRPr lang="en-US" b="1" dirty="0"/>
          </a:p>
        </p:txBody>
      </p:sp>
      <p:sp>
        <p:nvSpPr>
          <p:cNvPr id="3" name="Content Placeholder 2"/>
          <p:cNvSpPr>
            <a:spLocks noGrp="1"/>
          </p:cNvSpPr>
          <p:nvPr>
            <p:ph idx="1"/>
          </p:nvPr>
        </p:nvSpPr>
        <p:spPr/>
        <p:txBody>
          <a:bodyPr/>
          <a:lstStyle/>
          <a:p>
            <a:pPr algn="r" rtl="1"/>
            <a:r>
              <a:rPr lang="fa-IR" dirty="0"/>
              <a:t>بهتر است که برنامه به تجرید(</a:t>
            </a:r>
            <a:r>
              <a:rPr lang="en-US" dirty="0" smtClean="0"/>
              <a:t>abstraction</a:t>
            </a:r>
            <a:r>
              <a:rPr lang="fa-IR" dirty="0" smtClean="0"/>
              <a:t>) وابسته </a:t>
            </a:r>
            <a:r>
              <a:rPr lang="fa-IR" dirty="0"/>
              <a:t>باشد نه پیاده‌سازی</a:t>
            </a:r>
            <a:endParaRPr lang="en-US" dirty="0"/>
          </a:p>
        </p:txBody>
      </p:sp>
    </p:spTree>
    <p:extLst>
      <p:ext uri="{BB962C8B-B14F-4D97-AF65-F5344CB8AC3E}">
        <p14:creationId xmlns:p14="http://schemas.microsoft.com/office/powerpoint/2010/main" val="29987357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Dependency Inversion </a:t>
            </a:r>
            <a:r>
              <a:rPr lang="en-US" b="1" dirty="0" smtClean="0"/>
              <a:t>Principal</a:t>
            </a:r>
            <a:br>
              <a:rPr lang="en-US" b="1" dirty="0" smtClean="0"/>
            </a:br>
            <a:r>
              <a:rPr lang="fa-IR" dirty="0"/>
              <a:t>اصل وابستگی </a:t>
            </a:r>
            <a:r>
              <a:rPr lang="fa-IR" dirty="0" smtClean="0"/>
              <a:t>معکوس</a:t>
            </a:r>
            <a:endParaRPr lang="en-US" b="1" dirty="0"/>
          </a:p>
        </p:txBody>
      </p:sp>
      <p:sp>
        <p:nvSpPr>
          <p:cNvPr id="5" name="Content Placeholder 4"/>
          <p:cNvSpPr>
            <a:spLocks noGrp="1"/>
          </p:cNvSpPr>
          <p:nvPr>
            <p:ph sz="half" idx="1"/>
          </p:nvPr>
        </p:nvSpPr>
        <p:spPr/>
        <p:txBody>
          <a:bodyPr>
            <a:noAutofit/>
          </a:bodyPr>
          <a:lstStyle/>
          <a:p>
            <a:pPr marL="514350" indent="-514350">
              <a:buFont typeface="+mj-lt"/>
              <a:buAutoNum type="arabicPeriod"/>
            </a:pPr>
            <a:r>
              <a:rPr lang="en-US" sz="1800" dirty="0" smtClean="0">
                <a:latin typeface="Arial" panose="020B0604020202020204" pitchFamily="34" charset="0"/>
                <a:cs typeface="Arial" panose="020B0604020202020204" pitchFamily="34" charset="0"/>
              </a:rPr>
              <a:t>public class </a:t>
            </a:r>
            <a:r>
              <a:rPr lang="en-US" sz="1800" dirty="0" err="1" smtClean="0">
                <a:latin typeface="Arial" panose="020B0604020202020204" pitchFamily="34" charset="0"/>
                <a:cs typeface="Arial" panose="020B0604020202020204" pitchFamily="34" charset="0"/>
              </a:rPr>
              <a:t>EmailNotification</a:t>
            </a:r>
            <a:r>
              <a:rPr lang="en-US" sz="1800" dirty="0" smtClean="0">
                <a:latin typeface="Arial" panose="020B0604020202020204" pitchFamily="34" charset="0"/>
                <a:cs typeface="Arial" panose="020B0604020202020204" pitchFamily="34" charset="0"/>
              </a:rPr>
              <a:t>{</a:t>
            </a:r>
          </a:p>
          <a:p>
            <a:pPr marL="514350" indent="-514350">
              <a:buFont typeface="+mj-lt"/>
              <a:buAutoNum type="arabicPeriod"/>
            </a:pPr>
            <a:r>
              <a:rPr lang="en-US" sz="1800" dirty="0" smtClean="0">
                <a:latin typeface="Arial" panose="020B0604020202020204" pitchFamily="34" charset="0"/>
                <a:cs typeface="Arial" panose="020B0604020202020204" pitchFamily="34" charset="0"/>
              </a:rPr>
              <a:t>    public void Send(string message) {</a:t>
            </a:r>
          </a:p>
          <a:p>
            <a:pPr marL="514350" indent="-514350">
              <a:buFont typeface="+mj-lt"/>
              <a:buAutoNum type="arabicPeriod"/>
            </a:pPr>
            <a:r>
              <a:rPr lang="en-US" sz="1800" dirty="0" smtClean="0">
                <a:latin typeface="Arial" panose="020B0604020202020204" pitchFamily="34" charset="0"/>
                <a:cs typeface="Arial" panose="020B0604020202020204" pitchFamily="34" charset="0"/>
              </a:rPr>
              <a:t>        // send email</a:t>
            </a:r>
          </a:p>
          <a:p>
            <a:pPr marL="514350" indent="-514350">
              <a:buFont typeface="+mj-lt"/>
              <a:buAutoNum type="arabicPeriod"/>
            </a:pPr>
            <a:r>
              <a:rPr lang="en-US" sz="1800" dirty="0" smtClean="0">
                <a:latin typeface="Arial" panose="020B0604020202020204" pitchFamily="34" charset="0"/>
                <a:cs typeface="Arial" panose="020B0604020202020204" pitchFamily="34" charset="0"/>
              </a:rPr>
              <a:t>    }</a:t>
            </a:r>
          </a:p>
          <a:p>
            <a:pPr marL="514350" indent="-514350">
              <a:buFont typeface="+mj-lt"/>
              <a:buAutoNum type="arabicPeriod"/>
            </a:pPr>
            <a:r>
              <a:rPr lang="en-US" sz="1800" dirty="0" smtClean="0">
                <a:latin typeface="Arial" panose="020B0604020202020204" pitchFamily="34" charset="0"/>
                <a:cs typeface="Arial" panose="020B0604020202020204" pitchFamily="34" charset="0"/>
              </a:rPr>
              <a:t>}</a:t>
            </a:r>
          </a:p>
          <a:p>
            <a:pPr marL="514350" indent="-514350">
              <a:buFont typeface="+mj-lt"/>
              <a:buAutoNum type="arabicPeriod"/>
            </a:pPr>
            <a:endParaRPr lang="en-US" sz="1800" dirty="0" smtClean="0">
              <a:latin typeface="Arial" panose="020B0604020202020204" pitchFamily="34" charset="0"/>
              <a:cs typeface="Arial" panose="020B0604020202020204" pitchFamily="34" charset="0"/>
            </a:endParaRPr>
          </a:p>
          <a:p>
            <a:pPr marL="514350" indent="-514350">
              <a:buFont typeface="+mj-lt"/>
              <a:buAutoNum type="arabicPeriod"/>
            </a:pPr>
            <a:r>
              <a:rPr lang="en-US" sz="1800" dirty="0" smtClean="0">
                <a:latin typeface="Arial" panose="020B0604020202020204" pitchFamily="34" charset="0"/>
                <a:cs typeface="Arial" panose="020B0604020202020204" pitchFamily="34" charset="0"/>
              </a:rPr>
              <a:t>public class </a:t>
            </a:r>
            <a:r>
              <a:rPr lang="en-US" sz="1800" dirty="0" err="1" smtClean="0">
                <a:latin typeface="Arial" panose="020B0604020202020204" pitchFamily="34" charset="0"/>
                <a:cs typeface="Arial" panose="020B0604020202020204" pitchFamily="34" charset="0"/>
              </a:rPr>
              <a:t>DatabaseManager</a:t>
            </a:r>
            <a:r>
              <a:rPr lang="en-US" sz="1800" dirty="0" smtClean="0">
                <a:latin typeface="Arial" panose="020B0604020202020204" pitchFamily="34" charset="0"/>
                <a:cs typeface="Arial" panose="020B0604020202020204" pitchFamily="34" charset="0"/>
              </a:rPr>
              <a:t>{</a:t>
            </a:r>
          </a:p>
          <a:p>
            <a:pPr marL="514350" indent="-514350">
              <a:buFont typeface="+mj-lt"/>
              <a:buAutoNum type="arabicPeriod"/>
            </a:pPr>
            <a:r>
              <a:rPr lang="en-US" sz="1800" dirty="0" smtClean="0">
                <a:latin typeface="Arial" panose="020B0604020202020204" pitchFamily="34" charset="0"/>
                <a:cs typeface="Arial" panose="020B0604020202020204" pitchFamily="34" charset="0"/>
              </a:rPr>
              <a:t>    private </a:t>
            </a:r>
            <a:r>
              <a:rPr lang="en-US" sz="1800" dirty="0" err="1" smtClean="0">
                <a:latin typeface="Arial" panose="020B0604020202020204" pitchFamily="34" charset="0"/>
                <a:cs typeface="Arial" panose="020B0604020202020204" pitchFamily="34" charset="0"/>
              </a:rPr>
              <a:t>EmailNotification</a:t>
            </a:r>
            <a:r>
              <a:rPr lang="en-US" sz="1800" dirty="0" smtClean="0">
                <a:latin typeface="Arial" panose="020B0604020202020204" pitchFamily="34" charset="0"/>
                <a:cs typeface="Arial" panose="020B0604020202020204" pitchFamily="34" charset="0"/>
              </a:rPr>
              <a:t> notification;</a:t>
            </a:r>
          </a:p>
          <a:p>
            <a:pPr marL="514350" indent="-514350">
              <a:buFont typeface="+mj-lt"/>
              <a:buAutoNum type="arabicPeriod"/>
            </a:pPr>
            <a:endParaRPr lang="en-US" sz="1800" dirty="0" smtClean="0">
              <a:latin typeface="Arial" panose="020B0604020202020204" pitchFamily="34" charset="0"/>
              <a:cs typeface="Arial" panose="020B0604020202020204" pitchFamily="34" charset="0"/>
            </a:endParaRPr>
          </a:p>
          <a:p>
            <a:pPr marL="514350" indent="-514350">
              <a:buFont typeface="+mj-lt"/>
              <a:buAutoNum type="arabicPeriod"/>
            </a:pPr>
            <a:r>
              <a:rPr lang="en-US" sz="1800" dirty="0" smtClean="0">
                <a:latin typeface="Arial" panose="020B0604020202020204" pitchFamily="34" charset="0"/>
                <a:cs typeface="Arial" panose="020B0604020202020204" pitchFamily="34" charset="0"/>
              </a:rPr>
              <a:t>    public </a:t>
            </a:r>
            <a:r>
              <a:rPr lang="en-US" sz="1800" dirty="0" err="1" smtClean="0">
                <a:latin typeface="Arial" panose="020B0604020202020204" pitchFamily="34" charset="0"/>
                <a:cs typeface="Arial" panose="020B0604020202020204" pitchFamily="34" charset="0"/>
              </a:rPr>
              <a:t>DatabaseManager</a:t>
            </a:r>
            <a:r>
              <a:rPr lang="en-US" sz="1800" dirty="0" smtClean="0">
                <a:latin typeface="Arial" panose="020B0604020202020204" pitchFamily="34" charset="0"/>
                <a:cs typeface="Arial" panose="020B0604020202020204" pitchFamily="34" charset="0"/>
              </a:rPr>
              <a:t>(){</a:t>
            </a:r>
          </a:p>
          <a:p>
            <a:pPr marL="514350" indent="-514350">
              <a:buFont typeface="+mj-lt"/>
              <a:buAutoNum type="arabicPeriod"/>
            </a:pPr>
            <a:r>
              <a:rPr lang="en-US" sz="1800" dirty="0" smtClean="0">
                <a:latin typeface="Arial" panose="020B0604020202020204" pitchFamily="34" charset="0"/>
                <a:cs typeface="Arial" panose="020B0604020202020204" pitchFamily="34" charset="0"/>
              </a:rPr>
              <a:t>        notification = new </a:t>
            </a:r>
            <a:r>
              <a:rPr lang="en-US" sz="1800" dirty="0" err="1" smtClean="0">
                <a:latin typeface="Arial" panose="020B0604020202020204" pitchFamily="34" charset="0"/>
                <a:cs typeface="Arial" panose="020B0604020202020204" pitchFamily="34" charset="0"/>
              </a:rPr>
              <a:t>EmailNotification</a:t>
            </a:r>
            <a:r>
              <a:rPr lang="en-US" sz="1800" dirty="0" smtClean="0">
                <a:latin typeface="Arial" panose="020B0604020202020204" pitchFamily="34" charset="0"/>
                <a:cs typeface="Arial" panose="020B0604020202020204" pitchFamily="34" charset="0"/>
              </a:rPr>
              <a:t>();</a:t>
            </a:r>
          </a:p>
          <a:p>
            <a:pPr marL="514350" indent="-514350">
              <a:buFont typeface="+mj-lt"/>
              <a:buAutoNum type="arabicPeriod"/>
            </a:pPr>
            <a:r>
              <a:rPr lang="en-US" sz="1800" dirty="0" smtClean="0">
                <a:latin typeface="Arial" panose="020B0604020202020204" pitchFamily="34" charset="0"/>
                <a:cs typeface="Arial" panose="020B0604020202020204" pitchFamily="34" charset="0"/>
              </a:rPr>
              <a:t>    }</a:t>
            </a:r>
          </a:p>
        </p:txBody>
      </p:sp>
      <p:sp>
        <p:nvSpPr>
          <p:cNvPr id="3" name="Content Placeholder 2"/>
          <p:cNvSpPr>
            <a:spLocks noGrp="1"/>
          </p:cNvSpPr>
          <p:nvPr>
            <p:ph sz="half" idx="2"/>
          </p:nvPr>
        </p:nvSpPr>
        <p:spPr/>
        <p:txBody>
          <a:bodyPr>
            <a:noAutofit/>
          </a:bodyPr>
          <a:lstStyle/>
          <a:p>
            <a:pPr marL="514350" indent="-514350">
              <a:buFont typeface="+mj-lt"/>
              <a:buAutoNum type="arabicPeriod" startAt="11"/>
            </a:pPr>
            <a:r>
              <a:rPr lang="en-US" sz="1600" dirty="0">
                <a:latin typeface="Arial" panose="020B0604020202020204" pitchFamily="34" charset="0"/>
                <a:cs typeface="Arial" panose="020B0604020202020204" pitchFamily="34" charset="0"/>
              </a:rPr>
              <a:t> public void Add(){</a:t>
            </a:r>
          </a:p>
          <a:p>
            <a:pPr marL="514350" indent="-514350">
              <a:buFont typeface="+mj-lt"/>
              <a:buAutoNum type="arabicPeriod" startAt="11"/>
            </a:pP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notification.Send</a:t>
            </a:r>
            <a:r>
              <a:rPr lang="en-US" sz="1600" dirty="0">
                <a:latin typeface="Arial" panose="020B0604020202020204" pitchFamily="34" charset="0"/>
                <a:cs typeface="Arial" panose="020B0604020202020204" pitchFamily="34" charset="0"/>
              </a:rPr>
              <a:t>("Record added to database!");</a:t>
            </a:r>
          </a:p>
          <a:p>
            <a:pPr marL="514350" indent="-514350">
              <a:buFont typeface="+mj-lt"/>
              <a:buAutoNum type="arabicPeriod" startAt="11"/>
            </a:pPr>
            <a:r>
              <a:rPr lang="en-US" sz="1600" dirty="0">
                <a:latin typeface="Arial" panose="020B0604020202020204" pitchFamily="34" charset="0"/>
                <a:cs typeface="Arial" panose="020B0604020202020204" pitchFamily="34" charset="0"/>
              </a:rPr>
              <a:t>    }</a:t>
            </a:r>
          </a:p>
          <a:p>
            <a:pPr marL="514350" indent="-514350">
              <a:buFont typeface="+mj-lt"/>
              <a:buAutoNum type="arabicPeriod" startAt="11"/>
            </a:pPr>
            <a:endParaRPr lang="en-US" sz="1600" dirty="0">
              <a:latin typeface="Arial" panose="020B0604020202020204" pitchFamily="34" charset="0"/>
              <a:cs typeface="Arial" panose="020B0604020202020204" pitchFamily="34" charset="0"/>
            </a:endParaRPr>
          </a:p>
          <a:p>
            <a:pPr marL="514350" indent="-514350">
              <a:buFont typeface="+mj-lt"/>
              <a:buAutoNum type="arabicPeriod" startAt="11"/>
            </a:pPr>
            <a:r>
              <a:rPr lang="en-US" sz="1600" dirty="0">
                <a:latin typeface="Arial" panose="020B0604020202020204" pitchFamily="34" charset="0"/>
                <a:cs typeface="Arial" panose="020B0604020202020204" pitchFamily="34" charset="0"/>
              </a:rPr>
              <a:t>    public void Remove(){</a:t>
            </a:r>
          </a:p>
          <a:p>
            <a:pPr marL="514350" indent="-514350">
              <a:buFont typeface="+mj-lt"/>
              <a:buAutoNum type="arabicPeriod" startAt="11"/>
            </a:pP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notification.Send</a:t>
            </a:r>
            <a:r>
              <a:rPr lang="en-US" sz="1600" dirty="0">
                <a:latin typeface="Arial" panose="020B0604020202020204" pitchFamily="34" charset="0"/>
                <a:cs typeface="Arial" panose="020B0604020202020204" pitchFamily="34" charset="0"/>
              </a:rPr>
              <a:t>("Record removed to database!");</a:t>
            </a:r>
          </a:p>
          <a:p>
            <a:pPr marL="514350" indent="-514350">
              <a:buFont typeface="+mj-lt"/>
              <a:buAutoNum type="arabicPeriod" startAt="11"/>
            </a:pPr>
            <a:r>
              <a:rPr lang="en-US" sz="1600" dirty="0">
                <a:latin typeface="Arial" panose="020B0604020202020204" pitchFamily="34" charset="0"/>
                <a:cs typeface="Arial" panose="020B0604020202020204" pitchFamily="34" charset="0"/>
              </a:rPr>
              <a:t>    }</a:t>
            </a:r>
          </a:p>
          <a:p>
            <a:pPr marL="514350" indent="-514350">
              <a:buFont typeface="+mj-lt"/>
              <a:buAutoNum type="arabicPeriod" startAt="11"/>
            </a:pPr>
            <a:endParaRPr lang="en-US" sz="1600" dirty="0">
              <a:latin typeface="Arial" panose="020B0604020202020204" pitchFamily="34" charset="0"/>
              <a:cs typeface="Arial" panose="020B0604020202020204" pitchFamily="34" charset="0"/>
            </a:endParaRPr>
          </a:p>
          <a:p>
            <a:pPr marL="514350" indent="-514350">
              <a:buFont typeface="+mj-lt"/>
              <a:buAutoNum type="arabicPeriod" startAt="11"/>
            </a:pPr>
            <a:r>
              <a:rPr lang="en-US" sz="1600" dirty="0">
                <a:latin typeface="Arial" panose="020B0604020202020204" pitchFamily="34" charset="0"/>
                <a:cs typeface="Arial" panose="020B0604020202020204" pitchFamily="34" charset="0"/>
              </a:rPr>
              <a:t>    public void </a:t>
            </a:r>
            <a:r>
              <a:rPr lang="en-US" sz="1600" dirty="0" err="1">
                <a:latin typeface="Arial" panose="020B0604020202020204" pitchFamily="34" charset="0"/>
                <a:cs typeface="Arial" panose="020B0604020202020204" pitchFamily="34" charset="0"/>
              </a:rPr>
              <a:t>Persisit</a:t>
            </a:r>
            <a:r>
              <a:rPr lang="en-US" sz="1600" dirty="0">
                <a:latin typeface="Arial" panose="020B0604020202020204" pitchFamily="34" charset="0"/>
                <a:cs typeface="Arial" panose="020B0604020202020204" pitchFamily="34" charset="0"/>
              </a:rPr>
              <a:t>(){</a:t>
            </a:r>
          </a:p>
          <a:p>
            <a:pPr marL="514350" indent="-514350">
              <a:buFont typeface="+mj-lt"/>
              <a:buAutoNum type="arabicPeriod" startAt="11"/>
            </a:pP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notification.Send</a:t>
            </a:r>
            <a:r>
              <a:rPr lang="en-US" sz="1600" dirty="0">
                <a:latin typeface="Arial" panose="020B0604020202020204" pitchFamily="34" charset="0"/>
                <a:cs typeface="Arial" panose="020B0604020202020204" pitchFamily="34" charset="0"/>
              </a:rPr>
              <a:t>("Changes submitted to database!");</a:t>
            </a:r>
          </a:p>
          <a:p>
            <a:pPr marL="514350" indent="-514350">
              <a:buFont typeface="+mj-lt"/>
              <a:buAutoNum type="arabicPeriod" startAt="11"/>
            </a:pPr>
            <a:r>
              <a:rPr lang="en-US" sz="1600" dirty="0">
                <a:latin typeface="Arial" panose="020B0604020202020204" pitchFamily="34" charset="0"/>
                <a:cs typeface="Arial" panose="020B0604020202020204" pitchFamily="34" charset="0"/>
              </a:rPr>
              <a:t>    }</a:t>
            </a:r>
          </a:p>
          <a:p>
            <a:pPr marL="514350" indent="-514350">
              <a:buFont typeface="+mj-lt"/>
              <a:buAutoNum type="arabicPeriod" startAt="11"/>
            </a:pPr>
            <a:r>
              <a:rPr lang="en-U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6528149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Dependency Inversion </a:t>
            </a:r>
            <a:r>
              <a:rPr lang="en-US" b="1" dirty="0" smtClean="0"/>
              <a:t>Principal</a:t>
            </a:r>
            <a:br>
              <a:rPr lang="en-US" b="1" dirty="0" smtClean="0"/>
            </a:br>
            <a:r>
              <a:rPr lang="fa-IR" dirty="0"/>
              <a:t>اصل وابستگی </a:t>
            </a:r>
            <a:r>
              <a:rPr lang="fa-IR" dirty="0" smtClean="0"/>
              <a:t>معکوس</a:t>
            </a:r>
            <a:endParaRPr lang="en-US" b="1" dirty="0"/>
          </a:p>
        </p:txBody>
      </p:sp>
      <p:sp>
        <p:nvSpPr>
          <p:cNvPr id="5" name="Content Placeholder 4"/>
          <p:cNvSpPr>
            <a:spLocks noGrp="1"/>
          </p:cNvSpPr>
          <p:nvPr>
            <p:ph idx="1"/>
          </p:nvPr>
        </p:nvSpPr>
        <p:spPr/>
        <p:txBody>
          <a:bodyPr>
            <a:normAutofit/>
          </a:bodyPr>
          <a:lstStyle/>
          <a:p>
            <a:pPr marL="514350" indent="-514350">
              <a:buFont typeface="+mj-lt"/>
              <a:buAutoNum type="arabicPeriod"/>
            </a:pPr>
            <a:r>
              <a:rPr lang="en-US" sz="2000" dirty="0" smtClean="0">
                <a:latin typeface="Arial" panose="020B0604020202020204" pitchFamily="34" charset="0"/>
                <a:cs typeface="Arial" panose="020B0604020202020204" pitchFamily="34" charset="0"/>
              </a:rPr>
              <a:t>public interface </a:t>
            </a:r>
            <a:r>
              <a:rPr lang="en-US" sz="2000" dirty="0" err="1" smtClean="0">
                <a:latin typeface="Arial" panose="020B0604020202020204" pitchFamily="34" charset="0"/>
                <a:cs typeface="Arial" panose="020B0604020202020204" pitchFamily="34" charset="0"/>
              </a:rPr>
              <a:t>INotification</a:t>
            </a:r>
            <a:r>
              <a:rPr lang="en-US" sz="2000" dirty="0" smtClean="0">
                <a:latin typeface="Arial" panose="020B0604020202020204" pitchFamily="34" charset="0"/>
                <a:cs typeface="Arial" panose="020B0604020202020204" pitchFamily="34" charset="0"/>
              </a:rPr>
              <a:t>{</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void Send(string message);</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3079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Dependency Inversion </a:t>
            </a:r>
            <a:r>
              <a:rPr lang="en-US" b="1" dirty="0" smtClean="0"/>
              <a:t>Principal</a:t>
            </a:r>
            <a:br>
              <a:rPr lang="en-US" b="1" dirty="0" smtClean="0"/>
            </a:br>
            <a:r>
              <a:rPr lang="fa-IR" dirty="0"/>
              <a:t>اصل وابستگی </a:t>
            </a:r>
            <a:r>
              <a:rPr lang="fa-IR" dirty="0" smtClean="0"/>
              <a:t>معکوس</a:t>
            </a:r>
            <a:endParaRPr lang="en-US" b="1" dirty="0"/>
          </a:p>
        </p:txBody>
      </p:sp>
      <p:sp>
        <p:nvSpPr>
          <p:cNvPr id="5" name="Content Placeholder 4"/>
          <p:cNvSpPr>
            <a:spLocks noGrp="1"/>
          </p:cNvSpPr>
          <p:nvPr>
            <p:ph idx="1"/>
          </p:nvPr>
        </p:nvSpPr>
        <p:spPr/>
        <p:txBody>
          <a:bodyPr>
            <a:noAutofit/>
          </a:bodyPr>
          <a:lstStyle/>
          <a:p>
            <a:pPr marL="514350" indent="-514350">
              <a:buFont typeface="+mj-lt"/>
              <a:buAutoNum type="arabicPeriod"/>
            </a:pPr>
            <a:r>
              <a:rPr lang="en-US" sz="2000" dirty="0" smtClean="0">
                <a:latin typeface="Arial" panose="020B0604020202020204" pitchFamily="34" charset="0"/>
                <a:cs typeface="Arial" panose="020B0604020202020204" pitchFamily="34" charset="0"/>
              </a:rPr>
              <a:t>public class </a:t>
            </a:r>
            <a:r>
              <a:rPr lang="en-US" sz="2000" dirty="0" err="1" smtClean="0">
                <a:latin typeface="Arial" panose="020B0604020202020204" pitchFamily="34" charset="0"/>
                <a:cs typeface="Arial" panose="020B0604020202020204" pitchFamily="34" charset="0"/>
              </a:rPr>
              <a:t>EmailNotification</a:t>
            </a:r>
            <a:r>
              <a:rPr lang="en-US" sz="2000" dirty="0" smtClean="0">
                <a:latin typeface="Arial" panose="020B0604020202020204" pitchFamily="34" charset="0"/>
                <a:cs typeface="Arial" panose="020B0604020202020204" pitchFamily="34" charset="0"/>
              </a:rPr>
              <a:t> : </a:t>
            </a:r>
            <a:r>
              <a:rPr lang="en-US" sz="2000" dirty="0" err="1" smtClean="0">
                <a:latin typeface="Arial" panose="020B0604020202020204" pitchFamily="34" charset="0"/>
                <a:cs typeface="Arial" panose="020B0604020202020204" pitchFamily="34" charset="0"/>
              </a:rPr>
              <a:t>INotification</a:t>
            </a:r>
            <a:r>
              <a:rPr lang="en-US" sz="2000" dirty="0" smtClean="0">
                <a:latin typeface="Arial" panose="020B0604020202020204" pitchFamily="34" charset="0"/>
                <a:cs typeface="Arial" panose="020B0604020202020204" pitchFamily="34" charset="0"/>
              </a:rPr>
              <a:t>{</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public void Send(string message) {</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 send email</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a:t>
            </a:r>
          </a:p>
          <a:p>
            <a:pPr marL="514350" indent="-514350">
              <a:buFont typeface="+mj-lt"/>
              <a:buAutoNum type="arabicPeriod"/>
            </a:pPr>
            <a:endParaRPr lang="en-US" sz="2000" dirty="0" smtClean="0">
              <a:latin typeface="Arial" panose="020B0604020202020204" pitchFamily="34" charset="0"/>
              <a:cs typeface="Arial" panose="020B0604020202020204" pitchFamily="34" charset="0"/>
            </a:endParaRPr>
          </a:p>
          <a:p>
            <a:pPr marL="514350" indent="-514350">
              <a:buFont typeface="+mj-lt"/>
              <a:buAutoNum type="arabicPeriod"/>
            </a:pPr>
            <a:r>
              <a:rPr lang="en-US" sz="2000" dirty="0" smtClean="0">
                <a:latin typeface="Arial" panose="020B0604020202020204" pitchFamily="34" charset="0"/>
                <a:cs typeface="Arial" panose="020B0604020202020204" pitchFamily="34" charset="0"/>
              </a:rPr>
              <a:t>public class </a:t>
            </a:r>
            <a:r>
              <a:rPr lang="en-US" sz="2000" dirty="0" err="1" smtClean="0">
                <a:latin typeface="Arial" panose="020B0604020202020204" pitchFamily="34" charset="0"/>
                <a:cs typeface="Arial" panose="020B0604020202020204" pitchFamily="34" charset="0"/>
              </a:rPr>
              <a:t>SMSNotification</a:t>
            </a:r>
            <a:r>
              <a:rPr lang="en-US" sz="2000" dirty="0" smtClean="0">
                <a:latin typeface="Arial" panose="020B0604020202020204" pitchFamily="34" charset="0"/>
                <a:cs typeface="Arial" panose="020B0604020202020204" pitchFamily="34" charset="0"/>
              </a:rPr>
              <a:t> : </a:t>
            </a:r>
            <a:r>
              <a:rPr lang="en-US" sz="2000" dirty="0" err="1" smtClean="0">
                <a:latin typeface="Arial" panose="020B0604020202020204" pitchFamily="34" charset="0"/>
                <a:cs typeface="Arial" panose="020B0604020202020204" pitchFamily="34" charset="0"/>
              </a:rPr>
              <a:t>INotification</a:t>
            </a:r>
            <a:r>
              <a:rPr lang="en-US" sz="2000" dirty="0" smtClean="0">
                <a:latin typeface="Arial" panose="020B0604020202020204" pitchFamily="34" charset="0"/>
                <a:cs typeface="Arial" panose="020B0604020202020204" pitchFamily="34" charset="0"/>
              </a:rPr>
              <a:t>{</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public void Send(string message){</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 send </a:t>
            </a:r>
            <a:r>
              <a:rPr lang="en-US" sz="2000" dirty="0" err="1" smtClean="0">
                <a:latin typeface="Arial" panose="020B0604020202020204" pitchFamily="34" charset="0"/>
                <a:cs typeface="Arial" panose="020B0604020202020204" pitchFamily="34" charset="0"/>
              </a:rPr>
              <a:t>sms</a:t>
            </a:r>
            <a:endParaRPr lang="en-US" sz="2000" dirty="0" smtClean="0">
              <a:latin typeface="Arial" panose="020B0604020202020204" pitchFamily="34" charset="0"/>
              <a:cs typeface="Arial" panose="020B0604020202020204" pitchFamily="34" charset="0"/>
            </a:endParaRPr>
          </a:p>
          <a:p>
            <a:pPr marL="514350" indent="-514350">
              <a:buFont typeface="+mj-lt"/>
              <a:buAutoNum type="arabicPeriod"/>
            </a:pPr>
            <a:r>
              <a:rPr lang="en-US" sz="2000" dirty="0" smtClean="0">
                <a:latin typeface="Arial" panose="020B0604020202020204" pitchFamily="34" charset="0"/>
                <a:cs typeface="Arial" panose="020B0604020202020204" pitchFamily="34" charset="0"/>
              </a:rPr>
              <a:t>    }</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26317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Dependency Inversion </a:t>
            </a:r>
            <a:r>
              <a:rPr lang="en-US" b="1" dirty="0" smtClean="0"/>
              <a:t>Principal</a:t>
            </a:r>
            <a:br>
              <a:rPr lang="en-US" b="1" dirty="0" smtClean="0"/>
            </a:br>
            <a:r>
              <a:rPr lang="fa-IR" dirty="0"/>
              <a:t>اصل وابستگی </a:t>
            </a:r>
            <a:r>
              <a:rPr lang="fa-IR" dirty="0" smtClean="0"/>
              <a:t>معکوس</a:t>
            </a:r>
            <a:endParaRPr lang="en-US" b="1" dirty="0"/>
          </a:p>
        </p:txBody>
      </p:sp>
      <p:sp>
        <p:nvSpPr>
          <p:cNvPr id="5" name="Content Placeholder 4"/>
          <p:cNvSpPr>
            <a:spLocks noGrp="1"/>
          </p:cNvSpPr>
          <p:nvPr>
            <p:ph sz="half" idx="1"/>
          </p:nvPr>
        </p:nvSpPr>
        <p:spPr>
          <a:xfrm>
            <a:off x="838200" y="1825625"/>
            <a:ext cx="10709366" cy="4351338"/>
          </a:xfrm>
        </p:spPr>
        <p:txBody>
          <a:bodyPr>
            <a:noAutofit/>
          </a:bodyPr>
          <a:lstStyle/>
          <a:p>
            <a:pPr marL="514350" indent="-514350">
              <a:buFont typeface="+mj-lt"/>
              <a:buAutoNum type="arabicPeriod"/>
            </a:pPr>
            <a:r>
              <a:rPr lang="en-US" sz="1400" dirty="0" smtClean="0">
                <a:latin typeface="Arial" panose="020B0604020202020204" pitchFamily="34" charset="0"/>
                <a:cs typeface="Arial" panose="020B0604020202020204" pitchFamily="34" charset="0"/>
              </a:rPr>
              <a:t>public class </a:t>
            </a:r>
            <a:r>
              <a:rPr lang="en-US" sz="1400" dirty="0" err="1" smtClean="0">
                <a:latin typeface="Arial" panose="020B0604020202020204" pitchFamily="34" charset="0"/>
                <a:cs typeface="Arial" panose="020B0604020202020204" pitchFamily="34" charset="0"/>
              </a:rPr>
              <a:t>DatabaseManager</a:t>
            </a:r>
            <a:r>
              <a:rPr lang="en-US" sz="1400" dirty="0" smtClean="0">
                <a:latin typeface="Arial" panose="020B0604020202020204" pitchFamily="34" charset="0"/>
                <a:cs typeface="Arial" panose="020B0604020202020204" pitchFamily="34" charset="0"/>
              </a:rPr>
              <a:t>{</a:t>
            </a:r>
          </a:p>
          <a:p>
            <a:pPr marL="514350" indent="-514350">
              <a:buFont typeface="+mj-lt"/>
              <a:buAutoNum type="arabicPeriod"/>
            </a:pPr>
            <a:r>
              <a:rPr lang="en-US" sz="1400" dirty="0" smtClean="0">
                <a:latin typeface="Arial" panose="020B0604020202020204" pitchFamily="34" charset="0"/>
                <a:cs typeface="Arial" panose="020B0604020202020204" pitchFamily="34" charset="0"/>
              </a:rPr>
              <a:t>    private </a:t>
            </a:r>
            <a:r>
              <a:rPr lang="en-US" sz="1400" dirty="0" err="1" smtClean="0">
                <a:latin typeface="Arial" panose="020B0604020202020204" pitchFamily="34" charset="0"/>
                <a:cs typeface="Arial" panose="020B0604020202020204" pitchFamily="34" charset="0"/>
              </a:rPr>
              <a:t>INotification</a:t>
            </a:r>
            <a:r>
              <a:rPr lang="en-US" sz="1400" dirty="0" smtClean="0">
                <a:latin typeface="Arial" panose="020B0604020202020204" pitchFamily="34" charset="0"/>
                <a:cs typeface="Arial" panose="020B0604020202020204" pitchFamily="34" charset="0"/>
              </a:rPr>
              <a:t> notification;</a:t>
            </a:r>
          </a:p>
          <a:p>
            <a:pPr marL="514350" indent="-514350">
              <a:buFont typeface="+mj-lt"/>
              <a:buAutoNum type="arabicPeriod"/>
            </a:pPr>
            <a:r>
              <a:rPr lang="en-US" sz="1400" dirty="0" smtClean="0">
                <a:latin typeface="Arial" panose="020B0604020202020204" pitchFamily="34" charset="0"/>
                <a:cs typeface="Arial" panose="020B0604020202020204" pitchFamily="34" charset="0"/>
              </a:rPr>
              <a:t>    public </a:t>
            </a:r>
            <a:r>
              <a:rPr lang="en-US" sz="1400" dirty="0" err="1" smtClean="0">
                <a:latin typeface="Arial" panose="020B0604020202020204" pitchFamily="34" charset="0"/>
                <a:cs typeface="Arial" panose="020B0604020202020204" pitchFamily="34" charset="0"/>
              </a:rPr>
              <a:t>DatabaseManager</a:t>
            </a:r>
            <a:r>
              <a:rPr lang="en-US" sz="1400" dirty="0" smtClean="0">
                <a:latin typeface="Arial" panose="020B0604020202020204" pitchFamily="34" charset="0"/>
                <a:cs typeface="Arial" panose="020B0604020202020204" pitchFamily="34" charset="0"/>
              </a:rPr>
              <a:t>(</a:t>
            </a:r>
            <a:r>
              <a:rPr lang="en-US" sz="1400" dirty="0" err="1" smtClean="0">
                <a:latin typeface="Arial" panose="020B0604020202020204" pitchFamily="34" charset="0"/>
                <a:cs typeface="Arial" panose="020B0604020202020204" pitchFamily="34" charset="0"/>
              </a:rPr>
              <a:t>INotification</a:t>
            </a:r>
            <a:r>
              <a:rPr lang="en-US" sz="1400" dirty="0" smtClean="0">
                <a:latin typeface="Arial" panose="020B0604020202020204" pitchFamily="34" charset="0"/>
                <a:cs typeface="Arial" panose="020B0604020202020204" pitchFamily="34" charset="0"/>
              </a:rPr>
              <a:t> notification) {</a:t>
            </a:r>
          </a:p>
          <a:p>
            <a:pPr marL="514350" indent="-514350">
              <a:buFont typeface="+mj-lt"/>
              <a:buAutoNum type="arabicPeriod"/>
            </a:pP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this.notification</a:t>
            </a:r>
            <a:r>
              <a:rPr lang="en-US" sz="1400" dirty="0" smtClean="0">
                <a:latin typeface="Arial" panose="020B0604020202020204" pitchFamily="34" charset="0"/>
                <a:cs typeface="Arial" panose="020B0604020202020204" pitchFamily="34" charset="0"/>
              </a:rPr>
              <a:t> = notification;</a:t>
            </a:r>
          </a:p>
          <a:p>
            <a:pPr marL="514350" indent="-514350">
              <a:buFont typeface="+mj-lt"/>
              <a:buAutoNum type="arabicPeriod"/>
            </a:pPr>
            <a:r>
              <a:rPr lang="en-US" sz="1400" dirty="0" smtClean="0">
                <a:latin typeface="Arial" panose="020B0604020202020204" pitchFamily="34" charset="0"/>
                <a:cs typeface="Arial" panose="020B0604020202020204" pitchFamily="34" charset="0"/>
              </a:rPr>
              <a:t>    }</a:t>
            </a:r>
          </a:p>
          <a:p>
            <a:pPr marL="514350" indent="-514350">
              <a:buFont typeface="+mj-lt"/>
              <a:buAutoNum type="arabicPeriod"/>
            </a:pPr>
            <a:r>
              <a:rPr lang="en-US" sz="1400" dirty="0" smtClean="0">
                <a:latin typeface="Arial" panose="020B0604020202020204" pitchFamily="34" charset="0"/>
                <a:cs typeface="Arial" panose="020B0604020202020204" pitchFamily="34" charset="0"/>
              </a:rPr>
              <a:t>    public void Add(){</a:t>
            </a:r>
          </a:p>
          <a:p>
            <a:pPr marL="514350" indent="-514350">
              <a:buFont typeface="+mj-lt"/>
              <a:buAutoNum type="arabicPeriod"/>
            </a:pP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notification.Send</a:t>
            </a:r>
            <a:r>
              <a:rPr lang="en-US" sz="1400" dirty="0" smtClean="0">
                <a:latin typeface="Arial" panose="020B0604020202020204" pitchFamily="34" charset="0"/>
                <a:cs typeface="Arial" panose="020B0604020202020204" pitchFamily="34" charset="0"/>
              </a:rPr>
              <a:t>("Record added to database!");</a:t>
            </a:r>
          </a:p>
          <a:p>
            <a:pPr marL="514350" indent="-514350">
              <a:buFont typeface="+mj-lt"/>
              <a:buAutoNum type="arabicPeriod"/>
            </a:pPr>
            <a:r>
              <a:rPr lang="en-US" sz="1400" dirty="0" smtClean="0">
                <a:latin typeface="Arial" panose="020B0604020202020204" pitchFamily="34" charset="0"/>
                <a:cs typeface="Arial" panose="020B0604020202020204" pitchFamily="34" charset="0"/>
              </a:rPr>
              <a:t>    }</a:t>
            </a:r>
          </a:p>
          <a:p>
            <a:pPr marL="514350" indent="-514350">
              <a:buFont typeface="+mj-lt"/>
              <a:buAutoNum type="arabicPeriod" startAt="9"/>
            </a:pPr>
            <a:r>
              <a:rPr lang="en-US" sz="1400" dirty="0" smtClean="0">
                <a:latin typeface="Arial" panose="020B0604020202020204" pitchFamily="34" charset="0"/>
                <a:cs typeface="Arial" panose="020B0604020202020204" pitchFamily="34" charset="0"/>
              </a:rPr>
              <a:t>    public void Remove(){</a:t>
            </a:r>
          </a:p>
          <a:p>
            <a:pPr marL="514350" indent="-514350">
              <a:buFont typeface="+mj-lt"/>
              <a:buAutoNum type="arabicPeriod" startAt="9"/>
            </a:pP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notification.Send</a:t>
            </a:r>
            <a:r>
              <a:rPr lang="en-US" sz="1400" dirty="0" smtClean="0">
                <a:latin typeface="Arial" panose="020B0604020202020204" pitchFamily="34" charset="0"/>
                <a:cs typeface="Arial" panose="020B0604020202020204" pitchFamily="34" charset="0"/>
              </a:rPr>
              <a:t>("Record removed to database!");</a:t>
            </a:r>
          </a:p>
          <a:p>
            <a:pPr marL="514350" indent="-514350">
              <a:buFont typeface="+mj-lt"/>
              <a:buAutoNum type="arabicPeriod" startAt="9"/>
            </a:pPr>
            <a:r>
              <a:rPr lang="en-US" sz="1400" dirty="0" smtClean="0">
                <a:latin typeface="Arial" panose="020B0604020202020204" pitchFamily="34" charset="0"/>
                <a:cs typeface="Arial" panose="020B0604020202020204" pitchFamily="34" charset="0"/>
              </a:rPr>
              <a:t>    }</a:t>
            </a:r>
          </a:p>
          <a:p>
            <a:pPr marL="514350" indent="-514350">
              <a:buFont typeface="+mj-lt"/>
              <a:buAutoNum type="arabicPeriod" startAt="9"/>
            </a:pP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public void </a:t>
            </a:r>
            <a:r>
              <a:rPr lang="en-US" sz="1400" dirty="0" err="1">
                <a:latin typeface="Arial" panose="020B0604020202020204" pitchFamily="34" charset="0"/>
                <a:cs typeface="Arial" panose="020B0604020202020204" pitchFamily="34" charset="0"/>
              </a:rPr>
              <a:t>Persisit</a:t>
            </a:r>
            <a:r>
              <a:rPr lang="en-US" sz="1400" dirty="0">
                <a:latin typeface="Arial" panose="020B0604020202020204" pitchFamily="34" charset="0"/>
                <a:cs typeface="Arial" panose="020B0604020202020204" pitchFamily="34" charset="0"/>
              </a:rPr>
              <a:t>(){</a:t>
            </a:r>
          </a:p>
          <a:p>
            <a:pPr marL="514350" indent="-514350">
              <a:buFont typeface="+mj-lt"/>
              <a:buAutoNum type="arabicPeriod" startAt="9"/>
            </a:pP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notification.Send</a:t>
            </a:r>
            <a:r>
              <a:rPr lang="en-US" sz="1400" dirty="0">
                <a:latin typeface="Arial" panose="020B0604020202020204" pitchFamily="34" charset="0"/>
                <a:cs typeface="Arial" panose="020B0604020202020204" pitchFamily="34" charset="0"/>
              </a:rPr>
              <a:t>("Changes submitted to database!");</a:t>
            </a:r>
          </a:p>
          <a:p>
            <a:pPr marL="514350" indent="-514350">
              <a:buFont typeface="+mj-lt"/>
              <a:buAutoNum type="arabicPeriod" startAt="9"/>
            </a:pPr>
            <a:r>
              <a:rPr lang="en-US" sz="1400" dirty="0">
                <a:latin typeface="Arial" panose="020B0604020202020204" pitchFamily="34" charset="0"/>
                <a:cs typeface="Arial" panose="020B0604020202020204" pitchFamily="34" charset="0"/>
              </a:rPr>
              <a:t>    }</a:t>
            </a:r>
          </a:p>
          <a:p>
            <a:pPr marL="514350" indent="-514350">
              <a:buFont typeface="+mj-lt"/>
              <a:buAutoNum type="arabicPeriod" startAt="9"/>
            </a:pP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23650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Dependency Inversion </a:t>
            </a:r>
            <a:r>
              <a:rPr lang="en-US" b="1" dirty="0" smtClean="0"/>
              <a:t>Principal</a:t>
            </a:r>
            <a:br>
              <a:rPr lang="en-US" b="1" dirty="0" smtClean="0"/>
            </a:br>
            <a:r>
              <a:rPr lang="fa-IR" dirty="0"/>
              <a:t>اصل وابستگی </a:t>
            </a:r>
            <a:r>
              <a:rPr lang="fa-IR" dirty="0" smtClean="0"/>
              <a:t>معکوس</a:t>
            </a:r>
            <a:endParaRPr lang="en-US" b="1" dirty="0"/>
          </a:p>
        </p:txBody>
      </p:sp>
      <p:sp>
        <p:nvSpPr>
          <p:cNvPr id="5" name="Content Placeholder 4"/>
          <p:cNvSpPr>
            <a:spLocks noGrp="1"/>
          </p:cNvSpPr>
          <p:nvPr>
            <p:ph idx="1"/>
          </p:nvPr>
        </p:nvSpPr>
        <p:spPr/>
        <p:txBody>
          <a:bodyPr>
            <a:normAutofit/>
          </a:bodyPr>
          <a:lstStyle/>
          <a:p>
            <a:pPr marL="514350" indent="-514350">
              <a:buFont typeface="+mj-lt"/>
              <a:buAutoNum type="arabicPeriod"/>
            </a:pPr>
            <a:r>
              <a:rPr lang="en-US" sz="2000" dirty="0" err="1" smtClean="0"/>
              <a:t>DatabaseManager</a:t>
            </a:r>
            <a:r>
              <a:rPr lang="en-US" sz="2000" dirty="0" smtClean="0"/>
              <a:t> manager = </a:t>
            </a:r>
            <a:endParaRPr lang="fa-IR" sz="2000" dirty="0" smtClean="0"/>
          </a:p>
          <a:p>
            <a:pPr marL="457200" lvl="1" indent="0">
              <a:buNone/>
            </a:pPr>
            <a:r>
              <a:rPr lang="fa-IR" sz="2000" dirty="0"/>
              <a:t>	</a:t>
            </a:r>
            <a:r>
              <a:rPr lang="en-US" sz="2000" dirty="0" smtClean="0"/>
              <a:t>new </a:t>
            </a:r>
            <a:r>
              <a:rPr lang="en-US" sz="2000" dirty="0" err="1" smtClean="0"/>
              <a:t>DatabaseManager</a:t>
            </a:r>
            <a:r>
              <a:rPr lang="en-US" sz="2000" dirty="0" smtClean="0"/>
              <a:t>(new </a:t>
            </a:r>
            <a:r>
              <a:rPr lang="en-US" sz="2000" dirty="0" err="1" smtClean="0"/>
              <a:t>SMSNotification</a:t>
            </a:r>
            <a:r>
              <a:rPr lang="en-US" sz="2000" dirty="0" smtClean="0"/>
              <a:t>());</a:t>
            </a:r>
          </a:p>
          <a:p>
            <a:pPr marL="514350" indent="-514350">
              <a:buFont typeface="+mj-lt"/>
              <a:buAutoNum type="arabicPeriod"/>
            </a:pPr>
            <a:endParaRPr lang="en-US" sz="2000" dirty="0" smtClean="0"/>
          </a:p>
          <a:p>
            <a:pPr marL="514350" indent="-514350">
              <a:buFont typeface="+mj-lt"/>
              <a:buAutoNum type="arabicPeriod"/>
            </a:pPr>
            <a:r>
              <a:rPr lang="en-US" sz="2000" dirty="0" err="1" smtClean="0"/>
              <a:t>DatabaseManager</a:t>
            </a:r>
            <a:r>
              <a:rPr lang="en-US" sz="2000" dirty="0" smtClean="0"/>
              <a:t> manager = </a:t>
            </a:r>
            <a:endParaRPr lang="fa-IR" sz="2000" dirty="0" smtClean="0"/>
          </a:p>
          <a:p>
            <a:pPr marL="457200" lvl="1" indent="0">
              <a:buNone/>
            </a:pPr>
            <a:r>
              <a:rPr lang="fa-IR" sz="2000" dirty="0"/>
              <a:t>	</a:t>
            </a:r>
            <a:r>
              <a:rPr lang="en-US" sz="2000" dirty="0" smtClean="0"/>
              <a:t>new </a:t>
            </a:r>
            <a:r>
              <a:rPr lang="en-US" sz="2000" dirty="0" err="1" smtClean="0"/>
              <a:t>DatabaseManager</a:t>
            </a:r>
            <a:r>
              <a:rPr lang="en-US" sz="2000" dirty="0" smtClean="0"/>
              <a:t>(new </a:t>
            </a:r>
            <a:r>
              <a:rPr lang="en-US" sz="2000" dirty="0" err="1" smtClean="0"/>
              <a:t>EmailNotification</a:t>
            </a:r>
            <a:r>
              <a:rPr lang="en-US" sz="2000" dirty="0" smtClean="0"/>
              <a:t>());</a:t>
            </a:r>
          </a:p>
        </p:txBody>
      </p:sp>
    </p:spTree>
    <p:extLst>
      <p:ext uri="{BB962C8B-B14F-4D97-AF65-F5344CB8AC3E}">
        <p14:creationId xmlns:p14="http://schemas.microsoft.com/office/powerpoint/2010/main" val="1363676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474" y="203782"/>
            <a:ext cx="9465055" cy="6497464"/>
          </a:xfrm>
          <a:prstGeom prst="rect">
            <a:avLst/>
          </a:prstGeom>
        </p:spPr>
      </p:pic>
    </p:spTree>
    <p:extLst>
      <p:ext uri="{BB962C8B-B14F-4D97-AF65-F5344CB8AC3E}">
        <p14:creationId xmlns:p14="http://schemas.microsoft.com/office/powerpoint/2010/main" val="36553301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fa-IR" sz="4400" dirty="0" smtClean="0"/>
              <a:t>پرسش و پاسخ</a:t>
            </a:r>
            <a:endParaRPr lang="en-US" sz="4400" dirty="0"/>
          </a:p>
        </p:txBody>
      </p:sp>
    </p:spTree>
    <p:extLst>
      <p:ext uri="{BB962C8B-B14F-4D97-AF65-F5344CB8AC3E}">
        <p14:creationId xmlns:p14="http://schemas.microsoft.com/office/powerpoint/2010/main" val="7579774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r">
              <a:buNone/>
            </a:pPr>
            <a:r>
              <a:rPr lang="fa-IR" sz="3600" dirty="0" smtClean="0"/>
              <a:t>با تشکر  از دوستان که در این کنفرانس شرکت نموده اند</a:t>
            </a:r>
            <a:endParaRPr lang="en-US" sz="3600" dirty="0"/>
          </a:p>
        </p:txBody>
      </p:sp>
    </p:spTree>
    <p:extLst>
      <p:ext uri="{BB962C8B-B14F-4D97-AF65-F5344CB8AC3E}">
        <p14:creationId xmlns:p14="http://schemas.microsoft.com/office/powerpoint/2010/main" val="33290444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rtl="1"/>
            <a:r>
              <a:rPr lang="en-US" b="1" dirty="0"/>
              <a:t>Single responsibility </a:t>
            </a:r>
            <a:r>
              <a:rPr lang="en-US" b="1" dirty="0" smtClean="0"/>
              <a:t>principle</a:t>
            </a:r>
            <a:br>
              <a:rPr lang="en-US" b="1" dirty="0" smtClean="0"/>
            </a:br>
            <a:r>
              <a:rPr lang="fa-IR" dirty="0"/>
              <a:t>اصل تک‌وظیفه‌ای</a:t>
            </a:r>
            <a:endParaRPr lang="en-US" dirty="0"/>
          </a:p>
        </p:txBody>
      </p:sp>
      <p:sp>
        <p:nvSpPr>
          <p:cNvPr id="3" name="Content Placeholder 2"/>
          <p:cNvSpPr>
            <a:spLocks noGrp="1"/>
          </p:cNvSpPr>
          <p:nvPr>
            <p:ph idx="1"/>
          </p:nvPr>
        </p:nvSpPr>
        <p:spPr/>
        <p:txBody>
          <a:bodyPr/>
          <a:lstStyle/>
          <a:p>
            <a:pPr algn="r" rtl="1"/>
            <a:r>
              <a:rPr lang="fa-IR" dirty="0"/>
              <a:t>یک کلاس باید تنها یک وظیفه داشته باشد </a:t>
            </a:r>
            <a:endParaRPr lang="fa-IR" dirty="0" smtClean="0"/>
          </a:p>
          <a:p>
            <a:pPr marL="0" indent="0" algn="r" rtl="1">
              <a:buNone/>
            </a:pPr>
            <a:r>
              <a:rPr lang="fa-IR" dirty="0" smtClean="0"/>
              <a:t>(</a:t>
            </a:r>
            <a:r>
              <a:rPr lang="fa-IR" dirty="0"/>
              <a:t>یک کلاس باید تنها یک دلیل برای تغییر داشته باشد و نه بیشتر)</a:t>
            </a:r>
            <a:endParaRPr lang="en-US" dirty="0"/>
          </a:p>
        </p:txBody>
      </p:sp>
    </p:spTree>
    <p:extLst>
      <p:ext uri="{BB962C8B-B14F-4D97-AF65-F5344CB8AC3E}">
        <p14:creationId xmlns:p14="http://schemas.microsoft.com/office/powerpoint/2010/main" val="1456819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Single responsibility principle</a:t>
            </a:r>
            <a:br>
              <a:rPr lang="en-US" b="1" dirty="0" smtClean="0"/>
            </a:br>
            <a:r>
              <a:rPr lang="fa-IR" dirty="0"/>
              <a:t>اصل تک‌وظیفه‌ای</a:t>
            </a:r>
            <a:endParaRPr lang="en-US" dirty="0"/>
          </a:p>
        </p:txBody>
      </p:sp>
      <p:sp>
        <p:nvSpPr>
          <p:cNvPr id="5" name="Content Placeholder 4"/>
          <p:cNvSpPr>
            <a:spLocks noGrp="1"/>
          </p:cNvSpPr>
          <p:nvPr>
            <p:ph idx="1"/>
          </p:nvPr>
        </p:nvSpPr>
        <p:spPr/>
        <p:txBody>
          <a:bodyPr>
            <a:noAutofit/>
          </a:bodyPr>
          <a:lstStyle/>
          <a:p>
            <a:pPr marL="514350" indent="-514350">
              <a:buFont typeface="+mj-lt"/>
              <a:buAutoNum type="arabicPeriod"/>
            </a:pPr>
            <a:r>
              <a:rPr lang="en-US" sz="2000" dirty="0" smtClean="0">
                <a:latin typeface="Arial" panose="020B0604020202020204" pitchFamily="34" charset="0"/>
                <a:cs typeface="Arial" panose="020B0604020202020204" pitchFamily="34" charset="0"/>
              </a:rPr>
              <a:t>class Customer {</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public void Add() {</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try {</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 Database code goes here</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 catch (Exception ex) {</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System.IO.File.WriteAllText</a:t>
            </a:r>
            <a:r>
              <a:rPr lang="en-US" sz="2000" dirty="0" smtClean="0">
                <a:latin typeface="Arial" panose="020B0604020202020204" pitchFamily="34" charset="0"/>
                <a:cs typeface="Arial" panose="020B0604020202020204" pitchFamily="34" charset="0"/>
              </a:rPr>
              <a:t>(@"c:\Error.txt", </a:t>
            </a:r>
            <a:r>
              <a:rPr lang="en-US" sz="2000" dirty="0" err="1" smtClean="0">
                <a:latin typeface="Arial" panose="020B0604020202020204" pitchFamily="34" charset="0"/>
                <a:cs typeface="Arial" panose="020B0604020202020204" pitchFamily="34" charset="0"/>
              </a:rPr>
              <a:t>ex.ToString</a:t>
            </a:r>
            <a:r>
              <a:rPr lang="en-US" sz="2000" dirty="0" smtClean="0">
                <a:latin typeface="Arial" panose="020B0604020202020204" pitchFamily="34" charset="0"/>
                <a:cs typeface="Arial" panose="020B0604020202020204" pitchFamily="34" charset="0"/>
              </a:rPr>
              <a:t>());</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52519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Single responsibility principle</a:t>
            </a:r>
            <a:br>
              <a:rPr lang="en-US" b="1" dirty="0" smtClean="0"/>
            </a:br>
            <a:r>
              <a:rPr lang="fa-IR" dirty="0" smtClean="0"/>
              <a:t>اصل </a:t>
            </a:r>
            <a:r>
              <a:rPr lang="fa-IR" dirty="0"/>
              <a:t>تک‌وظیفه‌ای</a:t>
            </a:r>
            <a:endParaRPr lang="en-US" dirty="0"/>
          </a:p>
        </p:txBody>
      </p:sp>
      <p:sp>
        <p:nvSpPr>
          <p:cNvPr id="5" name="Content Placeholder 4"/>
          <p:cNvSpPr>
            <a:spLocks noGrp="1"/>
          </p:cNvSpPr>
          <p:nvPr>
            <p:ph sz="half" idx="1"/>
          </p:nvPr>
        </p:nvSpPr>
        <p:spPr/>
        <p:txBody>
          <a:bodyPr>
            <a:normAutofit/>
          </a:bodyPr>
          <a:lstStyle/>
          <a:p>
            <a:pPr marL="514350" indent="-514350">
              <a:buFont typeface="+mj-lt"/>
              <a:buAutoNum type="arabicPeriod"/>
            </a:pPr>
            <a:r>
              <a:rPr lang="en-US" sz="2000" dirty="0" smtClean="0">
                <a:latin typeface="Arial" panose="020B0604020202020204" pitchFamily="34" charset="0"/>
                <a:cs typeface="Arial" panose="020B0604020202020204" pitchFamily="34" charset="0"/>
              </a:rPr>
              <a:t>class </a:t>
            </a:r>
            <a:r>
              <a:rPr lang="en-US" sz="2000" dirty="0" err="1" smtClean="0">
                <a:latin typeface="Arial" panose="020B0604020202020204" pitchFamily="34" charset="0"/>
                <a:cs typeface="Arial" panose="020B0604020202020204" pitchFamily="34" charset="0"/>
              </a:rPr>
              <a:t>FileLogger</a:t>
            </a:r>
            <a:r>
              <a:rPr lang="en-US" sz="2000" dirty="0" smtClean="0">
                <a:latin typeface="Arial" panose="020B0604020202020204" pitchFamily="34" charset="0"/>
                <a:cs typeface="Arial" panose="020B0604020202020204" pitchFamily="34" charset="0"/>
              </a:rPr>
              <a:t> {</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public void Handle(string error) {</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System.IO.File.WriteAllText</a:t>
            </a:r>
            <a:r>
              <a:rPr lang="en-US" sz="2000" dirty="0" smtClean="0">
                <a:latin typeface="Arial" panose="020B0604020202020204" pitchFamily="34" charset="0"/>
                <a:cs typeface="Arial" panose="020B0604020202020204" pitchFamily="34" charset="0"/>
              </a:rPr>
              <a:t>(@"c:\Error.txt", error);</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3" name="Content Placeholder 2"/>
          <p:cNvSpPr>
            <a:spLocks noGrp="1"/>
          </p:cNvSpPr>
          <p:nvPr>
            <p:ph sz="half" idx="2"/>
          </p:nvPr>
        </p:nvSpPr>
        <p:spPr/>
        <p:txBody>
          <a:bodyPr>
            <a:noAutofit/>
          </a:bodyPr>
          <a:lstStyle/>
          <a:p>
            <a:pPr marL="514350" indent="-514350">
              <a:buFont typeface="+mj-lt"/>
              <a:buAutoNum type="arabicPeriod"/>
            </a:pPr>
            <a:r>
              <a:rPr lang="en-US" sz="2000" dirty="0" smtClean="0">
                <a:latin typeface="Arial" panose="020B0604020202020204" pitchFamily="34" charset="0"/>
                <a:cs typeface="Arial" panose="020B0604020202020204" pitchFamily="34" charset="0"/>
              </a:rPr>
              <a:t>class Customer {</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private </a:t>
            </a:r>
            <a:r>
              <a:rPr lang="en-US" sz="2000" dirty="0" err="1" smtClean="0">
                <a:latin typeface="Arial" panose="020B0604020202020204" pitchFamily="34" charset="0"/>
                <a:cs typeface="Arial" panose="020B0604020202020204" pitchFamily="34" charset="0"/>
              </a:rPr>
              <a:t>FileLogger</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obj</a:t>
            </a:r>
            <a:r>
              <a:rPr lang="en-US" sz="2000" dirty="0" smtClean="0">
                <a:latin typeface="Arial" panose="020B0604020202020204" pitchFamily="34" charset="0"/>
                <a:cs typeface="Arial" panose="020B0604020202020204" pitchFamily="34" charset="0"/>
              </a:rPr>
              <a:t> = new </a:t>
            </a:r>
            <a:r>
              <a:rPr lang="en-US" sz="2000" dirty="0" err="1" smtClean="0">
                <a:latin typeface="Arial" panose="020B0604020202020204" pitchFamily="34" charset="0"/>
                <a:cs typeface="Arial" panose="020B0604020202020204" pitchFamily="34" charset="0"/>
              </a:rPr>
              <a:t>FileLogger</a:t>
            </a:r>
            <a:r>
              <a:rPr lang="en-US" sz="2000" dirty="0" smtClean="0">
                <a:latin typeface="Arial" panose="020B0604020202020204" pitchFamily="34" charset="0"/>
                <a:cs typeface="Arial" panose="020B0604020202020204" pitchFamily="34" charset="0"/>
              </a:rPr>
              <a:t>();</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publicvirtual</a:t>
            </a:r>
            <a:r>
              <a:rPr lang="en-US" sz="2000" dirty="0" smtClean="0">
                <a:latin typeface="Arial" panose="020B0604020202020204" pitchFamily="34" charset="0"/>
                <a:cs typeface="Arial" panose="020B0604020202020204" pitchFamily="34" charset="0"/>
              </a:rPr>
              <a:t> void Add() {</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try {</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 Database code goes here</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 catch (Exception ex) {</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obj.Handle</a:t>
            </a:r>
            <a:r>
              <a:rPr lang="en-US" sz="2000" dirty="0" smtClean="0">
                <a:latin typeface="Arial" panose="020B0604020202020204" pitchFamily="34" charset="0"/>
                <a:cs typeface="Arial" panose="020B0604020202020204" pitchFamily="34" charset="0"/>
              </a:rPr>
              <a:t>(</a:t>
            </a:r>
            <a:r>
              <a:rPr lang="en-US" sz="2000" dirty="0" err="1" smtClean="0">
                <a:latin typeface="Arial" panose="020B0604020202020204" pitchFamily="34" charset="0"/>
                <a:cs typeface="Arial" panose="020B0604020202020204" pitchFamily="34" charset="0"/>
              </a:rPr>
              <a:t>ex.ToString</a:t>
            </a:r>
            <a:r>
              <a:rPr lang="en-US" sz="2000" dirty="0" smtClean="0">
                <a:latin typeface="Arial" panose="020B0604020202020204" pitchFamily="34" charset="0"/>
                <a:cs typeface="Arial" panose="020B0604020202020204" pitchFamily="34" charset="0"/>
              </a:rPr>
              <a:t>());</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    }</a:t>
            </a:r>
          </a:p>
          <a:p>
            <a:pPr marL="514350" indent="-514350">
              <a:buFont typeface="+mj-lt"/>
              <a:buAutoNum type="arabicPeriod"/>
            </a:pP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5453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474" y="203782"/>
            <a:ext cx="9465055" cy="6497464"/>
          </a:xfrm>
          <a:prstGeom prst="rect">
            <a:avLst/>
          </a:prstGeom>
        </p:spPr>
      </p:pic>
    </p:spTree>
    <p:extLst>
      <p:ext uri="{BB962C8B-B14F-4D97-AF65-F5344CB8AC3E}">
        <p14:creationId xmlns:p14="http://schemas.microsoft.com/office/powerpoint/2010/main" val="1941744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Open closed </a:t>
            </a:r>
            <a:r>
              <a:rPr lang="en-US" b="1" dirty="0" smtClean="0"/>
              <a:t>principle</a:t>
            </a:r>
            <a:br>
              <a:rPr lang="en-US" b="1" dirty="0" smtClean="0"/>
            </a:br>
            <a:r>
              <a:rPr lang="fa-IR" dirty="0"/>
              <a:t>اصل </a:t>
            </a:r>
            <a:r>
              <a:rPr lang="fa-IR" dirty="0" smtClean="0"/>
              <a:t>باز/بسته</a:t>
            </a:r>
            <a:endParaRPr lang="en-US" dirty="0"/>
          </a:p>
        </p:txBody>
      </p:sp>
      <p:sp>
        <p:nvSpPr>
          <p:cNvPr id="3" name="Content Placeholder 2"/>
          <p:cNvSpPr>
            <a:spLocks noGrp="1"/>
          </p:cNvSpPr>
          <p:nvPr>
            <p:ph idx="1"/>
          </p:nvPr>
        </p:nvSpPr>
        <p:spPr/>
        <p:txBody>
          <a:bodyPr/>
          <a:lstStyle/>
          <a:p>
            <a:pPr algn="r" rtl="1"/>
            <a:r>
              <a:rPr lang="fa-IR" dirty="0"/>
              <a:t>اجزای نرم‌افزار باید </a:t>
            </a:r>
            <a:endParaRPr lang="fa-IR" dirty="0" smtClean="0"/>
          </a:p>
          <a:p>
            <a:pPr marL="971550" lvl="1" indent="-514350" algn="r" rtl="1">
              <a:buFont typeface="+mj-lt"/>
              <a:buAutoNum type="arabicPeriod"/>
            </a:pPr>
            <a:r>
              <a:rPr lang="fa-IR" dirty="0" smtClean="0"/>
              <a:t>نسبت </a:t>
            </a:r>
            <a:r>
              <a:rPr lang="fa-IR" dirty="0"/>
              <a:t>به </a:t>
            </a:r>
            <a:r>
              <a:rPr lang="fa-IR" dirty="0" smtClean="0"/>
              <a:t>توسعه </a:t>
            </a:r>
            <a:r>
              <a:rPr lang="fa-IR" dirty="0"/>
              <a:t>باز (یعنی پذیرای توسعه باشد) </a:t>
            </a:r>
          </a:p>
          <a:p>
            <a:pPr marL="971550" lvl="1" indent="-514350" algn="r" rtl="1">
              <a:buFont typeface="+mj-lt"/>
              <a:buAutoNum type="arabicPeriod"/>
            </a:pPr>
            <a:r>
              <a:rPr lang="fa-IR" dirty="0" smtClean="0"/>
              <a:t>نسبت </a:t>
            </a:r>
            <a:r>
              <a:rPr lang="fa-IR" dirty="0"/>
              <a:t>به اصلاح بسته </a:t>
            </a:r>
            <a:r>
              <a:rPr lang="fa-IR" dirty="0" smtClean="0"/>
              <a:t>(</a:t>
            </a:r>
            <a:r>
              <a:rPr lang="fa-IR" dirty="0"/>
              <a:t>یعنی پذیرای اصلاح نباشد</a:t>
            </a:r>
            <a:r>
              <a:rPr lang="fa-IR" dirty="0" smtClean="0"/>
              <a:t>)</a:t>
            </a:r>
          </a:p>
          <a:p>
            <a:pPr marL="971550" lvl="1" indent="-514350" algn="r" rtl="1">
              <a:buFont typeface="+mj-lt"/>
              <a:buAutoNum type="arabicPeriod"/>
            </a:pPr>
            <a:endParaRPr lang="fa-IR" dirty="0" smtClean="0"/>
          </a:p>
          <a:p>
            <a:pPr marL="0" indent="0" algn="r" rtl="1">
              <a:buNone/>
            </a:pPr>
            <a:r>
              <a:rPr lang="fa-IR" dirty="0" smtClean="0"/>
              <a:t> </a:t>
            </a:r>
            <a:r>
              <a:rPr lang="fa-IR" dirty="0"/>
              <a:t>(یعنی مثلاً برای افزودن یک ویژگی جدید به نرم‌افزار نیاز نباشد که بعضی از قسمت‌های کد را بازنویسی کرد، بلکه بتوان آن ویژگی را مانند افزونه به راحتی به نرم‌افزار افزود)</a:t>
            </a:r>
            <a:endParaRPr lang="en-US" dirty="0"/>
          </a:p>
        </p:txBody>
      </p:sp>
    </p:spTree>
    <p:extLst>
      <p:ext uri="{BB962C8B-B14F-4D97-AF65-F5344CB8AC3E}">
        <p14:creationId xmlns:p14="http://schemas.microsoft.com/office/powerpoint/2010/main" val="424518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Open closed </a:t>
            </a:r>
            <a:r>
              <a:rPr lang="en-US" b="1" dirty="0" smtClean="0"/>
              <a:t>principle</a:t>
            </a:r>
            <a:br>
              <a:rPr lang="en-US" b="1" dirty="0" smtClean="0"/>
            </a:br>
            <a:r>
              <a:rPr lang="fa-IR" dirty="0"/>
              <a:t>اصل </a:t>
            </a:r>
            <a:r>
              <a:rPr lang="fa-IR" dirty="0" smtClean="0"/>
              <a:t>باز/بسته</a:t>
            </a:r>
            <a:endParaRPr lang="en-US" dirty="0"/>
          </a:p>
        </p:txBody>
      </p:sp>
      <p:sp>
        <p:nvSpPr>
          <p:cNvPr id="3" name="Content Placeholder 2"/>
          <p:cNvSpPr>
            <a:spLocks noGrp="1"/>
          </p:cNvSpPr>
          <p:nvPr>
            <p:ph idx="1"/>
          </p:nvPr>
        </p:nvSpPr>
        <p:spPr/>
        <p:txBody>
          <a:bodyPr>
            <a:normAutofit fontScale="47500" lnSpcReduction="20000"/>
          </a:bodyPr>
          <a:lstStyle/>
          <a:p>
            <a:pPr marL="514350" indent="-514350">
              <a:buFont typeface="+mj-lt"/>
              <a:buAutoNum type="arabicPeriod"/>
            </a:pPr>
            <a:r>
              <a:rPr lang="en-US" dirty="0" smtClean="0">
                <a:latin typeface="Arial" panose="020B0604020202020204" pitchFamily="34" charset="0"/>
                <a:cs typeface="Arial" panose="020B0604020202020204" pitchFamily="34" charset="0"/>
              </a:rPr>
              <a:t>class Customer {</a:t>
            </a:r>
          </a:p>
          <a:p>
            <a:pPr marL="514350" indent="-514350">
              <a:buFont typeface="+mj-lt"/>
              <a:buAutoNum type="arabicPeriod"/>
            </a:pPr>
            <a:r>
              <a:rPr lang="en-US" dirty="0" smtClean="0">
                <a:latin typeface="Arial" panose="020B0604020202020204" pitchFamily="34" charset="0"/>
                <a:cs typeface="Arial" panose="020B0604020202020204" pitchFamily="34" charset="0"/>
              </a:rPr>
              <a:t>    private </a:t>
            </a:r>
            <a:r>
              <a:rPr lang="en-US" dirty="0" err="1" smtClean="0">
                <a:latin typeface="Arial" panose="020B0604020202020204" pitchFamily="34" charset="0"/>
                <a:cs typeface="Arial" panose="020B0604020202020204" pitchFamily="34" charset="0"/>
              </a:rPr>
              <a:t>int</a:t>
            </a:r>
            <a:r>
              <a:rPr lang="en-US" dirty="0" smtClean="0">
                <a:latin typeface="Arial" panose="020B0604020202020204" pitchFamily="34" charset="0"/>
                <a:cs typeface="Arial" panose="020B0604020202020204" pitchFamily="34" charset="0"/>
              </a:rPr>
              <a:t> _</a:t>
            </a:r>
            <a:r>
              <a:rPr lang="en-US" dirty="0" err="1" smtClean="0">
                <a:latin typeface="Arial" panose="020B0604020202020204" pitchFamily="34" charset="0"/>
                <a:cs typeface="Arial" panose="020B0604020202020204" pitchFamily="34" charset="0"/>
              </a:rPr>
              <a:t>CustType</a:t>
            </a:r>
            <a:r>
              <a:rPr lang="en-US" dirty="0" smtClean="0">
                <a:latin typeface="Arial" panose="020B0604020202020204" pitchFamily="34" charset="0"/>
                <a:cs typeface="Arial" panose="020B0604020202020204" pitchFamily="34" charset="0"/>
              </a:rPr>
              <a:t>;</a:t>
            </a:r>
          </a:p>
          <a:p>
            <a:pPr marL="514350" indent="-514350">
              <a:buFont typeface="+mj-lt"/>
              <a:buAutoNum type="arabicPeriod"/>
            </a:pPr>
            <a:endParaRPr lang="en-US" dirty="0" smtClean="0">
              <a:latin typeface="Arial" panose="020B0604020202020204" pitchFamily="34" charset="0"/>
              <a:cs typeface="Arial" panose="020B0604020202020204" pitchFamily="34" charset="0"/>
            </a:endParaRPr>
          </a:p>
          <a:p>
            <a:pPr marL="514350" indent="-514350">
              <a:buFont typeface="+mj-lt"/>
              <a:buAutoNum type="arabicPeriod"/>
            </a:pPr>
            <a:r>
              <a:rPr lang="en-US" dirty="0" smtClean="0">
                <a:latin typeface="Arial" panose="020B0604020202020204" pitchFamily="34" charset="0"/>
                <a:cs typeface="Arial" panose="020B0604020202020204" pitchFamily="34" charset="0"/>
              </a:rPr>
              <a:t>    public </a:t>
            </a:r>
            <a:r>
              <a:rPr lang="en-US" dirty="0" err="1" smtClean="0">
                <a:latin typeface="Arial" panose="020B0604020202020204" pitchFamily="34" charset="0"/>
                <a:cs typeface="Arial" panose="020B0604020202020204" pitchFamily="34" charset="0"/>
              </a:rPr>
              <a:t>int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CustType</a:t>
            </a:r>
            <a:r>
              <a:rPr lang="en-US" dirty="0" smtClean="0">
                <a:latin typeface="Arial" panose="020B0604020202020204" pitchFamily="34" charset="0"/>
                <a:cs typeface="Arial" panose="020B0604020202020204" pitchFamily="34" charset="0"/>
              </a:rPr>
              <a:t> {</a:t>
            </a:r>
          </a:p>
          <a:p>
            <a:pPr marL="514350" indent="-514350">
              <a:buFont typeface="+mj-lt"/>
              <a:buAutoNum type="arabicPeriod"/>
            </a:pPr>
            <a:r>
              <a:rPr lang="en-US" dirty="0" smtClean="0">
                <a:latin typeface="Arial" panose="020B0604020202020204" pitchFamily="34" charset="0"/>
                <a:cs typeface="Arial" panose="020B0604020202020204" pitchFamily="34" charset="0"/>
              </a:rPr>
              <a:t>        get { return _</a:t>
            </a:r>
            <a:r>
              <a:rPr lang="en-US" dirty="0" err="1" smtClean="0">
                <a:latin typeface="Arial" panose="020B0604020202020204" pitchFamily="34" charset="0"/>
                <a:cs typeface="Arial" panose="020B0604020202020204" pitchFamily="34" charset="0"/>
              </a:rPr>
              <a:t>CustType</a:t>
            </a:r>
            <a:r>
              <a:rPr lang="en-US" dirty="0" smtClean="0">
                <a:latin typeface="Arial" panose="020B0604020202020204" pitchFamily="34" charset="0"/>
                <a:cs typeface="Arial" panose="020B0604020202020204" pitchFamily="34" charset="0"/>
              </a:rPr>
              <a:t>; }</a:t>
            </a:r>
          </a:p>
          <a:p>
            <a:pPr marL="514350" indent="-514350">
              <a:buFont typeface="+mj-lt"/>
              <a:buAutoNum type="arabicPeriod"/>
            </a:pPr>
            <a:r>
              <a:rPr lang="en-US" dirty="0" smtClean="0">
                <a:latin typeface="Arial" panose="020B0604020202020204" pitchFamily="34" charset="0"/>
                <a:cs typeface="Arial" panose="020B0604020202020204" pitchFamily="34" charset="0"/>
              </a:rPr>
              <a:t>        set { _</a:t>
            </a:r>
            <a:r>
              <a:rPr lang="en-US" dirty="0" err="1" smtClean="0">
                <a:latin typeface="Arial" panose="020B0604020202020204" pitchFamily="34" charset="0"/>
                <a:cs typeface="Arial" panose="020B0604020202020204" pitchFamily="34" charset="0"/>
              </a:rPr>
              <a:t>CustType</a:t>
            </a:r>
            <a:r>
              <a:rPr lang="en-US" dirty="0" smtClean="0">
                <a:latin typeface="Arial" panose="020B0604020202020204" pitchFamily="34" charset="0"/>
                <a:cs typeface="Arial" panose="020B0604020202020204" pitchFamily="34" charset="0"/>
              </a:rPr>
              <a:t> = value; }</a:t>
            </a:r>
          </a:p>
          <a:p>
            <a:pPr marL="514350" indent="-514350">
              <a:buFont typeface="+mj-lt"/>
              <a:buAutoNum type="arabicPeriod"/>
            </a:pPr>
            <a:r>
              <a:rPr lang="en-US" dirty="0" smtClean="0">
                <a:latin typeface="Arial" panose="020B0604020202020204" pitchFamily="34" charset="0"/>
                <a:cs typeface="Arial" panose="020B0604020202020204" pitchFamily="34" charset="0"/>
              </a:rPr>
              <a:t>    }</a:t>
            </a:r>
          </a:p>
          <a:p>
            <a:pPr marL="514350" indent="-514350">
              <a:buFont typeface="+mj-lt"/>
              <a:buAutoNum type="arabicPeriod"/>
            </a:pPr>
            <a:endParaRPr lang="en-US" dirty="0" smtClean="0">
              <a:latin typeface="Arial" panose="020B0604020202020204" pitchFamily="34" charset="0"/>
              <a:cs typeface="Arial" panose="020B0604020202020204" pitchFamily="34" charset="0"/>
            </a:endParaRPr>
          </a:p>
          <a:p>
            <a:pPr marL="514350" indent="-514350">
              <a:buFont typeface="+mj-lt"/>
              <a:buAutoNum type="arabicPeriod"/>
            </a:pPr>
            <a:r>
              <a:rPr lang="en-US" dirty="0" smtClean="0">
                <a:latin typeface="Arial" panose="020B0604020202020204" pitchFamily="34" charset="0"/>
                <a:cs typeface="Arial" panose="020B0604020202020204" pitchFamily="34" charset="0"/>
              </a:rPr>
              <a:t>    public double </a:t>
            </a:r>
            <a:r>
              <a:rPr lang="en-US" dirty="0" err="1" smtClean="0">
                <a:latin typeface="Arial" panose="020B0604020202020204" pitchFamily="34" charset="0"/>
                <a:cs typeface="Arial" panose="020B0604020202020204" pitchFamily="34" charset="0"/>
              </a:rPr>
              <a:t>getDiscount</a:t>
            </a:r>
            <a:r>
              <a:rPr lang="en-US" dirty="0" smtClean="0">
                <a:latin typeface="Arial" panose="020B0604020202020204" pitchFamily="34" charset="0"/>
                <a:cs typeface="Arial" panose="020B0604020202020204" pitchFamily="34" charset="0"/>
              </a:rPr>
              <a:t>(double </a:t>
            </a:r>
            <a:r>
              <a:rPr lang="en-US" dirty="0" err="1" smtClean="0">
                <a:latin typeface="Arial" panose="020B0604020202020204" pitchFamily="34" charset="0"/>
                <a:cs typeface="Arial" panose="020B0604020202020204" pitchFamily="34" charset="0"/>
              </a:rPr>
              <a:t>TotalSales</a:t>
            </a:r>
            <a:r>
              <a:rPr lang="en-US" dirty="0" smtClean="0">
                <a:latin typeface="Arial" panose="020B0604020202020204" pitchFamily="34" charset="0"/>
                <a:cs typeface="Arial" panose="020B0604020202020204" pitchFamily="34" charset="0"/>
              </a:rPr>
              <a:t>) {</a:t>
            </a:r>
          </a:p>
          <a:p>
            <a:pPr marL="514350" indent="-514350">
              <a:buFont typeface="+mj-lt"/>
              <a:buAutoNum type="arabicPeriod"/>
            </a:pPr>
            <a:r>
              <a:rPr lang="en-US" dirty="0" smtClean="0">
                <a:latin typeface="Arial" panose="020B0604020202020204" pitchFamily="34" charset="0"/>
                <a:cs typeface="Arial" panose="020B0604020202020204" pitchFamily="34" charset="0"/>
              </a:rPr>
              <a:t>		if (_</a:t>
            </a:r>
            <a:r>
              <a:rPr lang="en-US" dirty="0" err="1" smtClean="0">
                <a:latin typeface="Arial" panose="020B0604020202020204" pitchFamily="34" charset="0"/>
                <a:cs typeface="Arial" panose="020B0604020202020204" pitchFamily="34" charset="0"/>
              </a:rPr>
              <a:t>CustType</a:t>
            </a:r>
            <a:r>
              <a:rPr lang="en-US" dirty="0" smtClean="0">
                <a:latin typeface="Arial" panose="020B0604020202020204" pitchFamily="34" charset="0"/>
                <a:cs typeface="Arial" panose="020B0604020202020204" pitchFamily="34" charset="0"/>
              </a:rPr>
              <a:t> == 1) {</a:t>
            </a:r>
          </a:p>
          <a:p>
            <a:pPr marL="514350" indent="-514350">
              <a:buFont typeface="+mj-lt"/>
              <a:buAutoNum type="arabicPeriod"/>
            </a:pPr>
            <a:r>
              <a:rPr lang="en-US" dirty="0" smtClean="0">
                <a:latin typeface="Arial" panose="020B0604020202020204" pitchFamily="34" charset="0"/>
                <a:cs typeface="Arial" panose="020B0604020202020204" pitchFamily="34" charset="0"/>
              </a:rPr>
              <a:t>			return </a:t>
            </a:r>
            <a:r>
              <a:rPr lang="en-US" dirty="0" err="1" smtClean="0">
                <a:latin typeface="Arial" panose="020B0604020202020204" pitchFamily="34" charset="0"/>
                <a:cs typeface="Arial" panose="020B0604020202020204" pitchFamily="34" charset="0"/>
              </a:rPr>
              <a:t>TotalSales</a:t>
            </a:r>
            <a:r>
              <a:rPr lang="en-US" dirty="0" smtClean="0">
                <a:latin typeface="Arial" panose="020B0604020202020204" pitchFamily="34" charset="0"/>
                <a:cs typeface="Arial" panose="020B0604020202020204" pitchFamily="34" charset="0"/>
              </a:rPr>
              <a:t> - 100;</a:t>
            </a:r>
          </a:p>
          <a:p>
            <a:pPr marL="514350" indent="-514350">
              <a:buFont typeface="+mj-lt"/>
              <a:buAutoNum type="arabicPeriod"/>
            </a:pPr>
            <a:r>
              <a:rPr lang="en-US" dirty="0" smtClean="0">
                <a:latin typeface="Arial" panose="020B0604020202020204" pitchFamily="34" charset="0"/>
                <a:cs typeface="Arial" panose="020B0604020202020204" pitchFamily="34" charset="0"/>
              </a:rPr>
              <a:t>		} else {</a:t>
            </a:r>
          </a:p>
          <a:p>
            <a:pPr marL="514350" indent="-514350">
              <a:buFont typeface="+mj-lt"/>
              <a:buAutoNum type="arabicPeriod"/>
            </a:pPr>
            <a:r>
              <a:rPr lang="en-US" dirty="0" smtClean="0">
                <a:latin typeface="Arial" panose="020B0604020202020204" pitchFamily="34" charset="0"/>
                <a:cs typeface="Arial" panose="020B0604020202020204" pitchFamily="34" charset="0"/>
              </a:rPr>
              <a:t>			return </a:t>
            </a:r>
            <a:r>
              <a:rPr lang="en-US" dirty="0" err="1" smtClean="0">
                <a:latin typeface="Arial" panose="020B0604020202020204" pitchFamily="34" charset="0"/>
                <a:cs typeface="Arial" panose="020B0604020202020204" pitchFamily="34" charset="0"/>
              </a:rPr>
              <a:t>TotalSales</a:t>
            </a:r>
            <a:r>
              <a:rPr lang="en-US" dirty="0" smtClean="0">
                <a:latin typeface="Arial" panose="020B0604020202020204" pitchFamily="34" charset="0"/>
                <a:cs typeface="Arial" panose="020B0604020202020204" pitchFamily="34" charset="0"/>
              </a:rPr>
              <a:t> - 50;</a:t>
            </a:r>
          </a:p>
          <a:p>
            <a:pPr marL="514350" indent="-514350">
              <a:buFont typeface="+mj-lt"/>
              <a:buAutoNum type="arabicPeriod"/>
            </a:pPr>
            <a:r>
              <a:rPr lang="en-US" dirty="0" smtClean="0">
                <a:latin typeface="Arial" panose="020B0604020202020204" pitchFamily="34" charset="0"/>
                <a:cs typeface="Arial" panose="020B0604020202020204" pitchFamily="34" charset="0"/>
              </a:rPr>
              <a:t>		}</a:t>
            </a:r>
          </a:p>
          <a:p>
            <a:pPr marL="514350" indent="-514350">
              <a:buFont typeface="+mj-lt"/>
              <a:buAutoNum type="arabicPeriod"/>
            </a:pPr>
            <a:r>
              <a:rPr lang="en-US" dirty="0" smtClean="0">
                <a:latin typeface="Arial" panose="020B0604020202020204" pitchFamily="34" charset="0"/>
                <a:cs typeface="Arial" panose="020B0604020202020204" pitchFamily="34" charset="0"/>
              </a:rPr>
              <a:t>    }</a:t>
            </a:r>
          </a:p>
          <a:p>
            <a:pPr marL="514350" indent="-514350">
              <a:buFont typeface="+mj-lt"/>
              <a:buAutoNum type="arabicPeriod"/>
            </a:pP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18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TotalTime>
  <Words>949</Words>
  <Application>Microsoft Office PowerPoint</Application>
  <PresentationFormat>Widescreen</PresentationFormat>
  <Paragraphs>220</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Times New Roman</vt:lpstr>
      <vt:lpstr>Office Theme</vt:lpstr>
      <vt:lpstr>PowerPoint Presentation</vt:lpstr>
      <vt:lpstr>PowerPoint Presentation</vt:lpstr>
      <vt:lpstr>PowerPoint Presentation</vt:lpstr>
      <vt:lpstr>Single responsibility principle اصل تک‌وظیفه‌ای</vt:lpstr>
      <vt:lpstr>Single responsibility principle اصل تک‌وظیفه‌ای</vt:lpstr>
      <vt:lpstr>Single responsibility principle اصل تک‌وظیفه‌ای</vt:lpstr>
      <vt:lpstr>PowerPoint Presentation</vt:lpstr>
      <vt:lpstr>Open closed principle اصل باز/بسته</vt:lpstr>
      <vt:lpstr>Open closed principle اصل باز/بسته</vt:lpstr>
      <vt:lpstr>Open closed principle اصل باز/بسته</vt:lpstr>
      <vt:lpstr>PowerPoint Presentation</vt:lpstr>
      <vt:lpstr>Liskov substitution principle  اصل جایگزینی لیسکوف</vt:lpstr>
      <vt:lpstr>Liskov substitution principle  اصل جایگزینی لیسکوف</vt:lpstr>
      <vt:lpstr>Liskov substitution principle  اصل جایگزینی لیسکوف</vt:lpstr>
      <vt:lpstr>Liskov substitution principle  اصل جایگزینی لیسکوف</vt:lpstr>
      <vt:lpstr>Liskov substitution principle  اصل جایگزینی لیسکوف</vt:lpstr>
      <vt:lpstr>Liskov substitution principle  اصل جایگزینی لیسکوف</vt:lpstr>
      <vt:lpstr>PowerPoint Presentation</vt:lpstr>
      <vt:lpstr>Interface Segregation Principal اصل جدا سازی رابط</vt:lpstr>
      <vt:lpstr>Interface Segregation Principal اصل جدا سازی رابط</vt:lpstr>
      <vt:lpstr>Interface Segregation Principal اصل جدا سازی رابط</vt:lpstr>
      <vt:lpstr>Interface Segregation Principal اصل جدا سازی رابط</vt:lpstr>
      <vt:lpstr>PowerPoint Presentation</vt:lpstr>
      <vt:lpstr>Dependency Inversion Principal اصل وابستگی معکوس</vt:lpstr>
      <vt:lpstr>Dependency Inversion Principal اصل وابستگی معکوس</vt:lpstr>
      <vt:lpstr>Dependency Inversion Principal اصل وابستگی معکوس</vt:lpstr>
      <vt:lpstr>Dependency Inversion Principal اصل وابستگی معکوس</vt:lpstr>
      <vt:lpstr>Dependency Inversion Principal اصل وابستگی معکوس</vt:lpstr>
      <vt:lpstr>Dependency Inversion Principal اصل وابستگی معکوس</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Seyed Ali GhaemFard</dc:creator>
  <cp:lastModifiedBy>Neda ValiAshrafi</cp:lastModifiedBy>
  <cp:revision>19</cp:revision>
  <dcterms:created xsi:type="dcterms:W3CDTF">2019-05-26T04:02:44Z</dcterms:created>
  <dcterms:modified xsi:type="dcterms:W3CDTF">2019-05-29T14:27:08Z</dcterms:modified>
</cp:coreProperties>
</file>