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87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F387D-BF23-448F-AA18-A8E8AB6EA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0E3C47-CFA8-44CC-8715-0F1751272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CC0A9-362C-490E-BD2E-FA6224BF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322696-C914-46A2-96D5-6FFD5E58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9EBE0-F170-441B-A572-A37E3C7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83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DD784-2464-4494-9238-3B2F9ED9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F7CE80-9385-448A-9FB6-FD1BD8F07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0D7CFE-B21E-42E4-B84C-3BBBC8A3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068D3-8D22-4C3E-8A1A-C1EEABFA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8E65A-7983-4FB2-9CB5-5A44D09B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56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FE3B2-369F-4E8C-B5E1-5EA05F023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75250D-822D-4412-871A-14473D41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AF290-B343-4A56-82D1-F57D8001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7BADE-6A22-4D77-BB67-8DE2B247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CBB22-1B3A-4495-9166-086DA582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26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9C3DF-205E-4431-A11B-C88C0C41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B2A5F-2EFC-4A6B-AAD2-00294FD5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30F74-269E-4751-BA0C-FC2BD666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5EB00-8DE2-4C6E-A8B4-C112F728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0BDC0-A654-47DC-B7A1-CC2273FA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7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32F2D-C433-4E1C-8764-63B43666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7FD5A2-8951-4775-81BC-916B9B5F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7480C-CBEB-47B0-BCEE-DE5DD49D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2E759-A9C9-4DBA-ADB3-B4E9A5CE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C380B-F0F7-43C4-8FC2-540BB1D1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8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09D02-6A42-4FEB-982A-6F37BEB7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B9E79-6DA9-4337-AFEE-2CC98508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3DE8BC-6210-4280-A52B-971F14EA0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86FE90-0584-4D6E-BAE6-320E8E56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79F62F-B434-47ED-B2EB-E1701AED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7EA91-4AE1-46C5-822E-36E622CE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80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C1CD3-F27A-414D-B12A-6B710886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2F2D01-DC1C-4476-91BB-22783DC8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72A60-177C-4693-B917-5E61DC62E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FDD207-A4DF-448F-A61A-640C4C5D4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219C79-C235-4D9D-B88A-593882A6D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4D7138-8994-47B6-9E0C-4BB2FE77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B97B57-077C-4508-9F47-AE5B472F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D28A93-E8A1-45B8-94F4-873FE3C0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29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AB25E-9F02-4DFF-AF29-66D3FDA5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E95412-1D3C-4CDD-BC0F-42717E8E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C22A71-FEB9-4CD9-8482-6937CCCF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AAE35E-B429-4B68-BF57-48206F1C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1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A50A42-C995-46A1-B08A-C8377837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B5D0CB-483A-4480-B4AE-6CC4AF45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B451BA-395E-405E-871B-E0B36FA3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2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74C9F-2DE8-400F-A4EA-35F2870D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28E81-5BA0-40C5-B7E7-D241F85E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CB6C5-3A9E-4B87-860C-F3040469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C995B-C92F-428D-A508-FBDC5181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D37CE-7ACC-4AD7-8AFE-FE2C19C1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0D5D3B-D060-44D6-80C1-39FA1059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3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400BE-9088-4490-8411-B07888C9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7A24B1-6D6C-4C83-A3C3-040055716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272D5A-0674-410A-9FC8-36D57136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07B65B-AF59-4B5C-93E2-8E1D22E0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3D4FB8-A509-41E0-882F-EB5E7BB9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C11A2E-FA06-4A51-BA8B-2AC1CD57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37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47EE3B-4CFF-4DB6-B34B-115BB59F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1A922E-539A-4C2D-8F4F-3ACDD025E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E711B-369E-49D8-BAB6-39D21E580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C6BC-C105-4417-85F4-E33974630E91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E1925-B005-42D1-90B1-23BBD61FC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E6792-F4F2-48F2-8157-5D4BA80FE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D77F-ED5D-45A9-8E57-32A08E632E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baharash.com/what-is-a-sustainable-cit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ssets.atdw-online.com.au/images/6bdf0a4685f1ead8c5d3842cfbb3ee09.jpeg?rect=0,0,2048,1536&amp;w=800&amp;h=6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zoningthegardenstate.files.wordpress.com/2012/12/clonburris_ireland3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upload.wikimedia.org/wikipedia/commons/thumb/6/67/Freiburg_from_above.jpg/295px-Freiburg_from_abov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www.freiburg.de/pb/site/Freiburg/get/params_E1139261774/632105/Vauban_Foto-FWTM-Schoenen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plus.usgbc.org/wp-content/uploads/photo-gallery/2015_november-december/global-green-building/global-green-building-01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C2480-C66B-421A-92EE-86D7EAADA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Sustainable Cities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071BA1-D52D-4BB2-94AC-7D5CFEB1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Made by Dominic Karl and Christian Gruber</a:t>
            </a:r>
          </a:p>
        </p:txBody>
      </p:sp>
    </p:spTree>
    <p:extLst>
      <p:ext uri="{BB962C8B-B14F-4D97-AF65-F5344CB8AC3E}">
        <p14:creationId xmlns:p14="http://schemas.microsoft.com/office/powerpoint/2010/main" val="215228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Weg enthält.&#10;&#10;Mit hoher Zuverlässigkeit generierte Beschreibung">
            <a:hlinkClick r:id="rId2"/>
            <a:extLst>
              <a:ext uri="{FF2B5EF4-FFF2-40B4-BE49-F238E27FC236}">
                <a16:creationId xmlns:a16="http://schemas.microsoft.com/office/drawing/2014/main" id="{FC0D344A-6306-4146-97B0-2A502392BC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4" r="1707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4743F38-71A6-45BA-AD62-71CD6947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de-AT"/>
              <a:t>Sustainable City - Dubai</a:t>
            </a:r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E8FC95B-C521-4431-A3A6-1FE57A9FF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de-AT" sz="1800" dirty="0"/>
              <a:t>46 </a:t>
            </a:r>
            <a:r>
              <a:rPr lang="de-AT" sz="1800" dirty="0" err="1"/>
              <a:t>hectare</a:t>
            </a:r>
            <a:r>
              <a:rPr lang="de-AT" sz="1800" dirty="0"/>
              <a:t> </a:t>
            </a:r>
            <a:r>
              <a:rPr lang="de-AT" sz="1800" dirty="0" err="1"/>
              <a:t>property</a:t>
            </a:r>
            <a:endParaRPr lang="de-AT" sz="1800" dirty="0"/>
          </a:p>
          <a:p>
            <a:r>
              <a:rPr lang="de-AT" sz="1800" dirty="0"/>
              <a:t>500 </a:t>
            </a:r>
            <a:r>
              <a:rPr lang="de-AT" sz="1800" dirty="0" err="1"/>
              <a:t>townhouses</a:t>
            </a:r>
            <a:r>
              <a:rPr lang="de-AT" sz="1800" dirty="0"/>
              <a:t> and </a:t>
            </a:r>
            <a:r>
              <a:rPr lang="de-AT" sz="1800" dirty="0" err="1"/>
              <a:t>courtyard</a:t>
            </a:r>
            <a:r>
              <a:rPr lang="de-AT" sz="1800" dirty="0"/>
              <a:t> </a:t>
            </a:r>
            <a:r>
              <a:rPr lang="de-AT" sz="1800" dirty="0" err="1"/>
              <a:t>villas</a:t>
            </a:r>
            <a:endParaRPr lang="de-AT" sz="1800" dirty="0"/>
          </a:p>
          <a:p>
            <a:r>
              <a:rPr lang="de-AT" sz="1800" dirty="0"/>
              <a:t>11 </a:t>
            </a:r>
            <a:r>
              <a:rPr lang="de-AT" sz="1800" dirty="0" err="1"/>
              <a:t>natural</a:t>
            </a:r>
            <a:r>
              <a:rPr lang="de-AT" sz="1800" dirty="0"/>
              <a:t> </a:t>
            </a:r>
            <a:r>
              <a:rPr lang="de-AT" sz="1800" dirty="0" err="1"/>
              <a:t>biodome</a:t>
            </a:r>
            <a:r>
              <a:rPr lang="de-AT" sz="1800" dirty="0"/>
              <a:t> </a:t>
            </a:r>
            <a:r>
              <a:rPr lang="de-AT" sz="1800" dirty="0" err="1"/>
              <a:t>greenhouses</a:t>
            </a:r>
            <a:r>
              <a:rPr lang="de-AT" sz="1800" dirty="0"/>
              <a:t> </a:t>
            </a:r>
          </a:p>
          <a:p>
            <a:r>
              <a:rPr lang="de-AT" sz="1800" dirty="0"/>
              <a:t>10 MW </a:t>
            </a:r>
            <a:r>
              <a:rPr lang="de-AT" sz="1800" dirty="0" err="1"/>
              <a:t>peak</a:t>
            </a:r>
            <a:r>
              <a:rPr lang="de-AT" sz="1800" dirty="0"/>
              <a:t> solar </a:t>
            </a:r>
            <a:r>
              <a:rPr lang="de-AT" sz="1800" dirty="0" err="1"/>
              <a:t>production</a:t>
            </a:r>
            <a:endParaRPr lang="de-AT" sz="1800" dirty="0"/>
          </a:p>
          <a:p>
            <a:r>
              <a:rPr lang="de-AT" sz="1800" dirty="0" err="1"/>
              <a:t>Waste</a:t>
            </a:r>
            <a:r>
              <a:rPr lang="de-AT" sz="1800" dirty="0"/>
              <a:t> </a:t>
            </a:r>
            <a:r>
              <a:rPr lang="de-AT" sz="1800" dirty="0" err="1"/>
              <a:t>water</a:t>
            </a:r>
            <a:r>
              <a:rPr lang="de-AT" sz="1800" dirty="0"/>
              <a:t> </a:t>
            </a:r>
            <a:r>
              <a:rPr lang="de-AT" sz="1800" dirty="0" err="1"/>
              <a:t>recycling</a:t>
            </a:r>
            <a:endParaRPr lang="de-AT" sz="1800" dirty="0"/>
          </a:p>
          <a:p>
            <a:r>
              <a:rPr lang="de-AT" sz="1800" dirty="0" err="1"/>
              <a:t>Parking</a:t>
            </a:r>
            <a:r>
              <a:rPr lang="de-AT" sz="1800" dirty="0"/>
              <a:t> </a:t>
            </a:r>
            <a:r>
              <a:rPr lang="de-AT" sz="1800" dirty="0" err="1"/>
              <a:t>areas</a:t>
            </a:r>
            <a:r>
              <a:rPr lang="de-AT" sz="1800" dirty="0"/>
              <a:t> </a:t>
            </a:r>
            <a:r>
              <a:rPr lang="de-AT" sz="1800" dirty="0" err="1"/>
              <a:t>are</a:t>
            </a:r>
            <a:r>
              <a:rPr lang="de-AT" sz="1800" dirty="0"/>
              <a:t> </a:t>
            </a:r>
            <a:r>
              <a:rPr lang="de-AT" sz="1800" dirty="0" err="1"/>
              <a:t>topped</a:t>
            </a:r>
            <a:r>
              <a:rPr lang="de-AT" sz="1800" dirty="0"/>
              <a:t> </a:t>
            </a:r>
            <a:r>
              <a:rPr lang="de-AT" sz="1800" dirty="0" err="1"/>
              <a:t>by</a:t>
            </a:r>
            <a:r>
              <a:rPr lang="de-AT" sz="1800" dirty="0"/>
              <a:t> solar </a:t>
            </a:r>
            <a:r>
              <a:rPr lang="de-AT" sz="1800" dirty="0" err="1"/>
              <a:t>shading</a:t>
            </a:r>
            <a:r>
              <a:rPr lang="de-AT" sz="1800" dirty="0"/>
              <a:t> </a:t>
            </a:r>
            <a:r>
              <a:rPr lang="de-AT" sz="1800" dirty="0" err="1"/>
              <a:t>featuring</a:t>
            </a:r>
            <a:r>
              <a:rPr lang="de-AT" sz="1800" dirty="0"/>
              <a:t> solar </a:t>
            </a:r>
            <a:r>
              <a:rPr lang="de-AT" sz="1800" dirty="0" err="1"/>
              <a:t>panels</a:t>
            </a:r>
            <a:r>
              <a:rPr lang="de-AT" sz="1800" dirty="0"/>
              <a:t>.</a:t>
            </a:r>
          </a:p>
          <a:p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24318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C01D4-0735-40B5-BCF1-55E75955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Facts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0BAD9-6EF0-471E-959A-0AC64354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Eco – City</a:t>
            </a:r>
          </a:p>
          <a:p>
            <a:pPr lvl="1"/>
            <a:r>
              <a:rPr lang="en-GB" dirty="0"/>
              <a:t>Designed with consideration of environmental impact</a:t>
            </a:r>
          </a:p>
          <a:p>
            <a:r>
              <a:rPr lang="en-GB" dirty="0"/>
              <a:t>Minimization of</a:t>
            </a:r>
          </a:p>
          <a:p>
            <a:pPr lvl="1"/>
            <a:r>
              <a:rPr lang="en-GB" dirty="0"/>
              <a:t>Energy</a:t>
            </a:r>
          </a:p>
          <a:p>
            <a:pPr lvl="1"/>
            <a:r>
              <a:rPr lang="en-GB" dirty="0"/>
              <a:t>Water</a:t>
            </a:r>
          </a:p>
          <a:p>
            <a:pPr lvl="1"/>
            <a:r>
              <a:rPr lang="en-GB" dirty="0"/>
              <a:t>Food</a:t>
            </a:r>
          </a:p>
          <a:p>
            <a:pPr lvl="1"/>
            <a:r>
              <a:rPr lang="en-GB" dirty="0"/>
              <a:t>waste</a:t>
            </a:r>
          </a:p>
          <a:p>
            <a:pPr lvl="1"/>
            <a:r>
              <a:rPr lang="en-GB" dirty="0"/>
              <a:t>Output of heat</a:t>
            </a:r>
          </a:p>
          <a:p>
            <a:pPr lvl="1"/>
            <a:r>
              <a:rPr lang="en-GB" dirty="0"/>
              <a:t>Air pollution</a:t>
            </a:r>
          </a:p>
          <a:p>
            <a:pPr lvl="1"/>
            <a:r>
              <a:rPr lang="en-GB" dirty="0"/>
              <a:t>Water pollution</a:t>
            </a:r>
          </a:p>
        </p:txBody>
      </p:sp>
    </p:spTree>
    <p:extLst>
      <p:ext uri="{BB962C8B-B14F-4D97-AF65-F5344CB8AC3E}">
        <p14:creationId xmlns:p14="http://schemas.microsoft.com/office/powerpoint/2010/main" val="20135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DB63B-46A5-464E-B457-D202949C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sustainable cities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3A798A-0247-4943-B9F5-088C20DB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Feed </a:t>
            </a:r>
            <a:r>
              <a:rPr lang="de-AT" dirty="0" err="1"/>
              <a:t>itself</a:t>
            </a:r>
            <a:endParaRPr lang="de-AT" dirty="0"/>
          </a:p>
          <a:p>
            <a:r>
              <a:rPr lang="de-AT" dirty="0"/>
              <a:t>Power </a:t>
            </a:r>
            <a:r>
              <a:rPr lang="de-AT" dirty="0" err="1"/>
              <a:t>itself</a:t>
            </a:r>
            <a:endParaRPr lang="de-AT" dirty="0"/>
          </a:p>
          <a:p>
            <a:r>
              <a:rPr lang="de-AT" dirty="0" err="1"/>
              <a:t>Composting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materials</a:t>
            </a:r>
            <a:endParaRPr lang="de-AT" dirty="0"/>
          </a:p>
          <a:p>
            <a:r>
              <a:rPr lang="de-AT" dirty="0"/>
              <a:t>Recycling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converting</a:t>
            </a:r>
            <a:r>
              <a:rPr lang="de-AT" dirty="0"/>
              <a:t> </a:t>
            </a:r>
            <a:r>
              <a:rPr lang="de-AT" dirty="0" err="1"/>
              <a:t>waste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energy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75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66B98-9046-4390-80E7-D50CBC1C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achievement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0B316-FB54-40B7-B9FF-B1D87EA4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agricultural systems</a:t>
            </a:r>
          </a:p>
          <a:p>
            <a:pPr lvl="1"/>
            <a:r>
              <a:rPr lang="en-US" dirty="0"/>
              <a:t>Reducing the distance from field to fork</a:t>
            </a:r>
          </a:p>
          <a:p>
            <a:r>
              <a:rPr lang="en-US" dirty="0"/>
              <a:t>Renewable energy sources</a:t>
            </a:r>
          </a:p>
          <a:p>
            <a:pPr lvl="1"/>
            <a:r>
              <a:rPr lang="en-US" dirty="0"/>
              <a:t>Wind turbines, solar panels</a:t>
            </a:r>
          </a:p>
          <a:p>
            <a:r>
              <a:rPr lang="en-US" dirty="0"/>
              <a:t>Reducing the need for air conditioning</a:t>
            </a:r>
          </a:p>
          <a:p>
            <a:pPr lvl="1"/>
            <a:r>
              <a:rPr lang="en-US" dirty="0"/>
              <a:t>Planting trees, increase in water features, green spaces</a:t>
            </a:r>
          </a:p>
          <a:p>
            <a:r>
              <a:rPr lang="en-US" dirty="0"/>
              <a:t>Public transport</a:t>
            </a:r>
          </a:p>
          <a:p>
            <a:pPr lvl="1"/>
            <a:r>
              <a:rPr lang="en-US" dirty="0"/>
              <a:t>Reducing car emissions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886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F330-A861-477A-85B5-82E02830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achievement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384DAC-04D7-4391-99FA-D9B3FE30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Green roofs</a:t>
            </a:r>
          </a:p>
          <a:p>
            <a:r>
              <a:rPr lang="en-GB" dirty="0"/>
              <a:t>Sustainable transport</a:t>
            </a:r>
          </a:p>
          <a:p>
            <a:pPr lvl="1"/>
            <a:r>
              <a:rPr lang="en-GB" dirty="0"/>
              <a:t>Electric busses, hybrid driving system</a:t>
            </a:r>
          </a:p>
          <a:p>
            <a:pPr lvl="1"/>
            <a:r>
              <a:rPr lang="en-GB" dirty="0"/>
              <a:t>Affordable</a:t>
            </a:r>
          </a:p>
          <a:p>
            <a:r>
              <a:rPr lang="en-GB" dirty="0"/>
              <a:t>Zero energy building</a:t>
            </a:r>
          </a:p>
          <a:p>
            <a:pPr lvl="1"/>
            <a:r>
              <a:rPr lang="en-GB" dirty="0"/>
              <a:t>Zero net energy consumption</a:t>
            </a:r>
          </a:p>
          <a:p>
            <a:pPr lvl="1"/>
            <a:r>
              <a:rPr lang="en-GB" dirty="0"/>
              <a:t>Consumes renewable energy created on the site</a:t>
            </a:r>
          </a:p>
          <a:p>
            <a:r>
              <a:rPr lang="en-GB" dirty="0"/>
              <a:t>Xeriscaping</a:t>
            </a:r>
          </a:p>
          <a:p>
            <a:pPr lvl="1"/>
            <a:r>
              <a:rPr lang="en-GB" dirty="0"/>
              <a:t>Eliminates the need for supplemental water for plants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88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Wasser, draußen, Boot, Fluss enthält.&#10;&#10;Mit sehr hoher Zuverlässigkeit generierte Beschreibung">
            <a:hlinkClick r:id="rId2"/>
            <a:extLst>
              <a:ext uri="{FF2B5EF4-FFF2-40B4-BE49-F238E27FC236}">
                <a16:creationId xmlns:a16="http://schemas.microsoft.com/office/drawing/2014/main" id="{DB7FDE15-982B-43F3-ABF7-25B9296B2B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r="397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96FE7E-BD49-4DA7-A346-A0B74B18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 fontScale="90000"/>
          </a:bodyPr>
          <a:lstStyle/>
          <a:p>
            <a:r>
              <a:rPr lang="en-GB" sz="4100" dirty="0"/>
              <a:t>Sustainable city – Adelaide, Australia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9FD28-6315-4272-8E44-9E4EC677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en-GB" sz="1800" dirty="0"/>
              <a:t>Adelaide</a:t>
            </a:r>
          </a:p>
          <a:p>
            <a:pPr lvl="1"/>
            <a:r>
              <a:rPr lang="en-GB" sz="1800" dirty="0"/>
              <a:t>Planted 3million native trees and shrubs(=</a:t>
            </a:r>
            <a:r>
              <a:rPr lang="en-GB" sz="1800" dirty="0" err="1"/>
              <a:t>Sträucher</a:t>
            </a:r>
            <a:r>
              <a:rPr lang="en-GB" sz="1800" dirty="0"/>
              <a:t>)</a:t>
            </a:r>
          </a:p>
          <a:p>
            <a:pPr lvl="1"/>
            <a:r>
              <a:rPr lang="en-GB" sz="1800" dirty="0"/>
              <a:t>Uses wind power which makes up to 26% of the cities</a:t>
            </a:r>
            <a:br>
              <a:rPr lang="en-GB" sz="1800" dirty="0"/>
            </a:br>
            <a:r>
              <a:rPr lang="en-GB" sz="1800" dirty="0"/>
              <a:t>used electricity</a:t>
            </a:r>
          </a:p>
          <a:p>
            <a:pPr lvl="1"/>
            <a:r>
              <a:rPr lang="en-GB" sz="1800" dirty="0"/>
              <a:t>Recycling rate of nearly 80% 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7374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 enthält.&#10;&#10;Mit hoher Zuverlässigkeit generierte Beschreibung">
            <a:hlinkClick r:id="rId2"/>
            <a:extLst>
              <a:ext uri="{FF2B5EF4-FFF2-40B4-BE49-F238E27FC236}">
                <a16:creationId xmlns:a16="http://schemas.microsoft.com/office/drawing/2014/main" id="{061C17AD-CDA9-4707-9001-E332DA06C4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r="18986" b="3"/>
          <a:stretch/>
        </p:blipFill>
        <p:spPr>
          <a:xfrm>
            <a:off x="8037576" y="1904281"/>
            <a:ext cx="3374810" cy="427268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B8E3DB-BFC9-4FA2-B1BA-57ED012A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 err="1"/>
              <a:t>Sustainable</a:t>
            </a:r>
            <a:r>
              <a:rPr lang="de-AT" dirty="0"/>
              <a:t> </a:t>
            </a:r>
            <a:r>
              <a:rPr lang="de-AT" dirty="0" err="1"/>
              <a:t>city</a:t>
            </a:r>
            <a:r>
              <a:rPr lang="de-AT" dirty="0"/>
              <a:t> - </a:t>
            </a:r>
            <a:r>
              <a:rPr lang="de-AT" dirty="0" err="1"/>
              <a:t>Ireland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77AB8-9E98-4896-8DFA-4A3513D0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4744" cy="4351338"/>
          </a:xfrm>
        </p:spPr>
        <p:txBody>
          <a:bodyPr>
            <a:normAutofit/>
          </a:bodyPr>
          <a:lstStyle/>
          <a:p>
            <a:r>
              <a:rPr lang="en-GB" sz="2400" dirty="0"/>
              <a:t>Ireland</a:t>
            </a:r>
          </a:p>
          <a:p>
            <a:pPr lvl="1"/>
            <a:r>
              <a:rPr lang="en-GB" dirty="0"/>
              <a:t>Announced plans for “</a:t>
            </a:r>
            <a:r>
              <a:rPr lang="en-GB" dirty="0" err="1"/>
              <a:t>Clonburris</a:t>
            </a:r>
            <a:r>
              <a:rPr lang="en-GB" dirty="0"/>
              <a:t>” in 2007, which contained </a:t>
            </a:r>
            <a:br>
              <a:rPr lang="en-GB" dirty="0"/>
            </a:br>
            <a:r>
              <a:rPr lang="en-GB" dirty="0"/>
              <a:t>the highest international standards,</a:t>
            </a:r>
            <a:br>
              <a:rPr lang="en-GB" dirty="0"/>
            </a:br>
            <a:r>
              <a:rPr lang="en-GB" dirty="0"/>
              <a:t>high levels of energy efficiency, </a:t>
            </a:r>
            <a:br>
              <a:rPr lang="en-GB" dirty="0"/>
            </a:br>
            <a:r>
              <a:rPr lang="en-GB" dirty="0"/>
              <a:t>mandatory renewable energy for heating and electricity,</a:t>
            </a:r>
            <a:br>
              <a:rPr lang="en-GB" dirty="0"/>
            </a:br>
            <a:r>
              <a:rPr lang="en-GB" dirty="0"/>
              <a:t> use of recycled and sustainable building materials</a:t>
            </a:r>
            <a:br>
              <a:rPr lang="en-GB" dirty="0"/>
            </a:br>
            <a:r>
              <a:rPr lang="en-GB" dirty="0"/>
              <a:t> and a lot of other stuff</a:t>
            </a:r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41805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B181E26-89C4-4A14-92DE-0F4C4B0E94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6" descr="Ein Bild, das Gebäude, Berg, draußen, Stadt enthält.&#10;&#10;Mit sehr hoher Zuverlässigkeit generierte Beschreibung">
            <a:hlinkClick r:id="rId2"/>
            <a:extLst>
              <a:ext uri="{FF2B5EF4-FFF2-40B4-BE49-F238E27FC236}">
                <a16:creationId xmlns:a16="http://schemas.microsoft.com/office/drawing/2014/main" id="{65955647-D117-4C20-8F59-3B00338CD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30" b="16392"/>
          <a:stretch/>
        </p:blipFill>
        <p:spPr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026" name="Picture 2" descr="Bildergebnis für vauban freiburg">
            <a:hlinkClick r:id="rId4"/>
            <a:extLst>
              <a:ext uri="{FF2B5EF4-FFF2-40B4-BE49-F238E27FC236}">
                <a16:creationId xmlns:a16="http://schemas.microsoft.com/office/drawing/2014/main" id="{0F97DAF9-A2BC-44D8-B389-B0C7183C5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6" r="-2" b="28559"/>
          <a:stretch/>
        </p:blipFill>
        <p:spPr bwMode="auto"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B1CD6E-8822-4427-A38C-946BE6C3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/>
              <a:t>Sustainable city -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229E4-C9D5-4EE6-B446-42265238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 lnSpcReduction="10000"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Freiburg im Breisgau:</a:t>
            </a:r>
          </a:p>
          <a:p>
            <a:pPr lvl="1"/>
            <a:r>
              <a:rPr lang="de-AT" sz="2000" dirty="0" err="1">
                <a:solidFill>
                  <a:schemeClr val="bg1"/>
                </a:solidFill>
              </a:rPr>
              <a:t>Known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for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its</a:t>
            </a:r>
            <a:r>
              <a:rPr lang="de-AT" sz="2000" dirty="0">
                <a:solidFill>
                  <a:schemeClr val="bg1"/>
                </a:solidFill>
              </a:rPr>
              <a:t> strong solar </a:t>
            </a:r>
            <a:r>
              <a:rPr lang="de-AT" sz="2000" dirty="0" err="1">
                <a:solidFill>
                  <a:schemeClr val="bg1"/>
                </a:solidFill>
              </a:rPr>
              <a:t>energy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industry</a:t>
            </a:r>
            <a:endParaRPr lang="de-AT" sz="2000" dirty="0">
              <a:solidFill>
                <a:schemeClr val="bg1"/>
              </a:solidFill>
            </a:endParaRPr>
          </a:p>
          <a:p>
            <a:r>
              <a:rPr lang="de-AT" sz="2000" dirty="0">
                <a:solidFill>
                  <a:schemeClr val="bg1"/>
                </a:solidFill>
              </a:rPr>
              <a:t>Vauban, Freiburg:</a:t>
            </a:r>
          </a:p>
          <a:p>
            <a:pPr lvl="1"/>
            <a:r>
              <a:rPr lang="de-AT" sz="2000" dirty="0" err="1">
                <a:solidFill>
                  <a:schemeClr val="bg1"/>
                </a:solidFill>
              </a:rPr>
              <a:t>Sustainable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model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district</a:t>
            </a:r>
            <a:endParaRPr lang="de-AT" sz="2000" dirty="0">
              <a:solidFill>
                <a:schemeClr val="bg1"/>
              </a:solidFill>
            </a:endParaRPr>
          </a:p>
          <a:p>
            <a:pPr lvl="1"/>
            <a:r>
              <a:rPr lang="de-AT" sz="2000" dirty="0">
                <a:solidFill>
                  <a:schemeClr val="bg1"/>
                </a:solidFill>
              </a:rPr>
              <a:t>All </a:t>
            </a:r>
            <a:r>
              <a:rPr lang="de-AT" sz="2000" dirty="0" err="1">
                <a:solidFill>
                  <a:schemeClr val="bg1"/>
                </a:solidFill>
              </a:rPr>
              <a:t>houses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are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built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to</a:t>
            </a:r>
            <a:r>
              <a:rPr lang="de-AT" sz="2000" dirty="0">
                <a:solidFill>
                  <a:schemeClr val="bg1"/>
                </a:solidFill>
              </a:rPr>
              <a:t> a </a:t>
            </a:r>
            <a:r>
              <a:rPr lang="de-AT" sz="2000" dirty="0" err="1">
                <a:solidFill>
                  <a:schemeClr val="bg1"/>
                </a:solidFill>
              </a:rPr>
              <a:t>low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energy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consumption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standard</a:t>
            </a:r>
            <a:r>
              <a:rPr lang="de-AT" sz="2000" dirty="0">
                <a:solidFill>
                  <a:schemeClr val="bg1"/>
                </a:solidFill>
              </a:rPr>
              <a:t>  and </a:t>
            </a:r>
            <a:r>
              <a:rPr lang="de-AT" sz="2000" dirty="0" err="1">
                <a:solidFill>
                  <a:schemeClr val="bg1"/>
                </a:solidFill>
              </a:rPr>
              <a:t>is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designed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to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be</a:t>
            </a:r>
            <a:r>
              <a:rPr lang="de-AT" sz="2000" dirty="0">
                <a:solidFill>
                  <a:schemeClr val="bg1"/>
                </a:solidFill>
              </a:rPr>
              <a:t> </a:t>
            </a:r>
            <a:r>
              <a:rPr lang="de-AT" sz="2000" dirty="0" err="1">
                <a:solidFill>
                  <a:schemeClr val="bg1"/>
                </a:solidFill>
              </a:rPr>
              <a:t>carfree</a:t>
            </a:r>
            <a:endParaRPr lang="de-AT" sz="2000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Rieselfeld, Freiburg</a:t>
            </a:r>
          </a:p>
          <a:p>
            <a:pPr lvl="1"/>
            <a:r>
              <a:rPr lang="de-AT" dirty="0">
                <a:solidFill>
                  <a:schemeClr val="bg1"/>
                </a:solidFill>
              </a:rPr>
              <a:t>A </a:t>
            </a:r>
            <a:r>
              <a:rPr lang="de-AT" dirty="0" err="1">
                <a:solidFill>
                  <a:schemeClr val="bg1"/>
                </a:solidFill>
              </a:rPr>
              <a:t>district</a:t>
            </a:r>
            <a:r>
              <a:rPr lang="de-AT" dirty="0">
                <a:solidFill>
                  <a:schemeClr val="bg1"/>
                </a:solidFill>
              </a:rPr>
              <a:t> in </a:t>
            </a:r>
            <a:r>
              <a:rPr lang="de-AT" dirty="0" err="1">
                <a:solidFill>
                  <a:schemeClr val="bg1"/>
                </a:solidFill>
              </a:rPr>
              <a:t>which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houses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produce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more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energy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than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they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consume</a:t>
            </a:r>
            <a:endParaRPr lang="de-AT" dirty="0">
              <a:solidFill>
                <a:schemeClr val="bg1"/>
              </a:solidFill>
            </a:endParaRPr>
          </a:p>
          <a:p>
            <a:pPr lvl="1"/>
            <a:endParaRPr lang="de-A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3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Gebäude, Gras, Stadt, draußen enthält.&#10;&#10;Mit sehr hoher Zuverlässigkeit generierte Beschreibung">
            <a:hlinkClick r:id="rId2"/>
            <a:extLst>
              <a:ext uri="{FF2B5EF4-FFF2-40B4-BE49-F238E27FC236}">
                <a16:creationId xmlns:a16="http://schemas.microsoft.com/office/drawing/2014/main" id="{3E946634-B0C9-4363-98AA-C44819EB32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3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4E0EAE-D560-4C75-AA23-DCF518BC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de-AT" sz="3200"/>
              <a:t>Sustainable City – Korea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97A93-CCFB-48E6-90AE-6BD942536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de-AT" sz="1800" dirty="0" err="1"/>
              <a:t>Songdo</a:t>
            </a:r>
            <a:r>
              <a:rPr lang="de-AT" sz="1800" dirty="0"/>
              <a:t> IBD</a:t>
            </a:r>
          </a:p>
          <a:p>
            <a:pPr lvl="1"/>
            <a:r>
              <a:rPr lang="de-AT" sz="1400" dirty="0" err="1"/>
              <a:t>Planned</a:t>
            </a:r>
            <a:r>
              <a:rPr lang="de-AT" sz="1400" dirty="0"/>
              <a:t> </a:t>
            </a:r>
            <a:r>
              <a:rPr lang="de-AT" sz="1400" dirty="0" err="1"/>
              <a:t>city</a:t>
            </a:r>
            <a:r>
              <a:rPr lang="de-AT" sz="1400" dirty="0"/>
              <a:t> in </a:t>
            </a:r>
            <a:r>
              <a:rPr lang="de-AT" sz="1400" dirty="0" err="1"/>
              <a:t>Incheon</a:t>
            </a:r>
            <a:endParaRPr lang="de-AT" sz="1400" dirty="0"/>
          </a:p>
          <a:p>
            <a:pPr lvl="1"/>
            <a:r>
              <a:rPr lang="de-AT" sz="1400" dirty="0"/>
              <a:t>Central park </a:t>
            </a:r>
            <a:r>
              <a:rPr lang="de-AT" sz="1400" dirty="0" err="1"/>
              <a:t>irrigated</a:t>
            </a:r>
            <a:r>
              <a:rPr lang="de-AT" sz="1400" dirty="0"/>
              <a:t> </a:t>
            </a:r>
            <a:r>
              <a:rPr lang="de-AT" sz="1400" dirty="0" err="1"/>
              <a:t>with</a:t>
            </a:r>
            <a:r>
              <a:rPr lang="de-AT" sz="1400" dirty="0"/>
              <a:t> </a:t>
            </a:r>
            <a:r>
              <a:rPr lang="de-AT" sz="1400" dirty="0" err="1"/>
              <a:t>seawater</a:t>
            </a:r>
            <a:endParaRPr lang="de-AT" sz="1400" dirty="0"/>
          </a:p>
          <a:p>
            <a:pPr lvl="1"/>
            <a:r>
              <a:rPr lang="de-AT" sz="1400" dirty="0"/>
              <a:t>Subway </a:t>
            </a:r>
            <a:r>
              <a:rPr lang="de-AT" sz="1400" dirty="0" err="1"/>
              <a:t>line</a:t>
            </a:r>
            <a:endParaRPr lang="de-AT" sz="1400" dirty="0"/>
          </a:p>
          <a:p>
            <a:pPr lvl="1"/>
            <a:r>
              <a:rPr lang="de-AT" sz="1400" dirty="0" err="1"/>
              <a:t>Bycicle</a:t>
            </a:r>
            <a:r>
              <a:rPr lang="de-AT" sz="1400" dirty="0"/>
              <a:t> </a:t>
            </a:r>
            <a:r>
              <a:rPr lang="de-AT" sz="1400" dirty="0" err="1"/>
              <a:t>lanes</a:t>
            </a:r>
            <a:endParaRPr lang="de-AT" sz="1400" dirty="0"/>
          </a:p>
          <a:p>
            <a:pPr lvl="1"/>
            <a:r>
              <a:rPr lang="de-AT" sz="1400" dirty="0"/>
              <a:t>Rainwater </a:t>
            </a:r>
            <a:r>
              <a:rPr lang="de-AT" sz="1400" dirty="0" err="1"/>
              <a:t>catchment</a:t>
            </a:r>
            <a:r>
              <a:rPr lang="de-AT" sz="1400" dirty="0"/>
              <a:t> </a:t>
            </a:r>
            <a:r>
              <a:rPr lang="de-AT" sz="1400" dirty="0" err="1"/>
              <a:t>systems</a:t>
            </a:r>
            <a:endParaRPr lang="de-AT" sz="1400" dirty="0"/>
          </a:p>
          <a:p>
            <a:pPr lvl="1"/>
            <a:r>
              <a:rPr lang="de-AT" sz="1400" dirty="0" err="1"/>
              <a:t>Pneumatic</a:t>
            </a:r>
            <a:r>
              <a:rPr lang="de-AT" sz="1400" dirty="0"/>
              <a:t> </a:t>
            </a:r>
            <a:r>
              <a:rPr lang="de-AT" sz="1400" dirty="0" err="1"/>
              <a:t>waste</a:t>
            </a:r>
            <a:r>
              <a:rPr lang="de-AT" sz="1400" dirty="0"/>
              <a:t> </a:t>
            </a:r>
            <a:r>
              <a:rPr lang="de-AT" sz="1400" dirty="0" err="1"/>
              <a:t>collection</a:t>
            </a:r>
            <a:r>
              <a:rPr lang="de-AT" sz="1400" dirty="0"/>
              <a:t> </a:t>
            </a:r>
            <a:r>
              <a:rPr lang="de-AT" sz="1400" dirty="0" err="1"/>
              <a:t>system</a:t>
            </a:r>
            <a:endParaRPr lang="de-AT" sz="1400" dirty="0"/>
          </a:p>
          <a:p>
            <a:pPr lvl="1"/>
            <a:r>
              <a:rPr lang="de-AT" sz="1400" dirty="0"/>
              <a:t>75% </a:t>
            </a:r>
            <a:r>
              <a:rPr lang="de-AT" sz="1400" dirty="0" err="1"/>
              <a:t>of</a:t>
            </a:r>
            <a:r>
              <a:rPr lang="de-AT" sz="1400" dirty="0"/>
              <a:t> </a:t>
            </a:r>
            <a:r>
              <a:rPr lang="de-AT" sz="1400" dirty="0" err="1"/>
              <a:t>waste</a:t>
            </a:r>
            <a:r>
              <a:rPr lang="de-AT" sz="1400" dirty="0"/>
              <a:t> will </a:t>
            </a:r>
            <a:r>
              <a:rPr lang="de-AT" sz="1400" dirty="0" err="1"/>
              <a:t>be</a:t>
            </a:r>
            <a:r>
              <a:rPr lang="de-AT" sz="1400" dirty="0"/>
              <a:t> </a:t>
            </a:r>
            <a:r>
              <a:rPr lang="de-AT" sz="1400" dirty="0" err="1"/>
              <a:t>recycled</a:t>
            </a:r>
            <a:endParaRPr lang="de-AT" sz="1400" dirty="0"/>
          </a:p>
          <a:p>
            <a:pPr lvl="1"/>
            <a:endParaRPr lang="de-AT" sz="1400" dirty="0"/>
          </a:p>
          <a:p>
            <a:r>
              <a:rPr lang="de-AT" sz="1800" dirty="0"/>
              <a:t>Next </a:t>
            </a:r>
            <a:r>
              <a:rPr lang="de-AT" sz="1800" dirty="0" err="1"/>
              <a:t>planned</a:t>
            </a:r>
            <a:r>
              <a:rPr lang="de-AT" sz="1800" dirty="0"/>
              <a:t> </a:t>
            </a:r>
            <a:r>
              <a:rPr lang="de-AT" sz="1800" dirty="0" err="1"/>
              <a:t>sustainable</a:t>
            </a:r>
            <a:r>
              <a:rPr lang="de-AT" sz="1800" dirty="0"/>
              <a:t> </a:t>
            </a:r>
            <a:r>
              <a:rPr lang="de-AT" sz="1800" dirty="0" err="1"/>
              <a:t>city</a:t>
            </a:r>
            <a:r>
              <a:rPr lang="de-AT" sz="1800" dirty="0"/>
              <a:t> </a:t>
            </a:r>
            <a:r>
              <a:rPr lang="de-AT" sz="1800" dirty="0" err="1"/>
              <a:t>is</a:t>
            </a:r>
            <a:r>
              <a:rPr lang="de-AT" sz="1800" dirty="0"/>
              <a:t> </a:t>
            </a:r>
          </a:p>
          <a:p>
            <a:pPr lvl="1"/>
            <a:endParaRPr lang="de-AT" sz="1400" dirty="0"/>
          </a:p>
          <a:p>
            <a:pPr lvl="1"/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362722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Breitbild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Sustainable Cities</vt:lpstr>
      <vt:lpstr>General Facts</vt:lpstr>
      <vt:lpstr>Characteristics of sustainable cities </vt:lpstr>
      <vt:lpstr>Practical achievement</vt:lpstr>
      <vt:lpstr>Practical achievement</vt:lpstr>
      <vt:lpstr>Sustainable city – Adelaide, Australia</vt:lpstr>
      <vt:lpstr>Sustainable city - Ireland</vt:lpstr>
      <vt:lpstr>Sustainable city - Germany</vt:lpstr>
      <vt:lpstr>Sustainable City – Korea</vt:lpstr>
      <vt:lpstr>Sustainable City - Dubai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Cities</dc:title>
  <dc:creator>Dominic Karl</dc:creator>
  <cp:lastModifiedBy>Christian Gruber</cp:lastModifiedBy>
  <cp:revision>16</cp:revision>
  <dcterms:created xsi:type="dcterms:W3CDTF">2017-11-05T16:07:41Z</dcterms:created>
  <dcterms:modified xsi:type="dcterms:W3CDTF">2017-11-06T17:04:14Z</dcterms:modified>
</cp:coreProperties>
</file>