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5" r:id="rId6"/>
    <p:sldId id="268" r:id="rId7"/>
    <p:sldId id="269" r:id="rId8"/>
    <p:sldId id="271" r:id="rId9"/>
    <p:sldId id="272" r:id="rId10"/>
    <p:sldId id="270" r:id="rId11"/>
    <p:sldId id="273" r:id="rId12"/>
    <p:sldId id="274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0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BAD17-4F31-764B-B506-040CEC20CC81}" type="datetimeFigureOut">
              <a:rPr lang="en-US" smtClean="0"/>
              <a:t>28/03/19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D3D3A-F8B9-A745-83EA-7D446F09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2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200221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378F-E536-D54A-B72E-84B518EF36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ustomShape 1"/>
          <p:cNvSpPr/>
          <p:nvPr userDrawn="1"/>
        </p:nvSpPr>
        <p:spPr>
          <a:xfrm>
            <a:off x="0" y="0"/>
            <a:ext cx="3505320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CCCE6"/>
              </a:gs>
            </a:gsLst>
            <a:lin ang="10800000"/>
          </a:gradFill>
        </p:spPr>
      </p:sp>
      <p:sp>
        <p:nvSpPr>
          <p:cNvPr id="8" name="CustomShape 2"/>
          <p:cNvSpPr/>
          <p:nvPr userDrawn="1"/>
        </p:nvSpPr>
        <p:spPr>
          <a:xfrm>
            <a:off x="1716120" y="1690560"/>
            <a:ext cx="7427880" cy="2533680"/>
          </a:xfrm>
          <a:prstGeom prst="rect">
            <a:avLst/>
          </a:prstGeom>
          <a:solidFill>
            <a:srgbClr val="00007D"/>
          </a:solidFill>
        </p:spPr>
      </p:sp>
      <p:sp>
        <p:nvSpPr>
          <p:cNvPr id="9" name="CustomShape 3"/>
          <p:cNvSpPr/>
          <p:nvPr userDrawn="1"/>
        </p:nvSpPr>
        <p:spPr>
          <a:xfrm>
            <a:off x="573120" y="3583080"/>
            <a:ext cx="576360" cy="64116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10" name="CustomShape 4"/>
          <p:cNvSpPr/>
          <p:nvPr userDrawn="1"/>
        </p:nvSpPr>
        <p:spPr>
          <a:xfrm>
            <a:off x="1716120" y="1690560"/>
            <a:ext cx="574560" cy="64296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11" name="CustomShape 5"/>
          <p:cNvSpPr/>
          <p:nvPr userDrawn="1"/>
        </p:nvSpPr>
        <p:spPr>
          <a:xfrm>
            <a:off x="1141560" y="3583080"/>
            <a:ext cx="583920" cy="641160"/>
          </a:xfrm>
          <a:prstGeom prst="rect">
            <a:avLst/>
          </a:prstGeom>
          <a:solidFill>
            <a:srgbClr val="00007D"/>
          </a:solidFill>
        </p:spPr>
      </p:sp>
      <p:sp>
        <p:nvSpPr>
          <p:cNvPr id="12" name="CustomShape 6"/>
          <p:cNvSpPr/>
          <p:nvPr userDrawn="1"/>
        </p:nvSpPr>
        <p:spPr>
          <a:xfrm>
            <a:off x="2281320" y="1690560"/>
            <a:ext cx="585720" cy="64296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13" name="CustomShape 7"/>
          <p:cNvSpPr/>
          <p:nvPr userDrawn="1"/>
        </p:nvSpPr>
        <p:spPr>
          <a:xfrm>
            <a:off x="1141560" y="2324160"/>
            <a:ext cx="583920" cy="63324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14" name="CustomShape 8"/>
          <p:cNvSpPr/>
          <p:nvPr userDrawn="1"/>
        </p:nvSpPr>
        <p:spPr>
          <a:xfrm>
            <a:off x="0" y="2324160"/>
            <a:ext cx="582480" cy="633240"/>
          </a:xfrm>
          <a:prstGeom prst="rect">
            <a:avLst/>
          </a:prstGeom>
          <a:solidFill>
            <a:srgbClr val="00007D"/>
          </a:solidFill>
        </p:spPr>
      </p:sp>
      <p:sp>
        <p:nvSpPr>
          <p:cNvPr id="15" name="CustomShape 9"/>
          <p:cNvSpPr/>
          <p:nvPr userDrawn="1"/>
        </p:nvSpPr>
        <p:spPr>
          <a:xfrm>
            <a:off x="1716120" y="2324160"/>
            <a:ext cx="574560" cy="63324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16" name="CustomShape 10"/>
          <p:cNvSpPr/>
          <p:nvPr userDrawn="1"/>
        </p:nvSpPr>
        <p:spPr>
          <a:xfrm>
            <a:off x="573120" y="2948040"/>
            <a:ext cx="576360" cy="64440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17" name="CustomShape 11"/>
          <p:cNvSpPr/>
          <p:nvPr userDrawn="1"/>
        </p:nvSpPr>
        <p:spPr>
          <a:xfrm>
            <a:off x="1141560" y="2948040"/>
            <a:ext cx="583920" cy="64440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14B-2260-1B41-8C02-4E76140E585B}" type="datetimeFigureOut">
              <a:rPr lang="en-US" smtClean="0"/>
              <a:t>28/03/19</a:t>
            </a:fld>
            <a:endParaRPr lang="en-US"/>
          </a:p>
        </p:txBody>
      </p:sp>
      <p:sp>
        <p:nvSpPr>
          <p:cNvPr id="18" name="TextShape 14"/>
          <p:cNvSpPr txBox="1"/>
          <p:nvPr userDrawn="1"/>
        </p:nvSpPr>
        <p:spPr>
          <a:xfrm>
            <a:off x="0" y="4986190"/>
            <a:ext cx="9144000" cy="13701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pt-BR" sz="3200" dirty="0"/>
              <a:t>Derzu </a:t>
            </a:r>
            <a:r>
              <a:rPr lang="pt-BR" sz="3200" dirty="0" smtClean="0"/>
              <a:t>Omaia</a:t>
            </a:r>
          </a:p>
          <a:p>
            <a:pPr algn="ctr"/>
            <a:r>
              <a:rPr lang="pt-BR" sz="1400" dirty="0" err="1" smtClean="0"/>
              <a:t>derzuomaia@gmail.com</a:t>
            </a:r>
            <a:endParaRPr lang="pt-BR" sz="1400" dirty="0" smtClean="0"/>
          </a:p>
          <a:p>
            <a:pPr algn="ctr"/>
            <a:r>
              <a:rPr lang="pt-BR" sz="2400" dirty="0" smtClean="0"/>
              <a:t>2019</a:t>
            </a:r>
          </a:p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98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14B-2260-1B41-8C02-4E76140E585B}" type="datetimeFigureOut">
              <a:rPr lang="en-US" smtClean="0"/>
              <a:t>28/03/19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378F-E536-D54A-B72E-84B518EF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5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14B-2260-1B41-8C02-4E76140E585B}" type="datetimeFigureOut">
              <a:rPr lang="en-US" smtClean="0"/>
              <a:t>28/03/19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378F-E536-D54A-B72E-84B518EF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3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  <a:endParaRPr lang="pt-BR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14B-2260-1B41-8C02-4E76140E585B}" type="datetimeFigureOut">
              <a:rPr lang="en-US" smtClean="0"/>
              <a:t>28/03/19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378F-E536-D54A-B72E-84B518EF36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ustomShape 2"/>
          <p:cNvSpPr/>
          <p:nvPr userDrawn="1"/>
        </p:nvSpPr>
        <p:spPr>
          <a:xfrm>
            <a:off x="0" y="0"/>
            <a:ext cx="285840" cy="5335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CCCE6"/>
              </a:gs>
            </a:gsLst>
            <a:lin ang="10800000"/>
          </a:gradFill>
        </p:spPr>
      </p:sp>
      <p:sp>
        <p:nvSpPr>
          <p:cNvPr id="8" name="CustomShape 3"/>
          <p:cNvSpPr/>
          <p:nvPr userDrawn="1"/>
        </p:nvSpPr>
        <p:spPr>
          <a:xfrm>
            <a:off x="412920" y="135000"/>
            <a:ext cx="8731080" cy="2746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007D"/>
              </a:gs>
            </a:gsLst>
            <a:lin ang="10800000"/>
          </a:gradFill>
        </p:spPr>
      </p:sp>
      <p:sp>
        <p:nvSpPr>
          <p:cNvPr id="9" name="CustomShape 4"/>
          <p:cNvSpPr/>
          <p:nvPr userDrawn="1"/>
        </p:nvSpPr>
        <p:spPr>
          <a:xfrm>
            <a:off x="409680" y="135000"/>
            <a:ext cx="137880" cy="14112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10" name="CustomShape 5"/>
          <p:cNvSpPr/>
          <p:nvPr userDrawn="1"/>
        </p:nvSpPr>
        <p:spPr>
          <a:xfrm>
            <a:off x="547560" y="0"/>
            <a:ext cx="139680" cy="13824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11" name="CustomShape 6"/>
          <p:cNvSpPr/>
          <p:nvPr userDrawn="1"/>
        </p:nvSpPr>
        <p:spPr>
          <a:xfrm>
            <a:off x="547560" y="135000"/>
            <a:ext cx="139680" cy="14112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12" name="CustomShape 7"/>
          <p:cNvSpPr/>
          <p:nvPr userDrawn="1"/>
        </p:nvSpPr>
        <p:spPr>
          <a:xfrm>
            <a:off x="274680" y="274680"/>
            <a:ext cx="136440" cy="13824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13" name="CustomShape 8"/>
          <p:cNvSpPr/>
          <p:nvPr userDrawn="1"/>
        </p:nvSpPr>
        <p:spPr>
          <a:xfrm>
            <a:off x="131760" y="136440"/>
            <a:ext cx="141120" cy="138240"/>
          </a:xfrm>
          <a:prstGeom prst="rect">
            <a:avLst/>
          </a:prstGeom>
          <a:solidFill>
            <a:srgbClr val="00007D"/>
          </a:solidFill>
        </p:spPr>
      </p:sp>
      <p:sp>
        <p:nvSpPr>
          <p:cNvPr id="14" name="CustomShape 9"/>
          <p:cNvSpPr/>
          <p:nvPr userDrawn="1"/>
        </p:nvSpPr>
        <p:spPr>
          <a:xfrm>
            <a:off x="409680" y="271440"/>
            <a:ext cx="137880" cy="13824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15" name="CustomShape 10"/>
          <p:cNvSpPr/>
          <p:nvPr userDrawn="1"/>
        </p:nvSpPr>
        <p:spPr>
          <a:xfrm>
            <a:off x="274680" y="409680"/>
            <a:ext cx="136440" cy="13644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16" name="TextShape 14"/>
          <p:cNvSpPr txBox="1"/>
          <p:nvPr userDrawn="1"/>
        </p:nvSpPr>
        <p:spPr>
          <a:xfrm>
            <a:off x="6416280" y="72000"/>
            <a:ext cx="2727720" cy="3952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pt-BR" sz="2000" dirty="0"/>
              <a:t>Derzu Omaia  -  </a:t>
            </a:r>
            <a:r>
              <a:rPr lang="pt-BR" sz="2000" dirty="0" smtClean="0"/>
              <a:t>2019</a:t>
            </a:r>
            <a:endParaRPr dirty="0"/>
          </a:p>
        </p:txBody>
      </p:sp>
      <p:sp>
        <p:nvSpPr>
          <p:cNvPr id="17" name="Line 13"/>
          <p:cNvSpPr/>
          <p:nvPr userDrawn="1"/>
        </p:nvSpPr>
        <p:spPr>
          <a:xfrm>
            <a:off x="468360" y="1297080"/>
            <a:ext cx="8207280" cy="0"/>
          </a:xfrm>
          <a:prstGeom prst="line">
            <a:avLst/>
          </a:prstGeom>
          <a:ln w="31680">
            <a:solidFill>
              <a:srgbClr val="00007D"/>
            </a:solidFill>
            <a:miter/>
          </a:ln>
        </p:spPr>
      </p:sp>
    </p:spTree>
    <p:extLst>
      <p:ext uri="{BB962C8B-B14F-4D97-AF65-F5344CB8AC3E}">
        <p14:creationId xmlns:p14="http://schemas.microsoft.com/office/powerpoint/2010/main" val="370128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14B-2260-1B41-8C02-4E76140E585B}" type="datetimeFigureOut">
              <a:rPr lang="en-US" smtClean="0"/>
              <a:t>28/03/19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378F-E536-D54A-B72E-84B518EF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0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14B-2260-1B41-8C02-4E76140E585B}" type="datetimeFigureOut">
              <a:rPr lang="en-US" smtClean="0"/>
              <a:t>28/03/19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378F-E536-D54A-B72E-84B518EF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0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14B-2260-1B41-8C02-4E76140E585B}" type="datetimeFigureOut">
              <a:rPr lang="en-US" smtClean="0"/>
              <a:t>28/03/19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378F-E536-D54A-B72E-84B518EF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9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14B-2260-1B41-8C02-4E76140E585B}" type="datetimeFigureOut">
              <a:rPr lang="en-US" smtClean="0"/>
              <a:t>28/03/19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378F-E536-D54A-B72E-84B518EF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7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14B-2260-1B41-8C02-4E76140E585B}" type="datetimeFigureOut">
              <a:rPr lang="en-US" smtClean="0"/>
              <a:t>28/03/19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378F-E536-D54A-B72E-84B518EF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3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14B-2260-1B41-8C02-4E76140E585B}" type="datetimeFigureOut">
              <a:rPr lang="en-US" smtClean="0"/>
              <a:t>28/03/19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378F-E536-D54A-B72E-84B518EF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5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14B-2260-1B41-8C02-4E76140E585B}" type="datetimeFigureOut">
              <a:rPr lang="en-US" smtClean="0"/>
              <a:t>28/03/19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378F-E536-D54A-B72E-84B518EF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1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414B-2260-1B41-8C02-4E76140E585B}" type="datetimeFigureOut">
              <a:rPr lang="en-US" smtClean="0"/>
              <a:t>28/03/19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378F-E536-D54A-B72E-84B518EF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derzu/Dropbox/aulas/2018.2/AR/cartao.mp4" TargetMode="External"/><Relationship Id="rId3" Type="http://schemas.openxmlformats.org/officeDocument/2006/relationships/hyperlink" Target="file://santinho.mp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rzu.com.br/a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ornaleconomico.sapo.pt/noticias/realidade-virtual-cuidado-com-os-enjoos-tonturas-e-dores-de-cabeca-245762" TargetMode="External"/><Relationship Id="rId3" Type="http://schemas.openxmlformats.org/officeDocument/2006/relationships/hyperlink" Target="https://www.uptime.com.br/blog/realidade-virtual-e-aumentada-para-crianca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r/discover/supported-devices" TargetMode="External"/><Relationship Id="rId4" Type="http://schemas.openxmlformats.org/officeDocument/2006/relationships/hyperlink" Target="https://www.easyar.com" TargetMode="External"/><Relationship Id="rId5" Type="http://schemas.openxmlformats.org/officeDocument/2006/relationships/hyperlink" Target="https://viromedia.com/virocore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3.jpg"/><Relationship Id="rId8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ar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romedia.com/viroreact" TargetMode="External"/><Relationship Id="rId4" Type="http://schemas.openxmlformats.org/officeDocument/2006/relationships/hyperlink" Target="https://aframe.io/blog/arjs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asya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1980" y="2198252"/>
            <a:ext cx="6400800" cy="1752600"/>
          </a:xfrm>
        </p:spPr>
        <p:txBody>
          <a:bodyPr>
            <a:normAutofit/>
          </a:bodyPr>
          <a:lstStyle/>
          <a:p>
            <a:r>
              <a:rPr lang="pt-BR" sz="4000" dirty="0" smtClean="0">
                <a:solidFill>
                  <a:srgbClr val="FFFFFF"/>
                </a:solidFill>
              </a:rPr>
              <a:t>Realidade Aumentada em Dispositivos </a:t>
            </a:r>
            <a:r>
              <a:rPr lang="pt-BR" sz="4000" dirty="0" err="1" smtClean="0">
                <a:solidFill>
                  <a:srgbClr val="FFFFFF"/>
                </a:solidFill>
              </a:rPr>
              <a:t>Android</a:t>
            </a:r>
            <a:endParaRPr lang="pt-BR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78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Realidade Aumentada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Aplicações:</a:t>
            </a:r>
          </a:p>
          <a:p>
            <a:pPr lvl="1"/>
            <a:r>
              <a:rPr lang="pt-BR" dirty="0" smtClean="0"/>
              <a:t>Panfletos;</a:t>
            </a:r>
            <a:endParaRPr lang="pt-BR" dirty="0"/>
          </a:p>
          <a:p>
            <a:pPr lvl="1"/>
            <a:r>
              <a:rPr lang="pt-BR" dirty="0"/>
              <a:t>Cartão de visita </a:t>
            </a:r>
            <a:r>
              <a:rPr lang="pt-BR" dirty="0" smtClean="0"/>
              <a:t>aumentado (</a:t>
            </a:r>
            <a:r>
              <a:rPr lang="pt-BR" dirty="0" smtClean="0">
                <a:hlinkClick r:id="rId2" action="ppaction://hlinkfile"/>
              </a:rPr>
              <a:t>vídeo</a:t>
            </a:r>
            <a:r>
              <a:rPr lang="pt-BR" dirty="0" smtClean="0"/>
              <a:t>);</a:t>
            </a:r>
            <a:endParaRPr lang="pt-BR" dirty="0"/>
          </a:p>
          <a:p>
            <a:pPr lvl="1"/>
            <a:r>
              <a:rPr lang="pt-BR" dirty="0"/>
              <a:t>Santinho de </a:t>
            </a:r>
            <a:r>
              <a:rPr lang="pt-BR" dirty="0" smtClean="0"/>
              <a:t>político </a:t>
            </a:r>
            <a:r>
              <a:rPr lang="pt-BR" dirty="0"/>
              <a:t>(</a:t>
            </a:r>
            <a:r>
              <a:rPr lang="pt-BR" dirty="0" smtClean="0">
                <a:hlinkClick r:id="rId3" action="ppaction://hlinkfile"/>
              </a:rPr>
              <a:t>vídeo</a:t>
            </a:r>
            <a:r>
              <a:rPr lang="pt-BR" dirty="0" smtClean="0"/>
              <a:t>);</a:t>
            </a:r>
            <a:endParaRPr lang="pt-BR" dirty="0"/>
          </a:p>
          <a:p>
            <a:pPr lvl="1"/>
            <a:r>
              <a:rPr lang="pt-BR" dirty="0"/>
              <a:t>Livros </a:t>
            </a:r>
            <a:r>
              <a:rPr lang="pt-BR" dirty="0" smtClean="0"/>
              <a:t>educativos (</a:t>
            </a:r>
            <a:r>
              <a:rPr lang="pt-BR" dirty="0" smtClean="0">
                <a:hlinkClick r:id="rId3" action="ppaction://hlinkfile"/>
              </a:rPr>
              <a:t>vídeo</a:t>
            </a:r>
            <a:r>
              <a:rPr lang="pt-BR" dirty="0" smtClean="0"/>
              <a:t>);</a:t>
            </a:r>
            <a:endParaRPr lang="pt-BR" dirty="0"/>
          </a:p>
          <a:p>
            <a:pPr lvl="1"/>
            <a:r>
              <a:rPr lang="pt-BR" dirty="0"/>
              <a:t>Visitas a </a:t>
            </a:r>
            <a:r>
              <a:rPr lang="pt-BR" dirty="0" smtClean="0"/>
              <a:t>museus;</a:t>
            </a:r>
          </a:p>
          <a:p>
            <a:pPr lvl="1"/>
            <a:r>
              <a:rPr lang="pt-BR" dirty="0" smtClean="0"/>
              <a:t>Market </a:t>
            </a:r>
            <a:r>
              <a:rPr lang="pt-BR" dirty="0" err="1" smtClean="0"/>
              <a:t>Place</a:t>
            </a:r>
            <a:r>
              <a:rPr lang="pt-BR" dirty="0" smtClean="0"/>
              <a:t>:</a:t>
            </a:r>
          </a:p>
          <a:p>
            <a:pPr lvl="2"/>
            <a:r>
              <a:rPr lang="pt-BR" dirty="0" smtClean="0"/>
              <a:t>Produtos vestíveis.</a:t>
            </a:r>
          </a:p>
        </p:txBody>
      </p:sp>
    </p:spTree>
    <p:extLst>
      <p:ext uri="{BB962C8B-B14F-4D97-AF65-F5344CB8AC3E}">
        <p14:creationId xmlns:p14="http://schemas.microsoft.com/office/powerpoint/2010/main" val="407232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Realidade Aumentada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SDKs</a:t>
            </a:r>
            <a:r>
              <a:rPr lang="pt-BR" dirty="0" smtClean="0"/>
              <a:t> AR:</a:t>
            </a:r>
          </a:p>
          <a:p>
            <a:pPr lvl="1"/>
            <a:r>
              <a:rPr lang="pt-BR" dirty="0" smtClean="0"/>
              <a:t>C</a:t>
            </a:r>
            <a:r>
              <a:rPr lang="en-US" dirty="0" err="1" smtClean="0"/>
              <a:t>omo</a:t>
            </a:r>
            <a:r>
              <a:rPr lang="en-US" dirty="0" smtClean="0"/>
              <a:t> </a:t>
            </a:r>
            <a:r>
              <a:rPr lang="en-US" dirty="0" err="1" smtClean="0"/>
              <a:t>Começar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Android </a:t>
            </a:r>
            <a:r>
              <a:rPr lang="en-US" dirty="0" err="1" smtClean="0"/>
              <a:t>Básico</a:t>
            </a:r>
            <a:endParaRPr lang="en-US" dirty="0" smtClean="0"/>
          </a:p>
          <a:p>
            <a:pPr lvl="2"/>
            <a:r>
              <a:rPr lang="en-US" dirty="0" err="1" smtClean="0"/>
              <a:t>Noção</a:t>
            </a:r>
            <a:r>
              <a:rPr lang="en-US" dirty="0" smtClean="0"/>
              <a:t> </a:t>
            </a:r>
            <a:r>
              <a:rPr lang="en-US" dirty="0" err="1" smtClean="0"/>
              <a:t>básica</a:t>
            </a:r>
            <a:r>
              <a:rPr lang="en-US" dirty="0" smtClean="0"/>
              <a:t> 3D.</a:t>
            </a:r>
          </a:p>
          <a:p>
            <a:pPr lvl="2"/>
            <a:r>
              <a:rPr lang="en-US" dirty="0" err="1" smtClean="0"/>
              <a:t>Partir</a:t>
            </a:r>
            <a:r>
              <a:rPr lang="en-US" dirty="0" smtClean="0"/>
              <a:t> dos </a:t>
            </a:r>
            <a:r>
              <a:rPr lang="en-US" i="1" dirty="0" smtClean="0"/>
              <a:t>samples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1261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Realidade Aumentada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Apks</a:t>
            </a:r>
            <a:r>
              <a:rPr lang="pt-BR" dirty="0"/>
              <a:t> </a:t>
            </a:r>
            <a:r>
              <a:rPr lang="pt-BR" dirty="0" smtClean="0"/>
              <a:t>para download:</a:t>
            </a:r>
          </a:p>
          <a:p>
            <a:pPr lvl="1"/>
            <a:r>
              <a:rPr lang="de-DE" dirty="0" smtClean="0">
                <a:hlinkClick r:id="rId2"/>
              </a:rPr>
              <a:t>http://</a:t>
            </a:r>
            <a:r>
              <a:rPr lang="de-DE" dirty="0" err="1" smtClean="0">
                <a:hlinkClick r:id="rId2"/>
              </a:rPr>
              <a:t>derzu.com.br</a:t>
            </a:r>
            <a:r>
              <a:rPr lang="de-DE" dirty="0" smtClean="0">
                <a:hlinkClick r:id="rId2"/>
              </a:rPr>
              <a:t>/</a:t>
            </a:r>
            <a:r>
              <a:rPr lang="de-DE" dirty="0" err="1" smtClean="0">
                <a:hlinkClick r:id="rId2"/>
              </a:rPr>
              <a:t>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27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0" indent="0" algn="ctr">
              <a:buNone/>
            </a:pPr>
            <a:r>
              <a:rPr lang="pt-BR" sz="8000" dirty="0" smtClean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13684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Realidade Virtual</a:t>
            </a:r>
          </a:p>
          <a:p>
            <a:r>
              <a:rPr lang="pt-BR" dirty="0" smtClean="0"/>
              <a:t>Realidade Aumentada;</a:t>
            </a:r>
          </a:p>
          <a:p>
            <a:pPr lvl="1"/>
            <a:r>
              <a:rPr lang="pt-BR" dirty="0" smtClean="0"/>
              <a:t>Dispositivos</a:t>
            </a:r>
          </a:p>
          <a:p>
            <a:pPr lvl="1"/>
            <a:r>
              <a:rPr lang="pt-BR" dirty="0" err="1" smtClean="0"/>
              <a:t>SDKs</a:t>
            </a:r>
            <a:endParaRPr lang="pt-BR" dirty="0" smtClean="0"/>
          </a:p>
          <a:p>
            <a:r>
              <a:rPr lang="pt-BR" dirty="0" smtClean="0"/>
              <a:t>Exemplos.</a:t>
            </a:r>
            <a:endParaRPr lang="pt-BR" dirty="0" smtClean="0"/>
          </a:p>
          <a:p>
            <a:r>
              <a:rPr lang="pt-BR" dirty="0" smtClean="0"/>
              <a:t>Como come</a:t>
            </a:r>
            <a:r>
              <a:rPr lang="pt-BR" dirty="0" smtClean="0"/>
              <a:t>çar?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7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Realidade Virtual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Virtual Reality</a:t>
            </a:r>
            <a:r>
              <a:rPr lang="pt-BR" dirty="0"/>
              <a:t> - VR</a:t>
            </a:r>
          </a:p>
          <a:p>
            <a:r>
              <a:rPr lang="pt-BR" dirty="0" smtClean="0"/>
              <a:t>Usuário imerso em um ambiente totalmente virtual.</a:t>
            </a:r>
          </a:p>
          <a:p>
            <a:pPr lvl="1"/>
            <a:r>
              <a:rPr lang="pt-BR" dirty="0" smtClean="0"/>
              <a:t>Imersão de alguns sentidos:</a:t>
            </a:r>
          </a:p>
          <a:p>
            <a:pPr lvl="2"/>
            <a:r>
              <a:rPr lang="pt-BR" dirty="0" smtClean="0"/>
              <a:t>Visão.</a:t>
            </a:r>
          </a:p>
          <a:p>
            <a:pPr lvl="2"/>
            <a:r>
              <a:rPr lang="pt-BR" dirty="0" smtClean="0"/>
              <a:t>Audição</a:t>
            </a:r>
          </a:p>
          <a:p>
            <a:pPr lvl="2"/>
            <a:r>
              <a:rPr lang="pt-BR" dirty="0" smtClean="0"/>
              <a:t>Tato?</a:t>
            </a:r>
          </a:p>
          <a:p>
            <a:pPr lvl="2"/>
            <a:r>
              <a:rPr lang="pt-BR" dirty="0" smtClean="0"/>
              <a:t>Olfato?</a:t>
            </a:r>
          </a:p>
          <a:p>
            <a:pPr lvl="2"/>
            <a:r>
              <a:rPr lang="pt-BR" dirty="0" smtClean="0"/>
              <a:t>Paladar?</a:t>
            </a:r>
          </a:p>
        </p:txBody>
      </p:sp>
    </p:spTree>
    <p:extLst>
      <p:ext uri="{BB962C8B-B14F-4D97-AF65-F5344CB8AC3E}">
        <p14:creationId xmlns:p14="http://schemas.microsoft.com/office/powerpoint/2010/main" val="39080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Realidade Aumentada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 err="1" smtClean="0"/>
              <a:t>Augmented</a:t>
            </a:r>
            <a:r>
              <a:rPr lang="pt-BR" i="1" dirty="0" smtClean="0"/>
              <a:t> Reality</a:t>
            </a:r>
            <a:r>
              <a:rPr lang="pt-BR" dirty="0" smtClean="0"/>
              <a:t> (AR)</a:t>
            </a:r>
          </a:p>
          <a:p>
            <a:r>
              <a:rPr lang="pt-BR" dirty="0" smtClean="0"/>
              <a:t>Informação adicionada sobre o ambiente real.</a:t>
            </a:r>
          </a:p>
          <a:p>
            <a:pPr lvl="1"/>
            <a:r>
              <a:rPr lang="pt-BR" dirty="0" smtClean="0"/>
              <a:t>Auxílio a realização de tarefas;</a:t>
            </a:r>
          </a:p>
          <a:p>
            <a:pPr lvl="1"/>
            <a:r>
              <a:rPr lang="pt-BR" dirty="0" smtClean="0"/>
              <a:t>Lazer;</a:t>
            </a:r>
          </a:p>
          <a:p>
            <a:pPr lvl="1"/>
            <a:r>
              <a:rPr lang="pt-BR" dirty="0" smtClean="0"/>
              <a:t>Marketing.</a:t>
            </a:r>
          </a:p>
        </p:txBody>
      </p:sp>
    </p:spTree>
    <p:extLst>
      <p:ext uri="{BB962C8B-B14F-4D97-AF65-F5344CB8AC3E}">
        <p14:creationId xmlns:p14="http://schemas.microsoft.com/office/powerpoint/2010/main" val="2354310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Realidade Aumentada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Meu doutorado</a:t>
            </a:r>
          </a:p>
          <a:p>
            <a:pPr lvl="1"/>
            <a:r>
              <a:rPr lang="pt-BR" dirty="0" smtClean="0"/>
              <a:t>Prototipagem Rápida Interativa utilizando Realidade Aumenta e Impressão 3D.</a:t>
            </a:r>
          </a:p>
        </p:txBody>
      </p:sp>
    </p:spTree>
    <p:extLst>
      <p:ext uri="{BB962C8B-B14F-4D97-AF65-F5344CB8AC3E}">
        <p14:creationId xmlns:p14="http://schemas.microsoft.com/office/powerpoint/2010/main" val="3165336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9-03-28 at 11.42.3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41" y="1723146"/>
            <a:ext cx="6203649" cy="4855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Dispositivos AR e VR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808869" y="6488668"/>
            <a:ext cx="722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(a) Google Glass. (</a:t>
            </a:r>
            <a:r>
              <a:rPr lang="pt-BR" dirty="0" err="1"/>
              <a:t>b</a:t>
            </a:r>
            <a:r>
              <a:rPr lang="pt-BR" dirty="0"/>
              <a:t>) </a:t>
            </a:r>
            <a:r>
              <a:rPr lang="pt-BR" dirty="0" err="1"/>
              <a:t>Oculus</a:t>
            </a:r>
            <a:r>
              <a:rPr lang="pt-BR" dirty="0"/>
              <a:t> </a:t>
            </a:r>
            <a:r>
              <a:rPr lang="pt-BR" dirty="0" err="1"/>
              <a:t>Rift</a:t>
            </a:r>
            <a:r>
              <a:rPr lang="pt-BR" dirty="0"/>
              <a:t>. (</a:t>
            </a:r>
            <a:r>
              <a:rPr lang="pt-BR" dirty="0" err="1"/>
              <a:t>c</a:t>
            </a:r>
            <a:r>
              <a:rPr lang="pt-BR" dirty="0"/>
              <a:t>) O ́</a:t>
            </a:r>
            <a:r>
              <a:rPr lang="pt-BR" dirty="0" err="1"/>
              <a:t>culos</a:t>
            </a:r>
            <a:r>
              <a:rPr lang="pt-BR" dirty="0"/>
              <a:t> Gear VR. (</a:t>
            </a:r>
            <a:r>
              <a:rPr lang="pt-BR" dirty="0" err="1"/>
              <a:t>d</a:t>
            </a:r>
            <a:r>
              <a:rPr lang="pt-BR" dirty="0"/>
              <a:t>) Google </a:t>
            </a:r>
            <a:r>
              <a:rPr lang="pt-BR" dirty="0" err="1"/>
              <a:t>Cardboard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39458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Dispositivos:</a:t>
            </a:r>
          </a:p>
          <a:p>
            <a:pPr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7172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Dispositivos Imersivos </a:t>
            </a:r>
            <a:r>
              <a:rPr lang="pt-BR" dirty="0" err="1" smtClean="0"/>
              <a:t>p</a:t>
            </a:r>
            <a:r>
              <a:rPr lang="pt-BR" dirty="0" smtClean="0"/>
              <a:t>/ Crianças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8381"/>
            <a:ext cx="8229600" cy="5188857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Não recomendado para crianças com menos de 13 anos.</a:t>
            </a:r>
          </a:p>
          <a:p>
            <a:pPr algn="just"/>
            <a:r>
              <a:rPr lang="pt-BR" dirty="0" smtClean="0"/>
              <a:t>“o </a:t>
            </a:r>
            <a:r>
              <a:rPr lang="pt-BR" dirty="0"/>
              <a:t>cérebro facilmente confunde a memória que se tem da realidade virtual com a memória de experiências vividas no mundo </a:t>
            </a:r>
            <a:r>
              <a:rPr lang="pt-BR" dirty="0" smtClean="0"/>
              <a:t>real”</a:t>
            </a:r>
            <a:r>
              <a:rPr lang="pt-BR" baseline="30000" dirty="0"/>
              <a:t> 1</a:t>
            </a:r>
            <a:endParaRPr lang="pt-BR" dirty="0" smtClean="0"/>
          </a:p>
          <a:p>
            <a:pPr algn="just"/>
            <a:r>
              <a:rPr lang="pt-BR" dirty="0"/>
              <a:t>“Quando o VR está bem, o cérebro acredita que é real. Ou seja, se o conteúdo VR for divertido, educativo ou inspirador, o cérebro pode interpretar essas experiências como verdadeiras.”</a:t>
            </a:r>
            <a:r>
              <a:rPr lang="pt-BR" baseline="30000" dirty="0" smtClean="0"/>
              <a:t>1</a:t>
            </a:r>
            <a:endParaRPr lang="pt-BR" dirty="0" smtClean="0"/>
          </a:p>
          <a:p>
            <a:pPr algn="just"/>
            <a:r>
              <a:rPr lang="pt-BR" dirty="0" smtClean="0"/>
              <a:t>“Preocupação </a:t>
            </a:r>
            <a:r>
              <a:rPr lang="pt-BR" dirty="0"/>
              <a:t>devido a fase de desenvolvimento da criança. O período pré-escolar é o de menor maturidade cognitiva infantil. Ao apresentar uma realidade virtual e aumentada para crianças, elas podem se sentir frustradas quanto ao mundo real, pois ainda não desenvolveram a habilidade de diferenciar o que é verdadeiro ou não</a:t>
            </a:r>
            <a:r>
              <a:rPr lang="pt-BR" dirty="0" smtClean="0"/>
              <a:t>.”</a:t>
            </a:r>
            <a:r>
              <a:rPr lang="pt-BR" baseline="30000" dirty="0" smtClean="0"/>
              <a:t>2</a:t>
            </a:r>
            <a:endParaRPr lang="pt-BR" baseline="30000" dirty="0"/>
          </a:p>
          <a:p>
            <a:pPr algn="just"/>
            <a:endParaRPr lang="pt-BR" baseline="30000" dirty="0" smtClean="0"/>
          </a:p>
          <a:p>
            <a:pPr algn="just"/>
            <a:endParaRPr lang="pt-BR" baseline="30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68445"/>
            <a:ext cx="8045752" cy="365125"/>
          </a:xfrm>
        </p:spPr>
        <p:txBody>
          <a:bodyPr/>
          <a:lstStyle/>
          <a:p>
            <a:pPr algn="l"/>
            <a:r>
              <a:rPr lang="pt-BR" dirty="0" smtClean="0"/>
              <a:t>1 - </a:t>
            </a:r>
            <a:r>
              <a:rPr lang="pt-BR" dirty="0" smtClean="0">
                <a:hlinkClick r:id="rId2"/>
              </a:rPr>
              <a:t>https://jornaleconomico.sapo.pt/noticias/realidade-virtual-cuidado-com-os-enjoos-tonturas-e-dores-de-cabeca-245762</a:t>
            </a:r>
            <a:endParaRPr lang="pt-BR" dirty="0" smtClean="0"/>
          </a:p>
          <a:p>
            <a:pPr algn="l"/>
            <a:r>
              <a:rPr lang="en-US" dirty="0" smtClean="0"/>
              <a:t>2 - </a:t>
            </a:r>
            <a:r>
              <a:rPr lang="pt-BR" dirty="0">
                <a:hlinkClick r:id="rId3"/>
              </a:rPr>
              <a:t>https://www.uptime.com.br/blog/realidade-virtual-e-aumentada-para-</a:t>
            </a:r>
            <a:r>
              <a:rPr lang="pt-BR" dirty="0" smtClean="0">
                <a:hlinkClick r:id="rId3"/>
              </a:rPr>
              <a:t>criancas</a:t>
            </a:r>
            <a:endParaRPr lang="pt-BR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2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Realidade Aumentada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115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err="1" smtClean="0"/>
              <a:t>SDKs</a:t>
            </a:r>
            <a:r>
              <a:rPr lang="pt-BR" dirty="0" smtClean="0"/>
              <a:t> AR </a:t>
            </a:r>
            <a:r>
              <a:rPr lang="pt-BR" dirty="0" err="1" smtClean="0"/>
              <a:t>Android</a:t>
            </a:r>
            <a:r>
              <a:rPr lang="pt-BR" dirty="0" smtClean="0"/>
              <a:t> Java:</a:t>
            </a:r>
          </a:p>
          <a:p>
            <a:pPr lvl="1"/>
            <a:r>
              <a:rPr lang="pt-BR" dirty="0" smtClean="0">
                <a:hlinkClick r:id="rId2"/>
              </a:rPr>
              <a:t>AR Core</a:t>
            </a:r>
            <a:r>
              <a:rPr lang="pt-BR" dirty="0" smtClean="0"/>
              <a:t> (Google);</a:t>
            </a:r>
          </a:p>
          <a:p>
            <a:pPr lvl="2"/>
            <a:r>
              <a:rPr lang="en-US" sz="1800" dirty="0">
                <a:hlinkClick r:id="rId3"/>
              </a:rPr>
              <a:t>https://</a:t>
            </a:r>
            <a:r>
              <a:rPr lang="en-US" sz="1800" dirty="0" err="1">
                <a:hlinkClick r:id="rId3"/>
              </a:rPr>
              <a:t>developers.google.com</a:t>
            </a:r>
            <a:r>
              <a:rPr lang="en-US" sz="1800" dirty="0">
                <a:hlinkClick r:id="rId3"/>
              </a:rPr>
              <a:t>/</a:t>
            </a:r>
            <a:r>
              <a:rPr lang="en-US" sz="1800" dirty="0" err="1">
                <a:hlinkClick r:id="rId3"/>
              </a:rPr>
              <a:t>ar</a:t>
            </a:r>
            <a:r>
              <a:rPr lang="en-US" sz="1800" dirty="0">
                <a:hlinkClick r:id="rId3"/>
              </a:rPr>
              <a:t>/discover/supported-devices</a:t>
            </a:r>
            <a:endParaRPr lang="pt-BR" sz="1800" dirty="0"/>
          </a:p>
          <a:p>
            <a:pPr lvl="1"/>
            <a:r>
              <a:rPr lang="pt-BR" dirty="0" smtClean="0">
                <a:hlinkClick r:id="rId4"/>
              </a:rPr>
              <a:t>EasyAR</a:t>
            </a:r>
            <a:endParaRPr lang="pt-BR" dirty="0" smtClean="0"/>
          </a:p>
          <a:p>
            <a:pPr lvl="1"/>
            <a:r>
              <a:rPr lang="pt-BR" dirty="0" smtClean="0">
                <a:hlinkClick r:id="rId5"/>
              </a:rPr>
              <a:t>Viro </a:t>
            </a:r>
            <a:r>
              <a:rPr lang="pt-BR" dirty="0" smtClean="0">
                <a:hlinkClick r:id="rId5"/>
              </a:rPr>
              <a:t>Core</a:t>
            </a:r>
            <a:endParaRPr lang="pt-BR" dirty="0" smtClean="0"/>
          </a:p>
          <a:p>
            <a:pPr lvl="2"/>
            <a:r>
              <a:rPr lang="pt-BR" dirty="0" smtClean="0"/>
              <a:t>Depende da AR Core.</a:t>
            </a:r>
            <a:endParaRPr lang="pt-BR" dirty="0"/>
          </a:p>
        </p:txBody>
      </p:sp>
      <p:pic>
        <p:nvPicPr>
          <p:cNvPr id="5" name="Picture 4" descr="ic_launch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753" y="3274103"/>
            <a:ext cx="1219200" cy="1219200"/>
          </a:xfrm>
          <a:prstGeom prst="rect">
            <a:avLst/>
          </a:prstGeom>
        </p:spPr>
      </p:pic>
      <p:pic>
        <p:nvPicPr>
          <p:cNvPr id="6" name="Picture 5" descr="arcore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09" y="1332973"/>
            <a:ext cx="1803400" cy="1549400"/>
          </a:xfrm>
          <a:prstGeom prst="rect">
            <a:avLst/>
          </a:prstGeom>
        </p:spPr>
      </p:pic>
      <p:pic>
        <p:nvPicPr>
          <p:cNvPr id="8" name="Picture 7" descr="Screen Shot 2019-03-28 at 16.34.2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553" y="4678438"/>
            <a:ext cx="37592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4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Realidade Aumentada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SDKs</a:t>
            </a:r>
            <a:r>
              <a:rPr lang="pt-BR" dirty="0" smtClean="0"/>
              <a:t> AR outras linguagens:</a:t>
            </a:r>
          </a:p>
          <a:p>
            <a:pPr lvl="1"/>
            <a:r>
              <a:rPr lang="pt-BR" dirty="0" smtClean="0">
                <a:hlinkClick r:id="rId2"/>
              </a:rPr>
              <a:t>EasyAR</a:t>
            </a:r>
            <a:r>
              <a:rPr lang="pt-BR" dirty="0" smtClean="0"/>
              <a:t> (</a:t>
            </a:r>
            <a:r>
              <a:rPr lang="pt-BR" dirty="0" err="1" smtClean="0"/>
              <a:t>Unity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>
                <a:hlinkClick r:id="rId3"/>
              </a:rPr>
              <a:t>Viro React</a:t>
            </a:r>
            <a:r>
              <a:rPr lang="pt-BR" dirty="0" smtClean="0"/>
              <a:t> (</a:t>
            </a:r>
            <a:r>
              <a:rPr lang="pt-BR" dirty="0" err="1" smtClean="0"/>
              <a:t>React</a:t>
            </a:r>
            <a:r>
              <a:rPr lang="pt-BR" dirty="0" smtClean="0"/>
              <a:t> </a:t>
            </a:r>
            <a:r>
              <a:rPr lang="pt-BR" dirty="0" err="1" smtClean="0"/>
              <a:t>Native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>
                <a:hlinkClick r:id="rId3"/>
              </a:rPr>
              <a:t>Vulforia</a:t>
            </a:r>
            <a:r>
              <a:rPr lang="pt-BR" dirty="0" smtClean="0"/>
              <a:t> (</a:t>
            </a:r>
            <a:r>
              <a:rPr lang="pt-BR" dirty="0" err="1" smtClean="0"/>
              <a:t>Unity</a:t>
            </a:r>
            <a:r>
              <a:rPr lang="pt-BR" dirty="0" smtClean="0"/>
              <a:t> e </a:t>
            </a:r>
            <a:r>
              <a:rPr lang="pt-BR" dirty="0" err="1" smtClean="0"/>
              <a:t>JavaAndroid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>
                <a:hlinkClick r:id="rId4"/>
              </a:rPr>
              <a:t>AR.js</a:t>
            </a:r>
            <a:r>
              <a:rPr lang="pt-BR" dirty="0" smtClean="0"/>
              <a:t> (Java Script)</a:t>
            </a:r>
            <a:endParaRPr lang="pt-BR" dirty="0"/>
          </a:p>
        </p:txBody>
      </p:sp>
      <p:pic>
        <p:nvPicPr>
          <p:cNvPr id="5" name="Picture 4" descr="ic_launch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418" y="1600200"/>
            <a:ext cx="1219200" cy="1219200"/>
          </a:xfrm>
          <a:prstGeom prst="rect">
            <a:avLst/>
          </a:prstGeom>
        </p:spPr>
      </p:pic>
      <p:pic>
        <p:nvPicPr>
          <p:cNvPr id="4" name="Picture 3" descr="Screen Shot 2019-03-28 at 16.39.06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648" y="4119940"/>
            <a:ext cx="4089400" cy="1219200"/>
          </a:xfrm>
          <a:prstGeom prst="rect">
            <a:avLst/>
          </a:prstGeom>
        </p:spPr>
      </p:pic>
      <p:pic>
        <p:nvPicPr>
          <p:cNvPr id="9" name="Picture 8" descr="Screen Shot 2019-03-28 at 17.15.47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558" y="3040440"/>
            <a:ext cx="1003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35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442</Words>
  <Application>Microsoft Macintosh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Apresentação</vt:lpstr>
      <vt:lpstr>Realidade Virtual</vt:lpstr>
      <vt:lpstr>Realidade Aumentada</vt:lpstr>
      <vt:lpstr>Realidade Aumentada</vt:lpstr>
      <vt:lpstr>Dispositivos AR e VR</vt:lpstr>
      <vt:lpstr>Dispositivos Imersivos p/ Crianças</vt:lpstr>
      <vt:lpstr>Realidade Aumentada</vt:lpstr>
      <vt:lpstr>Realidade Aumentada</vt:lpstr>
      <vt:lpstr>Realidade Aumentada</vt:lpstr>
      <vt:lpstr>Realidade Aumentada</vt:lpstr>
      <vt:lpstr>Realidade Aumentada</vt:lpstr>
      <vt:lpstr>PowerPoint Presentation</vt:lpstr>
    </vt:vector>
  </TitlesOfParts>
  <Company>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</dc:title>
  <dc:creator>Derzu Omaia</dc:creator>
  <cp:lastModifiedBy>Derzu Omaia</cp:lastModifiedBy>
  <cp:revision>45</cp:revision>
  <dcterms:created xsi:type="dcterms:W3CDTF">2016-01-19T18:32:12Z</dcterms:created>
  <dcterms:modified xsi:type="dcterms:W3CDTF">2019-03-28T22:19:22Z</dcterms:modified>
</cp:coreProperties>
</file>