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27" d="100"/>
          <a:sy n="27" d="100"/>
        </p:scale>
        <p:origin x="4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ABCCA-EC40-4D34-B768-A125BC7D9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C073E-5399-475C-BB3B-BC0EA131C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38814C-F556-4DC1-88E0-DC73130B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F7DA-B40B-4C75-A055-6F2271D6F8C5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AC8E4B-AE6F-43E0-8695-ADF2FA68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104E4-D314-43A2-B58F-58B67624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00F7-C233-46E0-9CB3-AD6E7FE3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12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4CECE-7230-4D63-B01A-625EF4CB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9EB8CB-6E48-42F2-B580-CE5C59834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C28EC2-0914-4026-88EE-66AA2C57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F7DA-B40B-4C75-A055-6F2271D6F8C5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93E67A-B4B7-43B4-822D-4635F7F9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DD390-5BDA-4074-9751-A2B3BCC5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00F7-C233-46E0-9CB3-AD6E7FE3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44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0B6636-8421-4D94-B85A-990E34C01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2562BB-31B4-4DF5-8545-CBE66113A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D35C02-3623-44A3-9ECE-7190E7CE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F7DA-B40B-4C75-A055-6F2271D6F8C5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F8C36-0994-44D8-A8D3-8D5EC208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D76C8D-1FC5-4C5C-BDE7-8AE5618D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00F7-C233-46E0-9CB3-AD6E7FE3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02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A1512-CB0D-4A7B-9F41-4BA93CA4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89B4E1-85C9-419C-99CB-E90EDA0A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D919C1-BFD3-4599-B89D-A75D139D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F7DA-B40B-4C75-A055-6F2271D6F8C5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8F1C81-7A0E-485A-9FF5-FFF89A51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7C9D4-82B8-42C5-A7D3-B4E4F0D8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00F7-C233-46E0-9CB3-AD6E7FE3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30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C2C38-C50F-4009-A2AC-4537193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ACE39-6B97-48A8-803F-FC2AEC800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005F79-C867-4829-ACD5-3E5D97B5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F7DA-B40B-4C75-A055-6F2271D6F8C5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346591-B048-44F7-8FA5-290DD04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2A000-6925-478A-864F-2DDC269E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00F7-C233-46E0-9CB3-AD6E7FE3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48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771EE-73D3-40DE-BF71-DCB22863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19DA9-DBB8-46D4-9C72-5820D0717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FEA1F1-D3FB-4799-8016-A1DAD00AD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39E521-0E21-4180-9DA7-6678BE7F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F7DA-B40B-4C75-A055-6F2271D6F8C5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026994-0AF0-4E46-8FB9-AE91C0F4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23DD3A-28DD-4BBB-9CAA-18FD6BB2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00F7-C233-46E0-9CB3-AD6E7FE3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86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1168E-5F6A-427A-A1B5-9FF76266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694FAF-BAF7-437E-A5AC-849381AB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A0C8F0-57D9-48FB-AA60-1AD53F9CB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E0D62C-D1CC-4384-BF88-46EB4C03B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B43530-625D-48DC-A07E-5EBFC6B33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09A452-0E33-47DB-92CC-FCEDABC3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F7DA-B40B-4C75-A055-6F2271D6F8C5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333BA1-4870-4756-94BB-1DCDD22D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ED4215-F5C3-4F7A-A214-E8076959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00F7-C233-46E0-9CB3-AD6E7FE3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81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404A4-DDEA-482D-915B-EC39C660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3D099A-6D49-4CB6-B2F5-2AA0EC46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F7DA-B40B-4C75-A055-6F2271D6F8C5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828C52-3EED-440C-9E1A-17065F26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0B6D0E-DA1F-4ABE-B0E3-3C2E288E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00F7-C233-46E0-9CB3-AD6E7FE3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24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E1B315-5F96-46FE-8FC4-DEF32168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F7DA-B40B-4C75-A055-6F2271D6F8C5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77CE12-C1BB-4280-BA95-25114E53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4E7DB3-0459-444C-97C2-FF198A46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00F7-C233-46E0-9CB3-AD6E7FE3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78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145DA-9F3D-4969-830F-0BD7AE19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0463B-D29F-493A-ABFC-4E6D8DFC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AFED8D-5FA2-45E6-8ADD-404C02FB9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402FAE-2F43-4454-923D-10ACE9DE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F7DA-B40B-4C75-A055-6F2271D6F8C5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099CCA-F342-4824-8314-CEBD1903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78D0EB-1751-4DF7-AA73-A35FDFBA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00F7-C233-46E0-9CB3-AD6E7FE3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2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1D76D-4559-4447-B46E-D2E23686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D09022-70F4-421B-8DD5-FF11C374B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A5261F-4BE0-416E-884A-E8899ED73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24B10B-9861-4FE3-8228-C68A2981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F7DA-B40B-4C75-A055-6F2271D6F8C5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74535-E228-4DFE-8BFA-E6697A29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2DBBDE-986E-4848-857A-FDEF3864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00F7-C233-46E0-9CB3-AD6E7FE3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53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9A0AE6-989A-4A97-9A0D-AC176315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77F101-641D-4975-8142-3926D194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1C4EB3-5F52-4290-A7C9-0688CFBF8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FF7DA-B40B-4C75-A055-6F2271D6F8C5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83B824-8D54-43BD-AAFF-9855D0846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E6B6E7-ABFA-4E6C-8C52-D41A0D3A8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00F7-C233-46E0-9CB3-AD6E7FE3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12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F7460D-1E67-4B4B-A353-8156AC3C8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4200" b="1"/>
              <a:t>Capstone Project – </a:t>
            </a:r>
            <a:br>
              <a:rPr lang="en-US" sz="4200" b="1"/>
            </a:br>
            <a:r>
              <a:rPr lang="en-US" sz="4200" b="1"/>
              <a:t>The Battle of Neighborhoods</a:t>
            </a:r>
            <a:endParaRPr lang="de-DE" sz="42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3B9EF0-35D8-4AFF-B8D5-C1BB58EA9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Applied Data Science Capstone</a:t>
            </a:r>
            <a:endParaRPr lang="en-US"/>
          </a:p>
          <a:p>
            <a:pPr algn="l"/>
            <a:r>
              <a:rPr lang="en-US" dirty="0"/>
              <a:t>by IBM</a:t>
            </a:r>
            <a:endParaRPr lang="en-US"/>
          </a:p>
          <a:p>
            <a:pPr algn="l"/>
            <a:r>
              <a:rPr lang="de-DE" dirty="0"/>
              <a:t>on </a:t>
            </a:r>
            <a:r>
              <a:rPr lang="de-DE" dirty="0" err="1"/>
              <a:t>coursera</a:t>
            </a:r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4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E442DF-5640-44D0-BE0D-058BC07E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EB169-21A6-4DFF-A4FC-C00D95F34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Further analysis can be done on the second and third ranking neighborhood in Scarborough to find alternative spots that might be lucrative but also more close to </a:t>
            </a:r>
            <a:r>
              <a:rPr lang="en-US" sz="2400" dirty="0" err="1"/>
              <a:t>Luigis</a:t>
            </a:r>
            <a:r>
              <a:rPr lang="en-US" sz="2400" dirty="0"/>
              <a:t> home.</a:t>
            </a:r>
            <a:endParaRPr lang="de-DE" sz="2400" dirty="0"/>
          </a:p>
          <a:p>
            <a:r>
              <a:rPr lang="en-US" sz="2400" dirty="0"/>
              <a:t>The data analysis can be improved with following extensions:</a:t>
            </a:r>
            <a:endParaRPr lang="de-DE" sz="2400" dirty="0"/>
          </a:p>
          <a:p>
            <a:pPr lvl="0"/>
            <a:r>
              <a:rPr lang="en-US" sz="2400" dirty="0"/>
              <a:t>Consider more categories, e.g. Nightlife Spots (4d4b7105d754a06376d81259) or Food/Restaurants (4d4b7105d754a06374d81259), which can be a source of customers but also present some concurrence.</a:t>
            </a: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7245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A3C0B2-12B5-4F84-A5A5-63C0A6DD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51499-7F1E-47EE-97DE-C2D7D94DD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/>
              <a:t>Business problem</a:t>
            </a:r>
            <a:r>
              <a:rPr lang="en-US" sz="2400"/>
              <a:t>: find the most profitable location to open a pizzeria in Scarborough, Toronto, Canada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/>
              <a:t>Interested parties</a:t>
            </a:r>
            <a:r>
              <a:rPr lang="en-US" sz="2400"/>
              <a:t>: Luigi and his family, who would like to open a pizzeria near their house in Scarborough.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061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54511-7E94-45A4-88C4-E537CA3A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Data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70256DE-04A5-4DFF-A746-E31D37894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307" y="4460487"/>
            <a:ext cx="3377184" cy="175743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Raw data present postal codes, neighborhoods and geographical location of Scarborough.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018A36B-AC30-4D79-B2E6-3F409BEDBE61}"/>
              </a:ext>
            </a:extLst>
          </p:cNvPr>
          <p:cNvPicPr/>
          <p:nvPr/>
        </p:nvPicPr>
        <p:blipFill rotWithShape="1">
          <a:blip r:embed="rId2"/>
          <a:srcRect t="4551" r="-2" b="4464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0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AA87E-A274-417A-AFBD-69BF4854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Methodology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70EC96-FE94-43C3-AC62-66FCAB042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07" y="4460487"/>
            <a:ext cx="3377184" cy="175743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/>
              <a:t>Following libraries were installed for data analysis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01788B-4154-4F50-86FF-20EB5754BFDF}"/>
              </a:ext>
            </a:extLst>
          </p:cNvPr>
          <p:cNvPicPr/>
          <p:nvPr/>
        </p:nvPicPr>
        <p:blipFill rotWithShape="1">
          <a:blip r:embed="rId2"/>
          <a:srcRect r="16467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9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2B6119-4854-44B8-B10F-E19428CC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Methodology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76398C-564C-4B81-9F54-8E4E55DB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Neighborhoods in Scarborough where explored using Foursquare API with following URL and Foursquare API version:</a:t>
            </a:r>
            <a:endParaRPr lang="de-DE" sz="2400"/>
          </a:p>
          <a:p>
            <a:r>
              <a:rPr lang="en-US" sz="2400"/>
              <a:t>url: 'https://api.foursquare.com/v2/venues/explore?client_id={}&amp;client_secret={}&amp;ll={},{}&amp;v={}&amp;radius={}&amp;limit={}'.format	(CLIENT_ID, CLIENT_SECRET, latitude, longitude, VERSION, radius, LIMIT)</a:t>
            </a:r>
            <a:endParaRPr lang="de-DE" sz="2400"/>
          </a:p>
          <a:p>
            <a:r>
              <a:rPr lang="en-US" sz="2400"/>
              <a:t>version: '20180605' 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72311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41EA57-DEA6-4BE9-B11E-1FBCC76B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9A1063E-87BC-4BE5-9DC4-A96809357FFE}"/>
              </a:ext>
            </a:extLst>
          </p:cNvPr>
          <p:cNvPicPr/>
          <p:nvPr/>
        </p:nvPicPr>
        <p:blipFill rotWithShape="1">
          <a:blip r:embed="rId2"/>
          <a:srcRect t="17019" r="-3" b="21404"/>
          <a:stretch/>
        </p:blipFill>
        <p:spPr>
          <a:xfrm>
            <a:off x="5926240" y="10"/>
            <a:ext cx="6265758" cy="2285990"/>
          </a:xfrm>
          <a:custGeom>
            <a:avLst/>
            <a:gdLst>
              <a:gd name="connsiteX0" fmla="*/ 0 w 6265758"/>
              <a:gd name="connsiteY0" fmla="*/ 0 h 2286000"/>
              <a:gd name="connsiteX1" fmla="*/ 6265758 w 6265758"/>
              <a:gd name="connsiteY1" fmla="*/ 0 h 2286000"/>
              <a:gd name="connsiteX2" fmla="*/ 6265758 w 6265758"/>
              <a:gd name="connsiteY2" fmla="*/ 2286000 h 2286000"/>
              <a:gd name="connsiteX3" fmla="*/ 1062168 w 6265758"/>
              <a:gd name="connsiteY3" fmla="*/ 2286000 h 2286000"/>
              <a:gd name="connsiteX4" fmla="*/ 790683 w 6265758"/>
              <a:gd name="connsiteY4" fmla="*/ 1700078 h 2286000"/>
              <a:gd name="connsiteX5" fmla="*/ 787725 w 6265758"/>
              <a:gd name="connsiteY5" fmla="*/ 170007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5758" h="2286000">
                <a:moveTo>
                  <a:pt x="0" y="0"/>
                </a:moveTo>
                <a:lnTo>
                  <a:pt x="6265758" y="0"/>
                </a:lnTo>
                <a:lnTo>
                  <a:pt x="6265758" y="2286000"/>
                </a:lnTo>
                <a:lnTo>
                  <a:pt x="1062168" y="2286000"/>
                </a:lnTo>
                <a:lnTo>
                  <a:pt x="790683" y="1700078"/>
                </a:lnTo>
                <a:lnTo>
                  <a:pt x="787725" y="1700078"/>
                </a:lnTo>
                <a:close/>
              </a:path>
            </a:pathLst>
          </a:cu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62B4CF3F-9970-4509-9CC3-68CB05C36C04}"/>
              </a:ext>
            </a:extLst>
          </p:cNvPr>
          <p:cNvPicPr/>
          <p:nvPr/>
        </p:nvPicPr>
        <p:blipFill rotWithShape="1">
          <a:blip r:embed="rId3"/>
          <a:srcRect t="17050" b="10337"/>
          <a:stretch/>
        </p:blipFill>
        <p:spPr>
          <a:xfrm>
            <a:off x="6988408" y="2286000"/>
            <a:ext cx="5203590" cy="2286000"/>
          </a:xfrm>
          <a:custGeom>
            <a:avLst/>
            <a:gdLst>
              <a:gd name="connsiteX0" fmla="*/ 0 w 5203590"/>
              <a:gd name="connsiteY0" fmla="*/ 0 h 2286000"/>
              <a:gd name="connsiteX1" fmla="*/ 5203590 w 5203590"/>
              <a:gd name="connsiteY1" fmla="*/ 0 h 2286000"/>
              <a:gd name="connsiteX2" fmla="*/ 5203590 w 5203590"/>
              <a:gd name="connsiteY2" fmla="*/ 2286000 h 2286000"/>
              <a:gd name="connsiteX3" fmla="*/ 1059212 w 5203590"/>
              <a:gd name="connsiteY3" fmla="*/ 2286000 h 2286000"/>
              <a:gd name="connsiteX4" fmla="*/ 925708 w 5203590"/>
              <a:gd name="connsiteY4" fmla="*/ 1997870 h 2286000"/>
              <a:gd name="connsiteX5" fmla="*/ 925707 w 5203590"/>
              <a:gd name="connsiteY5" fmla="*/ 199787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3590" h="2286000">
                <a:moveTo>
                  <a:pt x="0" y="0"/>
                </a:moveTo>
                <a:lnTo>
                  <a:pt x="5203590" y="0"/>
                </a:lnTo>
                <a:lnTo>
                  <a:pt x="5203590" y="2286000"/>
                </a:lnTo>
                <a:lnTo>
                  <a:pt x="1059212" y="2286000"/>
                </a:lnTo>
                <a:lnTo>
                  <a:pt x="925708" y="1997870"/>
                </a:lnTo>
                <a:lnTo>
                  <a:pt x="925707" y="1997870"/>
                </a:lnTo>
                <a:close/>
              </a:path>
            </a:pathLst>
          </a:custGeom>
        </p:spPr>
      </p:pic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87B9380-6563-415A-80C8-A241E55A4C5B}"/>
              </a:ext>
            </a:extLst>
          </p:cNvPr>
          <p:cNvPicPr/>
          <p:nvPr/>
        </p:nvPicPr>
        <p:blipFill rotWithShape="1">
          <a:blip r:embed="rId4"/>
          <a:srcRect t="1429" b="7021"/>
          <a:stretch/>
        </p:blipFill>
        <p:spPr>
          <a:xfrm>
            <a:off x="8047618" y="4572000"/>
            <a:ext cx="4144382" cy="2286000"/>
          </a:xfrm>
          <a:custGeom>
            <a:avLst/>
            <a:gdLst>
              <a:gd name="connsiteX0" fmla="*/ 0 w 4144382"/>
              <a:gd name="connsiteY0" fmla="*/ 0 h 2286000"/>
              <a:gd name="connsiteX1" fmla="*/ 4144382 w 4144382"/>
              <a:gd name="connsiteY1" fmla="*/ 0 h 2286000"/>
              <a:gd name="connsiteX2" fmla="*/ 4144382 w 4144382"/>
              <a:gd name="connsiteY2" fmla="*/ 2286000 h 2286000"/>
              <a:gd name="connsiteX3" fmla="*/ 1054581 w 4144382"/>
              <a:gd name="connsiteY3" fmla="*/ 2286000 h 2286000"/>
              <a:gd name="connsiteX4" fmla="*/ 1054581 w 4144382"/>
              <a:gd name="connsiteY4" fmla="*/ 2285999 h 2286000"/>
              <a:gd name="connsiteX5" fmla="*/ 1059211 w 4144382"/>
              <a:gd name="connsiteY5" fmla="*/ 2285999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382" h="2286000">
                <a:moveTo>
                  <a:pt x="0" y="0"/>
                </a:moveTo>
                <a:lnTo>
                  <a:pt x="4144382" y="0"/>
                </a:lnTo>
                <a:lnTo>
                  <a:pt x="4144382" y="2286000"/>
                </a:lnTo>
                <a:lnTo>
                  <a:pt x="1054581" y="2286000"/>
                </a:lnTo>
                <a:lnTo>
                  <a:pt x="1054581" y="2285999"/>
                </a:lnTo>
                <a:lnTo>
                  <a:pt x="1059211" y="2285999"/>
                </a:lnTo>
                <a:close/>
              </a:path>
            </a:pathLst>
          </a:custGeom>
        </p:spPr>
      </p:pic>
      <p:sp>
        <p:nvSpPr>
          <p:cNvPr id="14" name="Freeform 15">
            <a:extLst>
              <a:ext uri="{FF2B5EF4-FFF2-40B4-BE49-F238E27FC236}">
                <a16:creationId xmlns:a16="http://schemas.microsoft.com/office/drawing/2014/main" id="{A26922E4-CEB0-4BFE-BAD1-403E6A417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0203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297F1D-6E3D-4FC0-BC96-10822B18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880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312CE3-677C-42D5-9871-CCFAD9A2E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021249"/>
            <a:ext cx="5707565" cy="41557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Following approaches were done to find the most profitable location of a pizzeria: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# Use category id 4bf58dd8d48988d1ca941735 to only find pizzerias in Scarborough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# Use category id 4bf58dd8d48988d13d941735 to only find high schools in Scarborough, since students are good customers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# Use category id 4bf58dd8d48988d124941735 to only find offices in Scarborough, since employees are good customers.</a:t>
            </a:r>
          </a:p>
        </p:txBody>
      </p:sp>
    </p:spTree>
    <p:extLst>
      <p:ext uri="{BB962C8B-B14F-4D97-AF65-F5344CB8AC3E}">
        <p14:creationId xmlns:p14="http://schemas.microsoft.com/office/powerpoint/2010/main" val="337022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41EA57-DEA6-4BE9-B11E-1FBCC76B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9A1063E-87BC-4BE5-9DC4-A96809357FFE}"/>
              </a:ext>
            </a:extLst>
          </p:cNvPr>
          <p:cNvPicPr/>
          <p:nvPr/>
        </p:nvPicPr>
        <p:blipFill rotWithShape="1">
          <a:blip r:embed="rId2"/>
          <a:srcRect t="17019" r="-3" b="21404"/>
          <a:stretch/>
        </p:blipFill>
        <p:spPr>
          <a:xfrm>
            <a:off x="5926240" y="10"/>
            <a:ext cx="6265758" cy="2285990"/>
          </a:xfrm>
          <a:custGeom>
            <a:avLst/>
            <a:gdLst>
              <a:gd name="connsiteX0" fmla="*/ 0 w 6265758"/>
              <a:gd name="connsiteY0" fmla="*/ 0 h 2286000"/>
              <a:gd name="connsiteX1" fmla="*/ 6265758 w 6265758"/>
              <a:gd name="connsiteY1" fmla="*/ 0 h 2286000"/>
              <a:gd name="connsiteX2" fmla="*/ 6265758 w 6265758"/>
              <a:gd name="connsiteY2" fmla="*/ 2286000 h 2286000"/>
              <a:gd name="connsiteX3" fmla="*/ 1062168 w 6265758"/>
              <a:gd name="connsiteY3" fmla="*/ 2286000 h 2286000"/>
              <a:gd name="connsiteX4" fmla="*/ 790683 w 6265758"/>
              <a:gd name="connsiteY4" fmla="*/ 1700078 h 2286000"/>
              <a:gd name="connsiteX5" fmla="*/ 787725 w 6265758"/>
              <a:gd name="connsiteY5" fmla="*/ 170007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5758" h="2286000">
                <a:moveTo>
                  <a:pt x="0" y="0"/>
                </a:moveTo>
                <a:lnTo>
                  <a:pt x="6265758" y="0"/>
                </a:lnTo>
                <a:lnTo>
                  <a:pt x="6265758" y="2286000"/>
                </a:lnTo>
                <a:lnTo>
                  <a:pt x="1062168" y="2286000"/>
                </a:lnTo>
                <a:lnTo>
                  <a:pt x="790683" y="1700078"/>
                </a:lnTo>
                <a:lnTo>
                  <a:pt x="787725" y="1700078"/>
                </a:lnTo>
                <a:close/>
              </a:path>
            </a:pathLst>
          </a:cu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62B4CF3F-9970-4509-9CC3-68CB05C36C04}"/>
              </a:ext>
            </a:extLst>
          </p:cNvPr>
          <p:cNvPicPr/>
          <p:nvPr/>
        </p:nvPicPr>
        <p:blipFill rotWithShape="1">
          <a:blip r:embed="rId3"/>
          <a:srcRect t="17050" b="10337"/>
          <a:stretch/>
        </p:blipFill>
        <p:spPr>
          <a:xfrm>
            <a:off x="6988408" y="2286000"/>
            <a:ext cx="5203590" cy="2286000"/>
          </a:xfrm>
          <a:custGeom>
            <a:avLst/>
            <a:gdLst>
              <a:gd name="connsiteX0" fmla="*/ 0 w 5203590"/>
              <a:gd name="connsiteY0" fmla="*/ 0 h 2286000"/>
              <a:gd name="connsiteX1" fmla="*/ 5203590 w 5203590"/>
              <a:gd name="connsiteY1" fmla="*/ 0 h 2286000"/>
              <a:gd name="connsiteX2" fmla="*/ 5203590 w 5203590"/>
              <a:gd name="connsiteY2" fmla="*/ 2286000 h 2286000"/>
              <a:gd name="connsiteX3" fmla="*/ 1059212 w 5203590"/>
              <a:gd name="connsiteY3" fmla="*/ 2286000 h 2286000"/>
              <a:gd name="connsiteX4" fmla="*/ 925708 w 5203590"/>
              <a:gd name="connsiteY4" fmla="*/ 1997870 h 2286000"/>
              <a:gd name="connsiteX5" fmla="*/ 925707 w 5203590"/>
              <a:gd name="connsiteY5" fmla="*/ 199787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3590" h="2286000">
                <a:moveTo>
                  <a:pt x="0" y="0"/>
                </a:moveTo>
                <a:lnTo>
                  <a:pt x="5203590" y="0"/>
                </a:lnTo>
                <a:lnTo>
                  <a:pt x="5203590" y="2286000"/>
                </a:lnTo>
                <a:lnTo>
                  <a:pt x="1059212" y="2286000"/>
                </a:lnTo>
                <a:lnTo>
                  <a:pt x="925708" y="1997870"/>
                </a:lnTo>
                <a:lnTo>
                  <a:pt x="925707" y="1997870"/>
                </a:lnTo>
                <a:close/>
              </a:path>
            </a:pathLst>
          </a:custGeom>
        </p:spPr>
      </p:pic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87B9380-6563-415A-80C8-A241E55A4C5B}"/>
              </a:ext>
            </a:extLst>
          </p:cNvPr>
          <p:cNvPicPr/>
          <p:nvPr/>
        </p:nvPicPr>
        <p:blipFill rotWithShape="1">
          <a:blip r:embed="rId4"/>
          <a:srcRect t="1429" b="7021"/>
          <a:stretch/>
        </p:blipFill>
        <p:spPr>
          <a:xfrm>
            <a:off x="8047618" y="4572000"/>
            <a:ext cx="4144382" cy="2286000"/>
          </a:xfrm>
          <a:custGeom>
            <a:avLst/>
            <a:gdLst>
              <a:gd name="connsiteX0" fmla="*/ 0 w 4144382"/>
              <a:gd name="connsiteY0" fmla="*/ 0 h 2286000"/>
              <a:gd name="connsiteX1" fmla="*/ 4144382 w 4144382"/>
              <a:gd name="connsiteY1" fmla="*/ 0 h 2286000"/>
              <a:gd name="connsiteX2" fmla="*/ 4144382 w 4144382"/>
              <a:gd name="connsiteY2" fmla="*/ 2286000 h 2286000"/>
              <a:gd name="connsiteX3" fmla="*/ 1054581 w 4144382"/>
              <a:gd name="connsiteY3" fmla="*/ 2286000 h 2286000"/>
              <a:gd name="connsiteX4" fmla="*/ 1054581 w 4144382"/>
              <a:gd name="connsiteY4" fmla="*/ 2285999 h 2286000"/>
              <a:gd name="connsiteX5" fmla="*/ 1059211 w 4144382"/>
              <a:gd name="connsiteY5" fmla="*/ 2285999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382" h="2286000">
                <a:moveTo>
                  <a:pt x="0" y="0"/>
                </a:moveTo>
                <a:lnTo>
                  <a:pt x="4144382" y="0"/>
                </a:lnTo>
                <a:lnTo>
                  <a:pt x="4144382" y="2286000"/>
                </a:lnTo>
                <a:lnTo>
                  <a:pt x="1054581" y="2286000"/>
                </a:lnTo>
                <a:lnTo>
                  <a:pt x="1054581" y="2285999"/>
                </a:lnTo>
                <a:lnTo>
                  <a:pt x="1059211" y="2285999"/>
                </a:lnTo>
                <a:close/>
              </a:path>
            </a:pathLst>
          </a:custGeom>
        </p:spPr>
      </p:pic>
      <p:sp>
        <p:nvSpPr>
          <p:cNvPr id="14" name="Freeform 15">
            <a:extLst>
              <a:ext uri="{FF2B5EF4-FFF2-40B4-BE49-F238E27FC236}">
                <a16:creationId xmlns:a16="http://schemas.microsoft.com/office/drawing/2014/main" id="{A26922E4-CEB0-4BFE-BAD1-403E6A417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0203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297F1D-6E3D-4FC0-BC96-10822B18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880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312CE3-677C-42D5-9871-CCFAD9A2E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021249"/>
            <a:ext cx="5707565" cy="41557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Following approaches were done to find the most profitable location of a pizzeria: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# Number of pizzerias, high schools and offices were summed up per neighborhood and weighted according to the following </a:t>
            </a:r>
            <a:r>
              <a:rPr lang="en-US" sz="2000" dirty="0" err="1"/>
              <a:t>sheme</a:t>
            </a:r>
            <a:r>
              <a:rPr lang="en-US" sz="2000" dirty="0"/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9" name="Grafik 8" descr="Ein Bild, das Screenshot, drinnen enthält.&#10;&#10;Automatisch generierte Beschreibung">
            <a:extLst>
              <a:ext uri="{FF2B5EF4-FFF2-40B4-BE49-F238E27FC236}">
                <a16:creationId xmlns:a16="http://schemas.microsoft.com/office/drawing/2014/main" id="{BFA57948-4942-4E20-BB59-A0E6B30C4C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7" t="4546" r="6856" b="-4546"/>
          <a:stretch/>
        </p:blipFill>
        <p:spPr>
          <a:xfrm>
            <a:off x="859417" y="3857884"/>
            <a:ext cx="7188199" cy="263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0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3541-ADAC-4699-A5C4-C35985EE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Results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91EDEA-CEFB-4494-BC0C-87C4908C9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Sums of each category were multiplied with weights to generate following table, which summarizes the best locations in Scarborough to open a pizzeria. Agincourt presents the highest score of neighborhoods in Scarborough.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C0C8A2-3613-4E65-850C-0017FBC62100}"/>
              </a:ext>
            </a:extLst>
          </p:cNvPr>
          <p:cNvPicPr/>
          <p:nvPr/>
        </p:nvPicPr>
        <p:blipFill rotWithShape="1">
          <a:blip r:embed="rId2"/>
          <a:srcRect l="2530" r="3418" b="-2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0400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9F8DB-B755-4A3C-9AB4-F6ABFD0B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Results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27B284-FC2D-40B9-BA34-93DDDA856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Following maps shows the neighborhood of Agincourt (blue) with existing pizzerias (red), high schools (green) and offices (fuchsia).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5F71AB-A397-419A-ADF3-1D4EA0490A14}"/>
              </a:ext>
            </a:extLst>
          </p:cNvPr>
          <p:cNvPicPr/>
          <p:nvPr/>
        </p:nvPicPr>
        <p:blipFill rotWithShape="1">
          <a:blip r:embed="rId2"/>
          <a:srcRect l="14875" r="19045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49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Breitbild</PresentationFormat>
  <Paragraphs>31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Capstone Project –  The Battle of Neighborhoods</vt:lpstr>
      <vt:lpstr>Introduction </vt:lpstr>
      <vt:lpstr>Data</vt:lpstr>
      <vt:lpstr>Methodology </vt:lpstr>
      <vt:lpstr>Methodology</vt:lpstr>
      <vt:lpstr>Methodology</vt:lpstr>
      <vt:lpstr>Methodology</vt:lpstr>
      <vt:lpstr>Results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 The Battle of Neighborhoods</dc:title>
  <dc:creator>Sebastian G</dc:creator>
  <cp:lastModifiedBy>Sebastian G</cp:lastModifiedBy>
  <cp:revision>2</cp:revision>
  <dcterms:created xsi:type="dcterms:W3CDTF">2019-01-23T06:40:17Z</dcterms:created>
  <dcterms:modified xsi:type="dcterms:W3CDTF">2019-01-23T06:54:53Z</dcterms:modified>
</cp:coreProperties>
</file>