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9" r:id="rId4"/>
    <p:sldId id="264" r:id="rId5"/>
    <p:sldId id="262"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767121-3C0A-4FBD-B3A1-29248D757659}" type="datetimeFigureOut">
              <a:rPr lang="en-IN" smtClean="0"/>
              <a:t>08-04-2025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875BED-CBFA-4C25-B156-84500F1C0EBC}" type="slidenum">
              <a:rPr lang="en-IN" smtClean="0"/>
              <a:t>‹#›</a:t>
            </a:fld>
            <a:endParaRPr lang="en-IN"/>
          </a:p>
        </p:txBody>
      </p:sp>
    </p:spTree>
    <p:extLst>
      <p:ext uri="{BB962C8B-B14F-4D97-AF65-F5344CB8AC3E}">
        <p14:creationId xmlns:p14="http://schemas.microsoft.com/office/powerpoint/2010/main" val="1353663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7875BED-CBFA-4C25-B156-84500F1C0EBC}" type="slidenum">
              <a:rPr lang="en-IN" smtClean="0"/>
              <a:t>1</a:t>
            </a:fld>
            <a:endParaRPr lang="en-IN"/>
          </a:p>
        </p:txBody>
      </p:sp>
    </p:spTree>
    <p:extLst>
      <p:ext uri="{BB962C8B-B14F-4D97-AF65-F5344CB8AC3E}">
        <p14:creationId xmlns:p14="http://schemas.microsoft.com/office/powerpoint/2010/main" val="588914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E3917-32A3-5AA5-7BB9-9176D0D768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1AB7413-548F-DBB5-9F44-FC730D3A96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712A8D9-1EC1-2C81-41DA-32401025E0A4}"/>
              </a:ext>
            </a:extLst>
          </p:cNvPr>
          <p:cNvSpPr>
            <a:spLocks noGrp="1"/>
          </p:cNvSpPr>
          <p:nvPr>
            <p:ph type="dt" sz="half" idx="10"/>
          </p:nvPr>
        </p:nvSpPr>
        <p:spPr/>
        <p:txBody>
          <a:bodyPr/>
          <a:lstStyle/>
          <a:p>
            <a:fld id="{76397B86-E4F6-4CC4-840C-F9CD9F2E913C}" type="datetimeFigureOut">
              <a:rPr lang="en-IN" smtClean="0"/>
              <a:t>08-04-2025</a:t>
            </a:fld>
            <a:endParaRPr lang="en-IN"/>
          </a:p>
        </p:txBody>
      </p:sp>
      <p:sp>
        <p:nvSpPr>
          <p:cNvPr id="5" name="Footer Placeholder 4">
            <a:extLst>
              <a:ext uri="{FF2B5EF4-FFF2-40B4-BE49-F238E27FC236}">
                <a16:creationId xmlns:a16="http://schemas.microsoft.com/office/drawing/2014/main" id="{01E95270-488C-7783-A846-97754FAA73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B9FB01-24E3-8849-7C28-40B36B4AA899}"/>
              </a:ext>
            </a:extLst>
          </p:cNvPr>
          <p:cNvSpPr>
            <a:spLocks noGrp="1"/>
          </p:cNvSpPr>
          <p:nvPr>
            <p:ph type="sldNum" sz="quarter" idx="12"/>
          </p:nvPr>
        </p:nvSpPr>
        <p:spPr/>
        <p:txBody>
          <a:bodyPr/>
          <a:lstStyle/>
          <a:p>
            <a:fld id="{5062B523-6984-438D-81CD-57655DE57036}" type="slidenum">
              <a:rPr lang="en-IN" smtClean="0"/>
              <a:t>‹#›</a:t>
            </a:fld>
            <a:endParaRPr lang="en-IN"/>
          </a:p>
        </p:txBody>
      </p:sp>
    </p:spTree>
    <p:extLst>
      <p:ext uri="{BB962C8B-B14F-4D97-AF65-F5344CB8AC3E}">
        <p14:creationId xmlns:p14="http://schemas.microsoft.com/office/powerpoint/2010/main" val="1079130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6C40B-8593-DD52-592F-BE9E8BFA2D7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8C8660-FBE3-1D92-755D-971A6CB760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5EC5BD-865C-1198-6DAD-9AD82B36DA18}"/>
              </a:ext>
            </a:extLst>
          </p:cNvPr>
          <p:cNvSpPr>
            <a:spLocks noGrp="1"/>
          </p:cNvSpPr>
          <p:nvPr>
            <p:ph type="dt" sz="half" idx="10"/>
          </p:nvPr>
        </p:nvSpPr>
        <p:spPr/>
        <p:txBody>
          <a:bodyPr/>
          <a:lstStyle/>
          <a:p>
            <a:fld id="{76397B86-E4F6-4CC4-840C-F9CD9F2E913C}" type="datetimeFigureOut">
              <a:rPr lang="en-IN" smtClean="0"/>
              <a:t>08-04-2025</a:t>
            </a:fld>
            <a:endParaRPr lang="en-IN"/>
          </a:p>
        </p:txBody>
      </p:sp>
      <p:sp>
        <p:nvSpPr>
          <p:cNvPr id="5" name="Footer Placeholder 4">
            <a:extLst>
              <a:ext uri="{FF2B5EF4-FFF2-40B4-BE49-F238E27FC236}">
                <a16:creationId xmlns:a16="http://schemas.microsoft.com/office/drawing/2014/main" id="{5757F1D3-CE2A-FC63-09D6-EA66EBF20B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3DB2F3-9095-039E-DDA5-492CEAD738D2}"/>
              </a:ext>
            </a:extLst>
          </p:cNvPr>
          <p:cNvSpPr>
            <a:spLocks noGrp="1"/>
          </p:cNvSpPr>
          <p:nvPr>
            <p:ph type="sldNum" sz="quarter" idx="12"/>
          </p:nvPr>
        </p:nvSpPr>
        <p:spPr/>
        <p:txBody>
          <a:bodyPr/>
          <a:lstStyle/>
          <a:p>
            <a:fld id="{5062B523-6984-438D-81CD-57655DE57036}" type="slidenum">
              <a:rPr lang="en-IN" smtClean="0"/>
              <a:t>‹#›</a:t>
            </a:fld>
            <a:endParaRPr lang="en-IN"/>
          </a:p>
        </p:txBody>
      </p:sp>
    </p:spTree>
    <p:extLst>
      <p:ext uri="{BB962C8B-B14F-4D97-AF65-F5344CB8AC3E}">
        <p14:creationId xmlns:p14="http://schemas.microsoft.com/office/powerpoint/2010/main" val="1786667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1A245D-6D60-1838-C1C5-944BF57E36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CF2C57-8ED0-1157-4A17-D315BCB9E8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363C04-4953-60AF-C706-3977ADEE4955}"/>
              </a:ext>
            </a:extLst>
          </p:cNvPr>
          <p:cNvSpPr>
            <a:spLocks noGrp="1"/>
          </p:cNvSpPr>
          <p:nvPr>
            <p:ph type="dt" sz="half" idx="10"/>
          </p:nvPr>
        </p:nvSpPr>
        <p:spPr/>
        <p:txBody>
          <a:bodyPr/>
          <a:lstStyle/>
          <a:p>
            <a:fld id="{76397B86-E4F6-4CC4-840C-F9CD9F2E913C}" type="datetimeFigureOut">
              <a:rPr lang="en-IN" smtClean="0"/>
              <a:t>08-04-2025</a:t>
            </a:fld>
            <a:endParaRPr lang="en-IN"/>
          </a:p>
        </p:txBody>
      </p:sp>
      <p:sp>
        <p:nvSpPr>
          <p:cNvPr id="5" name="Footer Placeholder 4">
            <a:extLst>
              <a:ext uri="{FF2B5EF4-FFF2-40B4-BE49-F238E27FC236}">
                <a16:creationId xmlns:a16="http://schemas.microsoft.com/office/drawing/2014/main" id="{D0DD17E5-4D57-ABD5-50F1-3CF100D9A8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21959F-0611-8A2E-170A-C6C12AE2985A}"/>
              </a:ext>
            </a:extLst>
          </p:cNvPr>
          <p:cNvSpPr>
            <a:spLocks noGrp="1"/>
          </p:cNvSpPr>
          <p:nvPr>
            <p:ph type="sldNum" sz="quarter" idx="12"/>
          </p:nvPr>
        </p:nvSpPr>
        <p:spPr/>
        <p:txBody>
          <a:bodyPr/>
          <a:lstStyle/>
          <a:p>
            <a:fld id="{5062B523-6984-438D-81CD-57655DE57036}" type="slidenum">
              <a:rPr lang="en-IN" smtClean="0"/>
              <a:t>‹#›</a:t>
            </a:fld>
            <a:endParaRPr lang="en-IN"/>
          </a:p>
        </p:txBody>
      </p:sp>
    </p:spTree>
    <p:extLst>
      <p:ext uri="{BB962C8B-B14F-4D97-AF65-F5344CB8AC3E}">
        <p14:creationId xmlns:p14="http://schemas.microsoft.com/office/powerpoint/2010/main" val="553641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FB18-B94D-EE39-0F04-088EEA715C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99B1E1-7E78-439D-694A-EB4420B593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6150FF-D074-E6A6-8355-833A6CCA6530}"/>
              </a:ext>
            </a:extLst>
          </p:cNvPr>
          <p:cNvSpPr>
            <a:spLocks noGrp="1"/>
          </p:cNvSpPr>
          <p:nvPr>
            <p:ph type="dt" sz="half" idx="10"/>
          </p:nvPr>
        </p:nvSpPr>
        <p:spPr/>
        <p:txBody>
          <a:bodyPr/>
          <a:lstStyle/>
          <a:p>
            <a:fld id="{76397B86-E4F6-4CC4-840C-F9CD9F2E913C}" type="datetimeFigureOut">
              <a:rPr lang="en-IN" smtClean="0"/>
              <a:t>08-04-2025</a:t>
            </a:fld>
            <a:endParaRPr lang="en-IN"/>
          </a:p>
        </p:txBody>
      </p:sp>
      <p:sp>
        <p:nvSpPr>
          <p:cNvPr id="5" name="Footer Placeholder 4">
            <a:extLst>
              <a:ext uri="{FF2B5EF4-FFF2-40B4-BE49-F238E27FC236}">
                <a16:creationId xmlns:a16="http://schemas.microsoft.com/office/drawing/2014/main" id="{C006A6F6-B420-0017-CA9C-149E855966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178CBA-0432-69FB-F523-F7E0C2C43D44}"/>
              </a:ext>
            </a:extLst>
          </p:cNvPr>
          <p:cNvSpPr>
            <a:spLocks noGrp="1"/>
          </p:cNvSpPr>
          <p:nvPr>
            <p:ph type="sldNum" sz="quarter" idx="12"/>
          </p:nvPr>
        </p:nvSpPr>
        <p:spPr/>
        <p:txBody>
          <a:bodyPr/>
          <a:lstStyle/>
          <a:p>
            <a:fld id="{5062B523-6984-438D-81CD-57655DE57036}" type="slidenum">
              <a:rPr lang="en-IN" smtClean="0"/>
              <a:t>‹#›</a:t>
            </a:fld>
            <a:endParaRPr lang="en-IN"/>
          </a:p>
        </p:txBody>
      </p:sp>
    </p:spTree>
    <p:extLst>
      <p:ext uri="{BB962C8B-B14F-4D97-AF65-F5344CB8AC3E}">
        <p14:creationId xmlns:p14="http://schemas.microsoft.com/office/powerpoint/2010/main" val="334653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3D288-7EBB-6E39-CDB0-98C8D1545F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3D3E150-5232-68E6-E448-405D5A8EBC0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F4AC81-32EB-8E24-2E54-6FD8AA9B8B14}"/>
              </a:ext>
            </a:extLst>
          </p:cNvPr>
          <p:cNvSpPr>
            <a:spLocks noGrp="1"/>
          </p:cNvSpPr>
          <p:nvPr>
            <p:ph type="dt" sz="half" idx="10"/>
          </p:nvPr>
        </p:nvSpPr>
        <p:spPr/>
        <p:txBody>
          <a:bodyPr/>
          <a:lstStyle/>
          <a:p>
            <a:fld id="{76397B86-E4F6-4CC4-840C-F9CD9F2E913C}" type="datetimeFigureOut">
              <a:rPr lang="en-IN" smtClean="0"/>
              <a:t>08-04-2025</a:t>
            </a:fld>
            <a:endParaRPr lang="en-IN"/>
          </a:p>
        </p:txBody>
      </p:sp>
      <p:sp>
        <p:nvSpPr>
          <p:cNvPr id="5" name="Footer Placeholder 4">
            <a:extLst>
              <a:ext uri="{FF2B5EF4-FFF2-40B4-BE49-F238E27FC236}">
                <a16:creationId xmlns:a16="http://schemas.microsoft.com/office/drawing/2014/main" id="{793A9172-7BBE-7106-4F3D-B5E3962466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474ED5-8B07-B84A-0EA7-34E02B13B25B}"/>
              </a:ext>
            </a:extLst>
          </p:cNvPr>
          <p:cNvSpPr>
            <a:spLocks noGrp="1"/>
          </p:cNvSpPr>
          <p:nvPr>
            <p:ph type="sldNum" sz="quarter" idx="12"/>
          </p:nvPr>
        </p:nvSpPr>
        <p:spPr/>
        <p:txBody>
          <a:bodyPr/>
          <a:lstStyle/>
          <a:p>
            <a:fld id="{5062B523-6984-438D-81CD-57655DE57036}" type="slidenum">
              <a:rPr lang="en-IN" smtClean="0"/>
              <a:t>‹#›</a:t>
            </a:fld>
            <a:endParaRPr lang="en-IN"/>
          </a:p>
        </p:txBody>
      </p:sp>
    </p:spTree>
    <p:extLst>
      <p:ext uri="{BB962C8B-B14F-4D97-AF65-F5344CB8AC3E}">
        <p14:creationId xmlns:p14="http://schemas.microsoft.com/office/powerpoint/2010/main" val="1763757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E00DD-29C0-51C9-AD7E-138A3B42CB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3A2512-745C-7106-185C-7DB0E6FA8B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E25FDD-C947-62DA-AF43-CA2DD9C2E4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7D8C472-C4F4-3E21-B8D2-957022E01D69}"/>
              </a:ext>
            </a:extLst>
          </p:cNvPr>
          <p:cNvSpPr>
            <a:spLocks noGrp="1"/>
          </p:cNvSpPr>
          <p:nvPr>
            <p:ph type="dt" sz="half" idx="10"/>
          </p:nvPr>
        </p:nvSpPr>
        <p:spPr/>
        <p:txBody>
          <a:bodyPr/>
          <a:lstStyle/>
          <a:p>
            <a:fld id="{76397B86-E4F6-4CC4-840C-F9CD9F2E913C}" type="datetimeFigureOut">
              <a:rPr lang="en-IN" smtClean="0"/>
              <a:t>08-04-2025</a:t>
            </a:fld>
            <a:endParaRPr lang="en-IN"/>
          </a:p>
        </p:txBody>
      </p:sp>
      <p:sp>
        <p:nvSpPr>
          <p:cNvPr id="6" name="Footer Placeholder 5">
            <a:extLst>
              <a:ext uri="{FF2B5EF4-FFF2-40B4-BE49-F238E27FC236}">
                <a16:creationId xmlns:a16="http://schemas.microsoft.com/office/drawing/2014/main" id="{F10DB242-E982-B9B6-39B2-2F35BE3AC5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9322B1-1568-05BE-20AC-BBECF87B3428}"/>
              </a:ext>
            </a:extLst>
          </p:cNvPr>
          <p:cNvSpPr>
            <a:spLocks noGrp="1"/>
          </p:cNvSpPr>
          <p:nvPr>
            <p:ph type="sldNum" sz="quarter" idx="12"/>
          </p:nvPr>
        </p:nvSpPr>
        <p:spPr/>
        <p:txBody>
          <a:bodyPr/>
          <a:lstStyle/>
          <a:p>
            <a:fld id="{5062B523-6984-438D-81CD-57655DE57036}" type="slidenum">
              <a:rPr lang="en-IN" smtClean="0"/>
              <a:t>‹#›</a:t>
            </a:fld>
            <a:endParaRPr lang="en-IN"/>
          </a:p>
        </p:txBody>
      </p:sp>
    </p:spTree>
    <p:extLst>
      <p:ext uri="{BB962C8B-B14F-4D97-AF65-F5344CB8AC3E}">
        <p14:creationId xmlns:p14="http://schemas.microsoft.com/office/powerpoint/2010/main" val="2383662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0463C-86C4-E64D-C9D7-F8C90811563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932AC1-758D-6198-C556-C9D2204524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C37513-ACD8-E4DC-1FFA-B1626068D9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BC1646-230A-3F9F-1DA9-10781C1041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46F43C-048D-C7BA-31B5-5086D416E5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5DA7BE4-2269-11D9-DE55-CCFFC2081B4F}"/>
              </a:ext>
            </a:extLst>
          </p:cNvPr>
          <p:cNvSpPr>
            <a:spLocks noGrp="1"/>
          </p:cNvSpPr>
          <p:nvPr>
            <p:ph type="dt" sz="half" idx="10"/>
          </p:nvPr>
        </p:nvSpPr>
        <p:spPr/>
        <p:txBody>
          <a:bodyPr/>
          <a:lstStyle/>
          <a:p>
            <a:fld id="{76397B86-E4F6-4CC4-840C-F9CD9F2E913C}" type="datetimeFigureOut">
              <a:rPr lang="en-IN" smtClean="0"/>
              <a:t>08-04-2025</a:t>
            </a:fld>
            <a:endParaRPr lang="en-IN"/>
          </a:p>
        </p:txBody>
      </p:sp>
      <p:sp>
        <p:nvSpPr>
          <p:cNvPr id="8" name="Footer Placeholder 7">
            <a:extLst>
              <a:ext uri="{FF2B5EF4-FFF2-40B4-BE49-F238E27FC236}">
                <a16:creationId xmlns:a16="http://schemas.microsoft.com/office/drawing/2014/main" id="{3E4D5CEE-58A5-39C3-A96F-13C261ABB10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A807898-9827-D1D9-4F57-7A66D18A68F5}"/>
              </a:ext>
            </a:extLst>
          </p:cNvPr>
          <p:cNvSpPr>
            <a:spLocks noGrp="1"/>
          </p:cNvSpPr>
          <p:nvPr>
            <p:ph type="sldNum" sz="quarter" idx="12"/>
          </p:nvPr>
        </p:nvSpPr>
        <p:spPr/>
        <p:txBody>
          <a:bodyPr/>
          <a:lstStyle/>
          <a:p>
            <a:fld id="{5062B523-6984-438D-81CD-57655DE57036}" type="slidenum">
              <a:rPr lang="en-IN" smtClean="0"/>
              <a:t>‹#›</a:t>
            </a:fld>
            <a:endParaRPr lang="en-IN"/>
          </a:p>
        </p:txBody>
      </p:sp>
    </p:spTree>
    <p:extLst>
      <p:ext uri="{BB962C8B-B14F-4D97-AF65-F5344CB8AC3E}">
        <p14:creationId xmlns:p14="http://schemas.microsoft.com/office/powerpoint/2010/main" val="3902193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B22A7-CE86-A452-008B-993905E8318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E514AA7-AB17-533D-B0DC-D6EA7BC9F7A4}"/>
              </a:ext>
            </a:extLst>
          </p:cNvPr>
          <p:cNvSpPr>
            <a:spLocks noGrp="1"/>
          </p:cNvSpPr>
          <p:nvPr>
            <p:ph type="dt" sz="half" idx="10"/>
          </p:nvPr>
        </p:nvSpPr>
        <p:spPr/>
        <p:txBody>
          <a:bodyPr/>
          <a:lstStyle/>
          <a:p>
            <a:fld id="{76397B86-E4F6-4CC4-840C-F9CD9F2E913C}" type="datetimeFigureOut">
              <a:rPr lang="en-IN" smtClean="0"/>
              <a:t>08-04-2025</a:t>
            </a:fld>
            <a:endParaRPr lang="en-IN"/>
          </a:p>
        </p:txBody>
      </p:sp>
      <p:sp>
        <p:nvSpPr>
          <p:cNvPr id="4" name="Footer Placeholder 3">
            <a:extLst>
              <a:ext uri="{FF2B5EF4-FFF2-40B4-BE49-F238E27FC236}">
                <a16:creationId xmlns:a16="http://schemas.microsoft.com/office/drawing/2014/main" id="{2CE23859-5B65-785F-63DE-E9A50CDA07F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1F305B8-6A19-ED6C-6B0D-85446CA0717E}"/>
              </a:ext>
            </a:extLst>
          </p:cNvPr>
          <p:cNvSpPr>
            <a:spLocks noGrp="1"/>
          </p:cNvSpPr>
          <p:nvPr>
            <p:ph type="sldNum" sz="quarter" idx="12"/>
          </p:nvPr>
        </p:nvSpPr>
        <p:spPr/>
        <p:txBody>
          <a:bodyPr/>
          <a:lstStyle/>
          <a:p>
            <a:fld id="{5062B523-6984-438D-81CD-57655DE57036}" type="slidenum">
              <a:rPr lang="en-IN" smtClean="0"/>
              <a:t>‹#›</a:t>
            </a:fld>
            <a:endParaRPr lang="en-IN"/>
          </a:p>
        </p:txBody>
      </p:sp>
    </p:spTree>
    <p:extLst>
      <p:ext uri="{BB962C8B-B14F-4D97-AF65-F5344CB8AC3E}">
        <p14:creationId xmlns:p14="http://schemas.microsoft.com/office/powerpoint/2010/main" val="2704386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DB57B5-A3BE-3A8B-777B-94AF12EC6F12}"/>
              </a:ext>
            </a:extLst>
          </p:cNvPr>
          <p:cNvSpPr>
            <a:spLocks noGrp="1"/>
          </p:cNvSpPr>
          <p:nvPr>
            <p:ph type="dt" sz="half" idx="10"/>
          </p:nvPr>
        </p:nvSpPr>
        <p:spPr/>
        <p:txBody>
          <a:bodyPr/>
          <a:lstStyle/>
          <a:p>
            <a:fld id="{76397B86-E4F6-4CC4-840C-F9CD9F2E913C}" type="datetimeFigureOut">
              <a:rPr lang="en-IN" smtClean="0"/>
              <a:t>08-04-2025</a:t>
            </a:fld>
            <a:endParaRPr lang="en-IN"/>
          </a:p>
        </p:txBody>
      </p:sp>
      <p:sp>
        <p:nvSpPr>
          <p:cNvPr id="3" name="Footer Placeholder 2">
            <a:extLst>
              <a:ext uri="{FF2B5EF4-FFF2-40B4-BE49-F238E27FC236}">
                <a16:creationId xmlns:a16="http://schemas.microsoft.com/office/drawing/2014/main" id="{8AD6FF27-50DE-531D-41B2-FEE87C31141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8C4CAC2-88F3-DE30-81AC-A3842D0BBA94}"/>
              </a:ext>
            </a:extLst>
          </p:cNvPr>
          <p:cNvSpPr>
            <a:spLocks noGrp="1"/>
          </p:cNvSpPr>
          <p:nvPr>
            <p:ph type="sldNum" sz="quarter" idx="12"/>
          </p:nvPr>
        </p:nvSpPr>
        <p:spPr/>
        <p:txBody>
          <a:bodyPr/>
          <a:lstStyle/>
          <a:p>
            <a:fld id="{5062B523-6984-438D-81CD-57655DE57036}" type="slidenum">
              <a:rPr lang="en-IN" smtClean="0"/>
              <a:t>‹#›</a:t>
            </a:fld>
            <a:endParaRPr lang="en-IN"/>
          </a:p>
        </p:txBody>
      </p:sp>
    </p:spTree>
    <p:extLst>
      <p:ext uri="{BB962C8B-B14F-4D97-AF65-F5344CB8AC3E}">
        <p14:creationId xmlns:p14="http://schemas.microsoft.com/office/powerpoint/2010/main" val="908550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6BC9B-CCC5-C90D-0017-A2B31248A1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7639E23-43A3-E041-B8BF-9FCAC7336D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E00FDB-02CE-F33C-CBE4-8233DD249D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96C466-9390-FD3B-861B-E2B15B208186}"/>
              </a:ext>
            </a:extLst>
          </p:cNvPr>
          <p:cNvSpPr>
            <a:spLocks noGrp="1"/>
          </p:cNvSpPr>
          <p:nvPr>
            <p:ph type="dt" sz="half" idx="10"/>
          </p:nvPr>
        </p:nvSpPr>
        <p:spPr/>
        <p:txBody>
          <a:bodyPr/>
          <a:lstStyle/>
          <a:p>
            <a:fld id="{76397B86-E4F6-4CC4-840C-F9CD9F2E913C}" type="datetimeFigureOut">
              <a:rPr lang="en-IN" smtClean="0"/>
              <a:t>08-04-2025</a:t>
            </a:fld>
            <a:endParaRPr lang="en-IN"/>
          </a:p>
        </p:txBody>
      </p:sp>
      <p:sp>
        <p:nvSpPr>
          <p:cNvPr id="6" name="Footer Placeholder 5">
            <a:extLst>
              <a:ext uri="{FF2B5EF4-FFF2-40B4-BE49-F238E27FC236}">
                <a16:creationId xmlns:a16="http://schemas.microsoft.com/office/drawing/2014/main" id="{D3536BA6-B98E-BA52-8655-37C5D80CDE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BD2F5C-6E05-1012-5909-0D9F8ECFF6DD}"/>
              </a:ext>
            </a:extLst>
          </p:cNvPr>
          <p:cNvSpPr>
            <a:spLocks noGrp="1"/>
          </p:cNvSpPr>
          <p:nvPr>
            <p:ph type="sldNum" sz="quarter" idx="12"/>
          </p:nvPr>
        </p:nvSpPr>
        <p:spPr/>
        <p:txBody>
          <a:bodyPr/>
          <a:lstStyle/>
          <a:p>
            <a:fld id="{5062B523-6984-438D-81CD-57655DE57036}" type="slidenum">
              <a:rPr lang="en-IN" smtClean="0"/>
              <a:t>‹#›</a:t>
            </a:fld>
            <a:endParaRPr lang="en-IN"/>
          </a:p>
        </p:txBody>
      </p:sp>
    </p:spTree>
    <p:extLst>
      <p:ext uri="{BB962C8B-B14F-4D97-AF65-F5344CB8AC3E}">
        <p14:creationId xmlns:p14="http://schemas.microsoft.com/office/powerpoint/2010/main" val="3086236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2B718-8833-001D-610D-E83157284B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3BB5C8C-A7C0-2E62-3DF7-98277FAD58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31012FF-2CD0-2B09-670C-3563AE97B0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923EDA-C2ED-AAFA-2F19-681F6A9A97B6}"/>
              </a:ext>
            </a:extLst>
          </p:cNvPr>
          <p:cNvSpPr>
            <a:spLocks noGrp="1"/>
          </p:cNvSpPr>
          <p:nvPr>
            <p:ph type="dt" sz="half" idx="10"/>
          </p:nvPr>
        </p:nvSpPr>
        <p:spPr/>
        <p:txBody>
          <a:bodyPr/>
          <a:lstStyle/>
          <a:p>
            <a:fld id="{76397B86-E4F6-4CC4-840C-F9CD9F2E913C}" type="datetimeFigureOut">
              <a:rPr lang="en-IN" smtClean="0"/>
              <a:t>08-04-2025</a:t>
            </a:fld>
            <a:endParaRPr lang="en-IN"/>
          </a:p>
        </p:txBody>
      </p:sp>
      <p:sp>
        <p:nvSpPr>
          <p:cNvPr id="6" name="Footer Placeholder 5">
            <a:extLst>
              <a:ext uri="{FF2B5EF4-FFF2-40B4-BE49-F238E27FC236}">
                <a16:creationId xmlns:a16="http://schemas.microsoft.com/office/drawing/2014/main" id="{11F099A7-24EF-5DDF-955C-17494B941D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B1C42A-6664-63D6-3F35-F073D15C13D3}"/>
              </a:ext>
            </a:extLst>
          </p:cNvPr>
          <p:cNvSpPr>
            <a:spLocks noGrp="1"/>
          </p:cNvSpPr>
          <p:nvPr>
            <p:ph type="sldNum" sz="quarter" idx="12"/>
          </p:nvPr>
        </p:nvSpPr>
        <p:spPr/>
        <p:txBody>
          <a:bodyPr/>
          <a:lstStyle/>
          <a:p>
            <a:fld id="{5062B523-6984-438D-81CD-57655DE57036}" type="slidenum">
              <a:rPr lang="en-IN" smtClean="0"/>
              <a:t>‹#›</a:t>
            </a:fld>
            <a:endParaRPr lang="en-IN"/>
          </a:p>
        </p:txBody>
      </p:sp>
    </p:spTree>
    <p:extLst>
      <p:ext uri="{BB962C8B-B14F-4D97-AF65-F5344CB8AC3E}">
        <p14:creationId xmlns:p14="http://schemas.microsoft.com/office/powerpoint/2010/main" val="3439786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05B255-0183-221D-95BC-8E7238E53B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332793-F867-2863-33DE-59E293CBB0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E5CBCC-262B-5AE8-E648-EB41D70160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6397B86-E4F6-4CC4-840C-F9CD9F2E913C}" type="datetimeFigureOut">
              <a:rPr lang="en-IN" smtClean="0"/>
              <a:t>08-04-2025</a:t>
            </a:fld>
            <a:endParaRPr lang="en-IN"/>
          </a:p>
        </p:txBody>
      </p:sp>
      <p:sp>
        <p:nvSpPr>
          <p:cNvPr id="5" name="Footer Placeholder 4">
            <a:extLst>
              <a:ext uri="{FF2B5EF4-FFF2-40B4-BE49-F238E27FC236}">
                <a16:creationId xmlns:a16="http://schemas.microsoft.com/office/drawing/2014/main" id="{4BD706F5-DA27-2A41-DA96-12BBC12CDE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F86F7068-228E-603D-DE01-9513BC98C4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062B523-6984-438D-81CD-57655DE57036}" type="slidenum">
              <a:rPr lang="en-IN" smtClean="0"/>
              <a:t>‹#›</a:t>
            </a:fld>
            <a:endParaRPr lang="en-IN"/>
          </a:p>
        </p:txBody>
      </p:sp>
    </p:spTree>
    <p:extLst>
      <p:ext uri="{BB962C8B-B14F-4D97-AF65-F5344CB8AC3E}">
        <p14:creationId xmlns:p14="http://schemas.microsoft.com/office/powerpoint/2010/main" val="3925393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3" name="Rectangle 309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Generated image">
            <a:extLst>
              <a:ext uri="{FF2B5EF4-FFF2-40B4-BE49-F238E27FC236}">
                <a16:creationId xmlns:a16="http://schemas.microsoft.com/office/drawing/2014/main" id="{9CDDE651-6DE0-A652-47BC-1C8661FF93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7773" r="9089" b="10304"/>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3095" name="Rectangle 309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A77B1E-D610-5D70-607D-89E4AD1A6E03}"/>
              </a:ext>
            </a:extLst>
          </p:cNvPr>
          <p:cNvSpPr>
            <a:spLocks noGrp="1"/>
          </p:cNvSpPr>
          <p:nvPr>
            <p:ph type="ctrTitle"/>
          </p:nvPr>
        </p:nvSpPr>
        <p:spPr>
          <a:xfrm>
            <a:off x="477981" y="1122363"/>
            <a:ext cx="4023360" cy="3204134"/>
          </a:xfrm>
        </p:spPr>
        <p:txBody>
          <a:bodyPr anchor="b">
            <a:normAutofit/>
          </a:bodyPr>
          <a:lstStyle/>
          <a:p>
            <a:pPr algn="l"/>
            <a:r>
              <a:rPr lang="en-US" sz="4400" b="1" dirty="0">
                <a:solidFill>
                  <a:schemeClr val="bg1"/>
                </a:solidFill>
              </a:rPr>
              <a:t>True-or-Trick: An AI-Based Deepfake &amp; Misinformation Detection</a:t>
            </a:r>
            <a:endParaRPr lang="en-IN" sz="4400" b="1" dirty="0">
              <a:solidFill>
                <a:schemeClr val="bg1"/>
              </a:solidFill>
            </a:endParaRPr>
          </a:p>
        </p:txBody>
      </p:sp>
      <p:sp>
        <p:nvSpPr>
          <p:cNvPr id="3" name="Subtitle 2">
            <a:extLst>
              <a:ext uri="{FF2B5EF4-FFF2-40B4-BE49-F238E27FC236}">
                <a16:creationId xmlns:a16="http://schemas.microsoft.com/office/drawing/2014/main" id="{346B8426-274A-A0A3-8F5E-9AE7C3E66CAA}"/>
              </a:ext>
            </a:extLst>
          </p:cNvPr>
          <p:cNvSpPr>
            <a:spLocks noGrp="1"/>
          </p:cNvSpPr>
          <p:nvPr>
            <p:ph type="subTitle" idx="1"/>
          </p:nvPr>
        </p:nvSpPr>
        <p:spPr>
          <a:xfrm>
            <a:off x="477980" y="4872922"/>
            <a:ext cx="4023359" cy="1208141"/>
          </a:xfrm>
        </p:spPr>
        <p:txBody>
          <a:bodyPr>
            <a:normAutofit/>
          </a:bodyPr>
          <a:lstStyle/>
          <a:p>
            <a:pPr algn="l"/>
            <a:r>
              <a:rPr lang="en-US" sz="2000">
                <a:solidFill>
                  <a:schemeClr val="bg1"/>
                </a:solidFill>
              </a:rPr>
              <a:t>By team Doit</a:t>
            </a:r>
          </a:p>
          <a:p>
            <a:pPr algn="l"/>
            <a:endParaRPr lang="en-IN" sz="2000">
              <a:solidFill>
                <a:schemeClr val="bg1"/>
              </a:solidFill>
            </a:endParaRPr>
          </a:p>
        </p:txBody>
      </p:sp>
      <p:sp>
        <p:nvSpPr>
          <p:cNvPr id="3092" name="Rectangle 309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94" name="Rectangle 309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619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22" name="Rectangle 4121">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A4826846-5877-881E-8C45-A0DCD918143E}"/>
              </a:ext>
            </a:extLst>
          </p:cNvPr>
          <p:cNvSpPr>
            <a:spLocks noGrp="1"/>
          </p:cNvSpPr>
          <p:nvPr>
            <p:ph type="title"/>
          </p:nvPr>
        </p:nvSpPr>
        <p:spPr>
          <a:xfrm>
            <a:off x="6527800" y="448721"/>
            <a:ext cx="4713997" cy="1225650"/>
          </a:xfrm>
        </p:spPr>
        <p:txBody>
          <a:bodyPr anchor="b">
            <a:normAutofit/>
          </a:bodyPr>
          <a:lstStyle/>
          <a:p>
            <a:r>
              <a:rPr lang="en-IN" sz="3800" b="1" i="0">
                <a:solidFill>
                  <a:schemeClr val="bg1"/>
                </a:solidFill>
                <a:effectLst/>
                <a:latin typeface="Arial" panose="020B0604020202020204" pitchFamily="34" charset="0"/>
              </a:rPr>
              <a:t>Problem Statement</a:t>
            </a:r>
            <a:endParaRPr lang="en-IN" sz="3800">
              <a:solidFill>
                <a:schemeClr val="bg1"/>
              </a:solidFill>
            </a:endParaRPr>
          </a:p>
        </p:txBody>
      </p:sp>
      <p:pic>
        <p:nvPicPr>
          <p:cNvPr id="6" name="Picture 5" descr="A blue and red human head&#10;&#10;AI-generated content may be incorrect.">
            <a:extLst>
              <a:ext uri="{FF2B5EF4-FFF2-40B4-BE49-F238E27FC236}">
                <a16:creationId xmlns:a16="http://schemas.microsoft.com/office/drawing/2014/main" id="{43E790E3-DC94-1E1E-2B99-5CD316105F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6" y="1601539"/>
            <a:ext cx="5666547" cy="3654922"/>
          </a:xfrm>
          <a:prstGeom prst="rect">
            <a:avLst/>
          </a:prstGeom>
        </p:spPr>
      </p:pic>
      <p:cxnSp>
        <p:nvCxnSpPr>
          <p:cNvPr id="4124" name="Straight Connector 4123">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C297F5-C38D-84BD-34C4-5335665D4404}"/>
              </a:ext>
            </a:extLst>
          </p:cNvPr>
          <p:cNvSpPr>
            <a:spLocks noGrp="1"/>
          </p:cNvSpPr>
          <p:nvPr>
            <p:ph idx="1"/>
          </p:nvPr>
        </p:nvSpPr>
        <p:spPr>
          <a:xfrm>
            <a:off x="6527800" y="1909192"/>
            <a:ext cx="4713997" cy="3647710"/>
          </a:xfrm>
        </p:spPr>
        <p:txBody>
          <a:bodyPr>
            <a:normAutofit/>
          </a:bodyPr>
          <a:lstStyle/>
          <a:p>
            <a:pPr marL="0" indent="0" algn="just">
              <a:buNone/>
            </a:pPr>
            <a:r>
              <a:rPr lang="en-IN" sz="1900" b="0" i="0" dirty="0">
                <a:solidFill>
                  <a:schemeClr val="bg1"/>
                </a:solidFill>
                <a:effectLst/>
                <a:latin typeface="Arial" panose="020B0604020202020204" pitchFamily="34" charset="0"/>
              </a:rPr>
              <a:t>I</a:t>
            </a:r>
            <a:r>
              <a:rPr lang="en-US" sz="1900" b="0" i="0" dirty="0">
                <a:solidFill>
                  <a:schemeClr val="bg1"/>
                </a:solidFill>
                <a:effectLst/>
                <a:latin typeface="Arial" panose="020B0604020202020204" pitchFamily="34" charset="0"/>
              </a:rPr>
              <a:t>n today's digital era, deepfake technology is advancing at an alarming rate, leading to misinformation, fraud, and security threats. Fake videos and images are being used to spread false narratives, manipulate public opinion, and even commit identity theft. The lack of reliable and efficient detection mechanisms makes it difficult to identify manipulated content in real-time, creating a major challenge for organizations, media platforms, and governments.</a:t>
            </a:r>
            <a:endParaRPr lang="en-IN" sz="1900" dirty="0">
              <a:solidFill>
                <a:schemeClr val="bg1"/>
              </a:solidFill>
            </a:endParaRPr>
          </a:p>
          <a:p>
            <a:pPr marL="0" indent="0" algn="just">
              <a:buNone/>
            </a:pPr>
            <a:endParaRPr lang="en-IN" sz="1900" dirty="0">
              <a:solidFill>
                <a:schemeClr val="bg1"/>
              </a:solidFill>
            </a:endParaRPr>
          </a:p>
        </p:txBody>
      </p:sp>
      <p:cxnSp>
        <p:nvCxnSpPr>
          <p:cNvPr id="4129" name="Straight Connector 4128">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9207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5E787404-2F3F-1429-2FDD-A9DA89173578}"/>
              </a:ext>
            </a:extLst>
          </p:cNvPr>
          <p:cNvSpPr>
            <a:spLocks noGrp="1"/>
          </p:cNvSpPr>
          <p:nvPr>
            <p:ph type="title"/>
          </p:nvPr>
        </p:nvSpPr>
        <p:spPr>
          <a:xfrm>
            <a:off x="481013" y="3752849"/>
            <a:ext cx="3290887" cy="2452687"/>
          </a:xfrm>
        </p:spPr>
        <p:txBody>
          <a:bodyPr anchor="ctr">
            <a:normAutofit/>
          </a:bodyPr>
          <a:lstStyle/>
          <a:p>
            <a:r>
              <a:rPr lang="en-IN" sz="3600" b="1">
                <a:latin typeface="Arial" panose="020B0604020202020204" pitchFamily="34" charset="0"/>
              </a:rPr>
              <a:t>Solution Overview</a:t>
            </a:r>
          </a:p>
        </p:txBody>
      </p:sp>
      <p:pic>
        <p:nvPicPr>
          <p:cNvPr id="16" name="Picture 15" descr="A screenshot of a video game&#10;&#10;AI-generated content may be incorrect.">
            <a:extLst>
              <a:ext uri="{FF2B5EF4-FFF2-40B4-BE49-F238E27FC236}">
                <a16:creationId xmlns:a16="http://schemas.microsoft.com/office/drawing/2014/main" id="{85BB8B72-C88F-1B60-058C-70BEFF66826C}"/>
              </a:ext>
            </a:extLst>
          </p:cNvPr>
          <p:cNvPicPr>
            <a:picLocks noChangeAspect="1"/>
          </p:cNvPicPr>
          <p:nvPr/>
        </p:nvPicPr>
        <p:blipFill>
          <a:blip r:embed="rId2">
            <a:extLst>
              <a:ext uri="{28A0092B-C50C-407E-A947-70E740481C1C}">
                <a14:useLocalDpi xmlns:a14="http://schemas.microsoft.com/office/drawing/2010/main" val="0"/>
              </a:ext>
            </a:extLst>
          </a:blip>
          <a:srcRect t="-2863" b="29563"/>
          <a:stretch/>
        </p:blipFill>
        <p:spPr>
          <a:xfrm>
            <a:off x="20" y="-402770"/>
            <a:ext cx="12191980" cy="4155620"/>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7F6C1827-9D94-6DB3-B450-893F6A694A18}"/>
              </a:ext>
            </a:extLst>
          </p:cNvPr>
          <p:cNvSpPr>
            <a:spLocks noGrp="1"/>
          </p:cNvSpPr>
          <p:nvPr>
            <p:ph idx="1"/>
          </p:nvPr>
        </p:nvSpPr>
        <p:spPr>
          <a:xfrm>
            <a:off x="4223982" y="3752850"/>
            <a:ext cx="7485413" cy="2452687"/>
          </a:xfrm>
        </p:spPr>
        <p:txBody>
          <a:bodyPr anchor="ctr">
            <a:normAutofit/>
          </a:bodyPr>
          <a:lstStyle/>
          <a:p>
            <a:pPr algn="just"/>
            <a:r>
              <a:rPr lang="en-US" sz="1800" dirty="0"/>
              <a:t>True or Trick is a unified, AI-driven deepfake detection framework designed to analyze both visual and textual content for authenticity.</a:t>
            </a:r>
          </a:p>
          <a:p>
            <a:pPr algn="just"/>
            <a:r>
              <a:rPr lang="en-US" sz="1800" dirty="0"/>
              <a:t>It consists of three core modules, each specialized for a different modality:</a:t>
            </a:r>
          </a:p>
          <a:p>
            <a:pPr lvl="1" algn="just"/>
            <a:r>
              <a:rPr lang="en-IN" sz="1800" dirty="0" err="1"/>
              <a:t>DeepScan</a:t>
            </a:r>
            <a:r>
              <a:rPr lang="en-IN" sz="1800" dirty="0"/>
              <a:t> (Image Analysis)</a:t>
            </a:r>
            <a:endParaRPr lang="en-US" sz="1800" dirty="0"/>
          </a:p>
          <a:p>
            <a:pPr lvl="1" algn="just"/>
            <a:r>
              <a:rPr lang="en-IN" sz="1800" dirty="0" err="1"/>
              <a:t>FrameGuard</a:t>
            </a:r>
            <a:r>
              <a:rPr lang="en-IN" sz="1800" dirty="0"/>
              <a:t> (Video Analysis)</a:t>
            </a:r>
            <a:endParaRPr lang="en-US" sz="1800" dirty="0"/>
          </a:p>
          <a:p>
            <a:pPr lvl="1" algn="just"/>
            <a:r>
              <a:rPr lang="en-IN" sz="1800" dirty="0" err="1"/>
              <a:t>TruthLens</a:t>
            </a:r>
            <a:r>
              <a:rPr lang="en-IN" sz="1800" dirty="0"/>
              <a:t> (News Verification)</a:t>
            </a:r>
          </a:p>
        </p:txBody>
      </p:sp>
    </p:spTree>
    <p:extLst>
      <p:ext uri="{BB962C8B-B14F-4D97-AF65-F5344CB8AC3E}">
        <p14:creationId xmlns:p14="http://schemas.microsoft.com/office/powerpoint/2010/main" val="3355219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F2AFCCB-725B-7CB3-75ED-664240027EED}"/>
            </a:ext>
          </a:extLst>
        </p:cNvPr>
        <p:cNvGrpSpPr/>
        <p:nvPr/>
      </p:nvGrpSpPr>
      <p:grpSpPr>
        <a:xfrm>
          <a:off x="0" y="0"/>
          <a:ext cx="0" cy="0"/>
          <a:chOff x="0" y="0"/>
          <a:chExt cx="0" cy="0"/>
        </a:xfrm>
      </p:grpSpPr>
      <p:pic>
        <p:nvPicPr>
          <p:cNvPr id="16" name="Picture 15" descr="A screenshot of a video game&#10;&#10;AI-generated content may be incorrect.">
            <a:extLst>
              <a:ext uri="{FF2B5EF4-FFF2-40B4-BE49-F238E27FC236}">
                <a16:creationId xmlns:a16="http://schemas.microsoft.com/office/drawing/2014/main" id="{1890265A-335B-027F-E85C-53430FA682F0}"/>
              </a:ext>
            </a:extLst>
          </p:cNvPr>
          <p:cNvPicPr>
            <a:picLocks noChangeAspect="1"/>
          </p:cNvPicPr>
          <p:nvPr/>
        </p:nvPicPr>
        <p:blipFill>
          <a:blip r:embed="rId2">
            <a:extLst>
              <a:ext uri="{28A0092B-C50C-407E-A947-70E740481C1C}">
                <a14:useLocalDpi xmlns:a14="http://schemas.microsoft.com/office/drawing/2010/main" val="0"/>
              </a:ext>
            </a:extLst>
          </a:blip>
          <a:srcRect t="-2863" b="29563"/>
          <a:stretch/>
        </p:blipFill>
        <p:spPr>
          <a:xfrm>
            <a:off x="20" y="-402770"/>
            <a:ext cx="12191980" cy="4155620"/>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6F21F96C-6ACF-A16A-AEE6-C007378F6579}"/>
              </a:ext>
            </a:extLst>
          </p:cNvPr>
          <p:cNvSpPr>
            <a:spLocks noGrp="1"/>
          </p:cNvSpPr>
          <p:nvPr>
            <p:ph idx="1"/>
          </p:nvPr>
        </p:nvSpPr>
        <p:spPr>
          <a:xfrm>
            <a:off x="163611" y="4040188"/>
            <a:ext cx="6639961" cy="2452687"/>
          </a:xfrm>
        </p:spPr>
        <p:txBody>
          <a:bodyPr anchor="ctr">
            <a:normAutofit fontScale="85000" lnSpcReduction="10000"/>
          </a:bodyPr>
          <a:lstStyle/>
          <a:p>
            <a:r>
              <a:rPr lang="en-US" sz="1600" b="1" dirty="0" err="1"/>
              <a:t>DeepScan</a:t>
            </a:r>
            <a:r>
              <a:rPr lang="en-US" sz="1600" b="1" dirty="0"/>
              <a:t> (Image Analysis):</a:t>
            </a:r>
            <a:endParaRPr lang="en-US" sz="1600" dirty="0"/>
          </a:p>
          <a:p>
            <a:pPr lvl="1"/>
            <a:r>
              <a:rPr lang="en-US" sz="1600" dirty="0"/>
              <a:t>Utilizes a </a:t>
            </a:r>
            <a:r>
              <a:rPr lang="en-US" sz="1600" b="1" dirty="0"/>
              <a:t>pretrained EfficientNetB3</a:t>
            </a:r>
            <a:r>
              <a:rPr lang="en-US" sz="1600" dirty="0"/>
              <a:t> model.</a:t>
            </a:r>
          </a:p>
          <a:p>
            <a:pPr lvl="1"/>
            <a:r>
              <a:rPr lang="en-US" sz="1600" dirty="0"/>
              <a:t>Identifies artifacts, distortions, and patterns common in fake images.</a:t>
            </a:r>
          </a:p>
          <a:p>
            <a:pPr lvl="1"/>
            <a:r>
              <a:rPr lang="en-US" sz="1600" dirty="0"/>
              <a:t>Optimized for </a:t>
            </a:r>
            <a:r>
              <a:rPr lang="en-US" sz="1600" b="1" dirty="0"/>
              <a:t>high accuracy and generalization</a:t>
            </a:r>
            <a:r>
              <a:rPr lang="en-US" sz="1600" dirty="0"/>
              <a:t> across image-based</a:t>
            </a:r>
          </a:p>
          <a:p>
            <a:pPr marL="457200" lvl="1" indent="0">
              <a:buNone/>
            </a:pPr>
            <a:r>
              <a:rPr lang="en-US" sz="1600" dirty="0"/>
              <a:t>       deepfakes.</a:t>
            </a:r>
          </a:p>
          <a:p>
            <a:pPr lvl="1"/>
            <a:endParaRPr lang="en-US" sz="1600" dirty="0"/>
          </a:p>
          <a:p>
            <a:r>
              <a:rPr lang="en-IN" sz="1600" b="1" dirty="0" err="1"/>
              <a:t>FrameGuard</a:t>
            </a:r>
            <a:r>
              <a:rPr lang="en-IN" sz="1600" b="1" dirty="0"/>
              <a:t> (Video Analysis):</a:t>
            </a:r>
            <a:endParaRPr lang="en-IN" sz="1600" dirty="0"/>
          </a:p>
          <a:p>
            <a:pPr lvl="1"/>
            <a:r>
              <a:rPr lang="en-IN" sz="1600" dirty="0"/>
              <a:t>Employs a </a:t>
            </a:r>
            <a:r>
              <a:rPr lang="en-IN" sz="1600" b="1" dirty="0"/>
              <a:t>custom-trained EfficientNetB0</a:t>
            </a:r>
            <a:r>
              <a:rPr lang="en-IN" sz="1600" dirty="0"/>
              <a:t> model.</a:t>
            </a:r>
          </a:p>
          <a:p>
            <a:pPr lvl="1"/>
            <a:r>
              <a:rPr lang="en-IN" sz="1600" dirty="0"/>
              <a:t>Extracts keyframes from video and performs </a:t>
            </a:r>
            <a:r>
              <a:rPr lang="en-IN" sz="1600" b="1" dirty="0"/>
              <a:t>frame-wise classification</a:t>
            </a:r>
            <a:r>
              <a:rPr lang="en-IN" sz="1600" dirty="0"/>
              <a:t>.</a:t>
            </a:r>
          </a:p>
          <a:p>
            <a:pPr lvl="1"/>
            <a:r>
              <a:rPr lang="en-IN" sz="1600" dirty="0"/>
              <a:t>Detects temporal inconsistencies and pixel-level manipulations.</a:t>
            </a:r>
          </a:p>
          <a:p>
            <a:pPr marL="457200" lvl="1" indent="0">
              <a:buNone/>
            </a:pPr>
            <a:endParaRPr lang="en-IN" sz="500" dirty="0"/>
          </a:p>
          <a:p>
            <a:endParaRPr lang="en-IN" sz="500" dirty="0"/>
          </a:p>
        </p:txBody>
      </p:sp>
      <p:sp>
        <p:nvSpPr>
          <p:cNvPr id="6" name="TextBox 5">
            <a:extLst>
              <a:ext uri="{FF2B5EF4-FFF2-40B4-BE49-F238E27FC236}">
                <a16:creationId xmlns:a16="http://schemas.microsoft.com/office/drawing/2014/main" id="{F18F292D-D0AA-A666-839D-CE4F8D142727}"/>
              </a:ext>
            </a:extLst>
          </p:cNvPr>
          <p:cNvSpPr txBox="1"/>
          <p:nvPr/>
        </p:nvSpPr>
        <p:spPr>
          <a:xfrm>
            <a:off x="6912428" y="3995283"/>
            <a:ext cx="5115961" cy="2462213"/>
          </a:xfrm>
          <a:prstGeom prst="rect">
            <a:avLst/>
          </a:prstGeom>
          <a:noFill/>
        </p:spPr>
        <p:txBody>
          <a:bodyPr wrap="square">
            <a:spAutoFit/>
          </a:bodyPr>
          <a:lstStyle/>
          <a:p>
            <a:pPr marL="285750" indent="-285750">
              <a:buFont typeface="Arial" panose="020B0604020202020204" pitchFamily="34" charset="0"/>
              <a:buChar char="•"/>
            </a:pPr>
            <a:r>
              <a:rPr lang="en-US" sz="1400" b="1" dirty="0" err="1"/>
              <a:t>TruthLens</a:t>
            </a:r>
            <a:r>
              <a:rPr lang="en-US" sz="1400" b="1"/>
              <a:t> (News </a:t>
            </a:r>
            <a:r>
              <a:rPr lang="en-US" sz="1400" b="1" dirty="0"/>
              <a:t>Verification):</a:t>
            </a:r>
            <a:endParaRPr lang="en-US" sz="1400" dirty="0"/>
          </a:p>
          <a:p>
            <a:pPr lvl="1"/>
            <a:r>
              <a:rPr lang="en-US" sz="1400" dirty="0"/>
              <a:t>Uses </a:t>
            </a:r>
            <a:r>
              <a:rPr lang="en-US" sz="1400" b="1" dirty="0" err="1"/>
              <a:t>SerpAPI</a:t>
            </a:r>
            <a:r>
              <a:rPr lang="en-US" sz="1400" dirty="0"/>
              <a:t> to scrape the web for relevant news and sources.</a:t>
            </a:r>
          </a:p>
          <a:p>
            <a:pPr lvl="1"/>
            <a:r>
              <a:rPr lang="en-US" sz="1400" dirty="0"/>
              <a:t>Performs </a:t>
            </a:r>
            <a:r>
              <a:rPr lang="en-US" sz="1400" b="1" dirty="0"/>
              <a:t>automated fact-checking</a:t>
            </a:r>
            <a:r>
              <a:rPr lang="en-US" sz="1400" dirty="0"/>
              <a:t> by comparing extracted headlines with </a:t>
            </a:r>
            <a:r>
              <a:rPr lang="en-US" sz="1400" b="1" dirty="0"/>
              <a:t>trusted media outlets</a:t>
            </a:r>
            <a:r>
              <a:rPr lang="en-US" sz="1400" dirty="0"/>
              <a:t>.</a:t>
            </a:r>
          </a:p>
          <a:p>
            <a:pPr lvl="1"/>
            <a:r>
              <a:rPr lang="en-US" sz="1400" dirty="0"/>
              <a:t>Enhances multimodal verification by integrating </a:t>
            </a:r>
            <a:r>
              <a:rPr lang="en-US" sz="1400" b="1" dirty="0"/>
              <a:t>natural language understanding</a:t>
            </a:r>
            <a:r>
              <a:rPr lang="en-US" sz="1400" dirty="0"/>
              <a:t>.</a:t>
            </a:r>
          </a:p>
          <a:p>
            <a:pPr lvl="1"/>
            <a:endParaRPr lang="en-US" sz="1400" dirty="0"/>
          </a:p>
          <a:p>
            <a:pPr marL="285750" indent="-285750">
              <a:buFont typeface="Arial" panose="020B0604020202020204" pitchFamily="34" charset="0"/>
              <a:buChar char="•"/>
            </a:pPr>
            <a:r>
              <a:rPr lang="en-US" sz="1400" dirty="0"/>
              <a:t>Together, these modules enable </a:t>
            </a:r>
            <a:r>
              <a:rPr lang="en-US" sz="1400" b="1" dirty="0"/>
              <a:t>fast, accurate, and scalable detection</a:t>
            </a:r>
            <a:r>
              <a:rPr lang="en-US" sz="1400" dirty="0"/>
              <a:t> of deepfakes in real-time across various content types.</a:t>
            </a:r>
            <a:endParaRPr lang="en-IN" sz="1400" dirty="0"/>
          </a:p>
        </p:txBody>
      </p:sp>
    </p:spTree>
    <p:extLst>
      <p:ext uri="{BB962C8B-B14F-4D97-AF65-F5344CB8AC3E}">
        <p14:creationId xmlns:p14="http://schemas.microsoft.com/office/powerpoint/2010/main" val="721164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screenshot of a computer&#10;&#10;AI-generated content may be incorrect.">
            <a:extLst>
              <a:ext uri="{FF2B5EF4-FFF2-40B4-BE49-F238E27FC236}">
                <a16:creationId xmlns:a16="http://schemas.microsoft.com/office/drawing/2014/main" id="{42FEDC34-E725-F73B-4931-B5F2F0D48A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811784"/>
            <a:ext cx="10905066" cy="5234431"/>
          </a:xfrm>
          <a:prstGeom prst="rect">
            <a:avLst/>
          </a:prstGeom>
        </p:spPr>
      </p:pic>
    </p:spTree>
    <p:extLst>
      <p:ext uri="{BB962C8B-B14F-4D97-AF65-F5344CB8AC3E}">
        <p14:creationId xmlns:p14="http://schemas.microsoft.com/office/powerpoint/2010/main" val="1792641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7"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descr="Generated image">
            <a:extLst>
              <a:ext uri="{FF2B5EF4-FFF2-40B4-BE49-F238E27FC236}">
                <a16:creationId xmlns:a16="http://schemas.microsoft.com/office/drawing/2014/main" id="{12B8AABB-19C3-5A4D-16CE-71A358DE1CF0}"/>
              </a:ext>
            </a:extLst>
          </p:cNvPr>
          <p:cNvPicPr>
            <a:picLocks noChangeAspect="1" noChangeArrowheads="1"/>
          </p:cNvPicPr>
          <p:nvPr/>
        </p:nvPicPr>
        <p:blipFill>
          <a:blip r:embed="rId2">
            <a:alphaModFix amt="40000"/>
            <a:extLst>
              <a:ext uri="{28A0092B-C50C-407E-A947-70E740481C1C}">
                <a14:useLocalDpi xmlns:a14="http://schemas.microsoft.com/office/drawing/2010/main" val="0"/>
              </a:ext>
            </a:extLst>
          </a:blip>
          <a:srcRect t="23115" b="20635"/>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1486567-AF40-DB2D-4F3A-4073C6E2CB74}"/>
              </a:ext>
            </a:extLst>
          </p:cNvPr>
          <p:cNvSpPr>
            <a:spLocks noGrp="1"/>
          </p:cNvSpPr>
          <p:nvPr>
            <p:ph type="title"/>
          </p:nvPr>
        </p:nvSpPr>
        <p:spPr>
          <a:xfrm>
            <a:off x="841249" y="941832"/>
            <a:ext cx="10506456" cy="2057400"/>
          </a:xfrm>
        </p:spPr>
        <p:txBody>
          <a:bodyPr anchor="b">
            <a:normAutofit/>
          </a:bodyPr>
          <a:lstStyle/>
          <a:p>
            <a:r>
              <a:rPr lang="en-IN" sz="5000" b="1" dirty="0">
                <a:solidFill>
                  <a:schemeClr val="bg1"/>
                </a:solidFill>
                <a:latin typeface="Arial" panose="020B0604020202020204" pitchFamily="34" charset="0"/>
              </a:rPr>
              <a:t>Conclusion</a:t>
            </a:r>
            <a:endParaRPr lang="en-IN" sz="5000" dirty="0">
              <a:solidFill>
                <a:schemeClr val="bg1"/>
              </a:solidFill>
            </a:endParaRPr>
          </a:p>
        </p:txBody>
      </p:sp>
      <p:sp>
        <p:nvSpPr>
          <p:cNvPr id="2069" name="Rectangle 206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71" name="Rectangle 207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42D5F34-3859-CE63-B3E0-D000F81CC14D}"/>
              </a:ext>
            </a:extLst>
          </p:cNvPr>
          <p:cNvSpPr>
            <a:spLocks noGrp="1"/>
          </p:cNvSpPr>
          <p:nvPr>
            <p:ph idx="1"/>
          </p:nvPr>
        </p:nvSpPr>
        <p:spPr>
          <a:xfrm>
            <a:off x="841248" y="3502152"/>
            <a:ext cx="10506456" cy="2670048"/>
          </a:xfrm>
        </p:spPr>
        <p:txBody>
          <a:bodyPr>
            <a:normAutofit/>
          </a:bodyPr>
          <a:lstStyle/>
          <a:p>
            <a:pPr algn="just"/>
            <a:r>
              <a:rPr lang="en-US" sz="1400" dirty="0">
                <a:solidFill>
                  <a:schemeClr val="bg1"/>
                </a:solidFill>
              </a:rPr>
              <a:t>True or Trick presents a comprehensive and scalable framework for deepfake detection by combining image, video, and text verification.</a:t>
            </a:r>
          </a:p>
          <a:p>
            <a:pPr algn="just"/>
            <a:r>
              <a:rPr lang="en-US" sz="1400" dirty="0">
                <a:solidFill>
                  <a:schemeClr val="bg1"/>
                </a:solidFill>
              </a:rPr>
              <a:t>It effectively leverages </a:t>
            </a:r>
            <a:r>
              <a:rPr lang="en-US" sz="1400" dirty="0" err="1">
                <a:solidFill>
                  <a:schemeClr val="bg1"/>
                </a:solidFill>
              </a:rPr>
              <a:t>EfficientNet</a:t>
            </a:r>
            <a:r>
              <a:rPr lang="en-US" sz="1400" dirty="0">
                <a:solidFill>
                  <a:schemeClr val="bg1"/>
                </a:solidFill>
              </a:rPr>
              <a:t> architectures and automated web scraping to detect manipulated content with high accuracy and speed.</a:t>
            </a:r>
          </a:p>
          <a:p>
            <a:pPr algn="just"/>
            <a:r>
              <a:rPr lang="en-US" sz="1400" dirty="0">
                <a:solidFill>
                  <a:schemeClr val="bg1"/>
                </a:solidFill>
              </a:rPr>
              <a:t>The modular design ensures adaptability to evolving deepfake techniques and makes it suitable for real-time deployment in:</a:t>
            </a:r>
          </a:p>
          <a:p>
            <a:pPr lvl="1" algn="just"/>
            <a:r>
              <a:rPr lang="en-US" sz="1400" dirty="0">
                <a:solidFill>
                  <a:schemeClr val="bg1"/>
                </a:solidFill>
              </a:rPr>
              <a:t>News media verification</a:t>
            </a:r>
          </a:p>
          <a:p>
            <a:pPr lvl="1" algn="just"/>
            <a:r>
              <a:rPr lang="en-US" sz="1400" dirty="0">
                <a:solidFill>
                  <a:schemeClr val="bg1"/>
                </a:solidFill>
              </a:rPr>
              <a:t>Social media moderation</a:t>
            </a:r>
          </a:p>
          <a:p>
            <a:pPr lvl="1" algn="just"/>
            <a:r>
              <a:rPr lang="en-US" sz="1400" dirty="0">
                <a:solidFill>
                  <a:schemeClr val="bg1"/>
                </a:solidFill>
              </a:rPr>
              <a:t>Cybersecurity systems</a:t>
            </a:r>
          </a:p>
          <a:p>
            <a:pPr algn="just"/>
            <a:r>
              <a:rPr lang="en-US" sz="1400" dirty="0">
                <a:solidFill>
                  <a:schemeClr val="bg1"/>
                </a:solidFill>
              </a:rPr>
              <a:t>By merging deep learning with intelligent fact-checking, this work lays the foundation for robust, multimodal defense mechanisms against digital disinformation.</a:t>
            </a:r>
            <a:endParaRPr lang="en-IN" sz="1400" dirty="0">
              <a:solidFill>
                <a:schemeClr val="bg1"/>
              </a:solidFill>
            </a:endParaRPr>
          </a:p>
        </p:txBody>
      </p:sp>
    </p:spTree>
    <p:extLst>
      <p:ext uri="{BB962C8B-B14F-4D97-AF65-F5344CB8AC3E}">
        <p14:creationId xmlns:p14="http://schemas.microsoft.com/office/powerpoint/2010/main" val="2209930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162</TotalTime>
  <Words>356</Words>
  <Application>Microsoft Office PowerPoint</Application>
  <PresentationFormat>Widescreen</PresentationFormat>
  <Paragraphs>35</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Aptos Display</vt:lpstr>
      <vt:lpstr>Arial</vt:lpstr>
      <vt:lpstr>Calibri</vt:lpstr>
      <vt:lpstr>Office Theme</vt:lpstr>
      <vt:lpstr>True-or-Trick: An AI-Based Deepfake &amp; Misinformation Detection</vt:lpstr>
      <vt:lpstr>Problem Statement</vt:lpstr>
      <vt:lpstr>Solution Overview</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Himanshu Nainwal</dc:creator>
  <cp:lastModifiedBy>Himanshu Nainwal</cp:lastModifiedBy>
  <cp:revision>6</cp:revision>
  <dcterms:created xsi:type="dcterms:W3CDTF">2025-04-07T05:56:44Z</dcterms:created>
  <dcterms:modified xsi:type="dcterms:W3CDTF">2025-04-08T06:49:19Z</dcterms:modified>
</cp:coreProperties>
</file>