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486" r:id="rId3"/>
    <p:sldId id="454" r:id="rId4"/>
    <p:sldId id="503" r:id="rId5"/>
    <p:sldId id="504" r:id="rId6"/>
    <p:sldId id="488" r:id="rId7"/>
    <p:sldId id="489" r:id="rId8"/>
    <p:sldId id="505" r:id="rId9"/>
    <p:sldId id="506" r:id="rId10"/>
    <p:sldId id="507" r:id="rId11"/>
    <p:sldId id="508" r:id="rId12"/>
    <p:sldId id="509" r:id="rId13"/>
    <p:sldId id="511" r:id="rId14"/>
    <p:sldId id="515" r:id="rId15"/>
    <p:sldId id="513" r:id="rId16"/>
    <p:sldId id="514" r:id="rId17"/>
    <p:sldId id="516" r:id="rId18"/>
    <p:sldId id="510" r:id="rId19"/>
    <p:sldId id="517" r:id="rId20"/>
    <p:sldId id="518" r:id="rId21"/>
    <p:sldId id="512" r:id="rId22"/>
    <p:sldId id="33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26" autoAdjust="0"/>
    <p:restoredTop sz="94660"/>
  </p:normalViewPr>
  <p:slideViewPr>
    <p:cSldViewPr snapToGrid="0">
      <p:cViewPr>
        <p:scale>
          <a:sx n="100" d="100"/>
          <a:sy n="100" d="100"/>
        </p:scale>
        <p:origin x="61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29202-92B1-4907-A64C-4BD000D6D14A}" type="datetimeFigureOut">
              <a:rPr lang="es-CL" smtClean="0"/>
              <a:t>15-05-2023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86CE1-B6D5-40FE-8211-C2B34D3936E3}" type="slidenum">
              <a:rPr lang="es-CL" smtClean="0"/>
              <a:t>‹Nº›</a:t>
            </a:fld>
            <a:endParaRPr lang="es-CL"/>
          </a:p>
        </p:txBody>
      </p:sp>
    </p:spTree>
    <p:extLst>
      <p:ext uri="{BB962C8B-B14F-4D97-AF65-F5344CB8AC3E}">
        <p14:creationId xmlns:p14="http://schemas.microsoft.com/office/powerpoint/2010/main" val="1917283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a:xfrm>
            <a:off x="2692397" y="5037663"/>
            <a:ext cx="5214635" cy="279400"/>
          </a:xfrm>
        </p:spPr>
        <p:txBody>
          <a:bodyPr/>
          <a:lstStyle/>
          <a:p>
            <a:endParaRPr lang="es-CL"/>
          </a:p>
        </p:txBody>
      </p:sp>
      <p:sp>
        <p:nvSpPr>
          <p:cNvPr id="6" name="Slide Number Placeholder 5"/>
          <p:cNvSpPr>
            <a:spLocks noGrp="1"/>
          </p:cNvSpPr>
          <p:nvPr>
            <p:ph type="sldNum" sz="quarter" idx="12"/>
          </p:nvPr>
        </p:nvSpPr>
        <p:spPr>
          <a:xfrm>
            <a:off x="8956900" y="5037663"/>
            <a:ext cx="551167" cy="279400"/>
          </a:xfrm>
        </p:spPr>
        <p:txBody>
          <a:bodyPr/>
          <a:lstStyle/>
          <a:p>
            <a:fld id="{3D2F79D7-60D4-457C-A80D-4EA52BE38A24}" type="slidenum">
              <a:rPr lang="es-CL" smtClean="0"/>
              <a:t>‹Nº›</a:t>
            </a:fld>
            <a:endParaRPr lang="es-CL"/>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044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05F772-21B6-4670-B615-9871628F36D0}" type="datetimeFigureOut">
              <a:rPr lang="es-CL" smtClean="0"/>
              <a:t>15-05-2023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3D2F79D7-60D4-457C-A80D-4EA52BE38A24}" type="slidenum">
              <a:rPr lang="es-CL" smtClean="0"/>
              <a:t>‹Nº›</a:t>
            </a:fld>
            <a:endParaRPr lang="es-CL"/>
          </a:p>
        </p:txBody>
      </p:sp>
    </p:spTree>
    <p:extLst>
      <p:ext uri="{BB962C8B-B14F-4D97-AF65-F5344CB8AC3E}">
        <p14:creationId xmlns:p14="http://schemas.microsoft.com/office/powerpoint/2010/main" val="228651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824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3810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spTree>
    <p:extLst>
      <p:ext uri="{BB962C8B-B14F-4D97-AF65-F5344CB8AC3E}">
        <p14:creationId xmlns:p14="http://schemas.microsoft.com/office/powerpoint/2010/main" val="35467074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3023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632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8356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576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spTree>
    <p:extLst>
      <p:ext uri="{BB962C8B-B14F-4D97-AF65-F5344CB8AC3E}">
        <p14:creationId xmlns:p14="http://schemas.microsoft.com/office/powerpoint/2010/main" val="1131653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05F772-21B6-4670-B615-9871628F36D0}" type="datetimeFigureOut">
              <a:rPr lang="es-CL" smtClean="0"/>
              <a:t>15-05-2023</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3D2F79D7-60D4-457C-A80D-4EA52BE38A24}" type="slidenum">
              <a:rPr lang="es-CL" smtClean="0"/>
              <a:t>‹Nº›</a:t>
            </a:fld>
            <a:endParaRPr lang="es-CL"/>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290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05F772-21B6-4670-B615-9871628F36D0}" type="datetimeFigureOut">
              <a:rPr lang="es-CL" smtClean="0"/>
              <a:t>15-05-2023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3D2F79D7-60D4-457C-A80D-4EA52BE38A24}" type="slidenum">
              <a:rPr lang="es-CL" smtClean="0"/>
              <a:t>‹Nº›</a:t>
            </a:fld>
            <a:endParaRPr lang="es-CL"/>
          </a:p>
        </p:txBody>
      </p:sp>
    </p:spTree>
    <p:extLst>
      <p:ext uri="{BB962C8B-B14F-4D97-AF65-F5344CB8AC3E}">
        <p14:creationId xmlns:p14="http://schemas.microsoft.com/office/powerpoint/2010/main" val="2370711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05F772-21B6-4670-B615-9871628F36D0}" type="datetimeFigureOut">
              <a:rPr lang="es-CL" smtClean="0"/>
              <a:t>15-05-2023</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3D2F79D7-60D4-457C-A80D-4EA52BE38A24}" type="slidenum">
              <a:rPr lang="es-CL" smtClean="0"/>
              <a:t>‹Nº›</a:t>
            </a:fld>
            <a:endParaRPr lang="es-CL"/>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4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05F772-21B6-4670-B615-9871628F36D0}" type="datetimeFigureOut">
              <a:rPr lang="es-CL" smtClean="0"/>
              <a:t>15-05-2023</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3D2F79D7-60D4-457C-A80D-4EA52BE38A24}" type="slidenum">
              <a:rPr lang="es-CL" smtClean="0"/>
              <a:t>‹Nº›</a:t>
            </a:fld>
            <a:endParaRPr lang="es-CL"/>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67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05F772-21B6-4670-B615-9871628F36D0}" type="datetimeFigureOut">
              <a:rPr lang="es-CL" smtClean="0"/>
              <a:t>15-05-2023</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3D2F79D7-60D4-457C-A80D-4EA52BE38A24}" type="slidenum">
              <a:rPr lang="es-CL" smtClean="0"/>
              <a:t>‹Nº›</a:t>
            </a:fld>
            <a:endParaRPr lang="es-CL"/>
          </a:p>
        </p:txBody>
      </p:sp>
    </p:spTree>
    <p:extLst>
      <p:ext uri="{BB962C8B-B14F-4D97-AF65-F5344CB8AC3E}">
        <p14:creationId xmlns:p14="http://schemas.microsoft.com/office/powerpoint/2010/main" val="424344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05F772-21B6-4670-B615-9871628F36D0}" type="datetimeFigureOut">
              <a:rPr lang="es-CL" smtClean="0"/>
              <a:t>15-05-2023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3D2F79D7-60D4-457C-A80D-4EA52BE38A24}" type="slidenum">
              <a:rPr lang="es-CL" smtClean="0"/>
              <a:t>‹Nº›</a:t>
            </a:fld>
            <a:endParaRPr lang="es-CL"/>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97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05F772-21B6-4670-B615-9871628F36D0}" type="datetimeFigureOut">
              <a:rPr lang="es-CL" smtClean="0"/>
              <a:t>15-05-2023</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3D2F79D7-60D4-457C-A80D-4EA52BE38A24}" type="slidenum">
              <a:rPr lang="es-CL" smtClean="0"/>
              <a:t>‹Nº›</a:t>
            </a:fld>
            <a:endParaRPr lang="es-CL"/>
          </a:p>
        </p:txBody>
      </p:sp>
    </p:spTree>
    <p:extLst>
      <p:ext uri="{BB962C8B-B14F-4D97-AF65-F5344CB8AC3E}">
        <p14:creationId xmlns:p14="http://schemas.microsoft.com/office/powerpoint/2010/main" val="1238476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05F772-21B6-4670-B615-9871628F36D0}" type="datetimeFigureOut">
              <a:rPr lang="es-CL" smtClean="0"/>
              <a:t>15-05-2023</a:t>
            </a:fld>
            <a:endParaRPr lang="es-CL"/>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L"/>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2F79D7-60D4-457C-A80D-4EA52BE38A24}" type="slidenum">
              <a:rPr lang="es-CL" smtClean="0"/>
              <a:t>‹Nº›</a:t>
            </a:fld>
            <a:endParaRPr lang="es-CL"/>
          </a:p>
        </p:txBody>
      </p:sp>
    </p:spTree>
    <p:extLst>
      <p:ext uri="{BB962C8B-B14F-4D97-AF65-F5344CB8AC3E}">
        <p14:creationId xmlns:p14="http://schemas.microsoft.com/office/powerpoint/2010/main" val="2326358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208FE-D839-65D8-3128-6712A2E964BA}"/>
              </a:ext>
            </a:extLst>
          </p:cNvPr>
          <p:cNvSpPr>
            <a:spLocks noGrp="1"/>
          </p:cNvSpPr>
          <p:nvPr>
            <p:ph type="ctrTitle"/>
          </p:nvPr>
        </p:nvSpPr>
        <p:spPr/>
        <p:txBody>
          <a:bodyPr/>
          <a:lstStyle/>
          <a:p>
            <a:r>
              <a:rPr lang="es-ES" sz="4400"/>
              <a:t>Módulo 5: </a:t>
            </a:r>
            <a:r>
              <a:rPr lang="es-CL" sz="4400"/>
              <a:t>Fundamentos de bases de datos relacionales</a:t>
            </a:r>
            <a:endParaRPr lang="es-CL" sz="4400" dirty="0"/>
          </a:p>
        </p:txBody>
      </p:sp>
      <p:sp>
        <p:nvSpPr>
          <p:cNvPr id="3" name="Subtítulo 2">
            <a:extLst>
              <a:ext uri="{FF2B5EF4-FFF2-40B4-BE49-F238E27FC236}">
                <a16:creationId xmlns:a16="http://schemas.microsoft.com/office/drawing/2014/main" id="{8554E3B2-4A34-401C-075D-FDF9DB8B7291}"/>
              </a:ext>
            </a:extLst>
          </p:cNvPr>
          <p:cNvSpPr>
            <a:spLocks noGrp="1"/>
          </p:cNvSpPr>
          <p:nvPr>
            <p:ph type="subTitle" idx="1"/>
          </p:nvPr>
        </p:nvSpPr>
        <p:spPr/>
        <p:txBody>
          <a:bodyPr/>
          <a:lstStyle/>
          <a:p>
            <a:r>
              <a:rPr lang="es-ES"/>
              <a:t>Día 5, sesión 4 y 5</a:t>
            </a:r>
          </a:p>
        </p:txBody>
      </p:sp>
    </p:spTree>
    <p:extLst>
      <p:ext uri="{BB962C8B-B14F-4D97-AF65-F5344CB8AC3E}">
        <p14:creationId xmlns:p14="http://schemas.microsoft.com/office/powerpoint/2010/main" val="1466475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F53CF8-D00A-F85F-DA1A-FF8A672BF3C0}"/>
              </a:ext>
            </a:extLst>
          </p:cNvPr>
          <p:cNvSpPr>
            <a:spLocks noGrp="1"/>
          </p:cNvSpPr>
          <p:nvPr>
            <p:ph type="title"/>
          </p:nvPr>
        </p:nvSpPr>
        <p:spPr/>
        <p:txBody>
          <a:bodyPr>
            <a:normAutofit fontScale="90000"/>
          </a:bodyPr>
          <a:lstStyle/>
          <a:p>
            <a:r>
              <a:rPr lang="es-ES"/>
              <a:t>Entendiendo Transacciones con PostgreSQL.</a:t>
            </a:r>
            <a:endParaRPr lang="es-CL"/>
          </a:p>
        </p:txBody>
      </p:sp>
      <p:sp>
        <p:nvSpPr>
          <p:cNvPr id="4" name="CuadroTexto 3">
            <a:extLst>
              <a:ext uri="{FF2B5EF4-FFF2-40B4-BE49-F238E27FC236}">
                <a16:creationId xmlns:a16="http://schemas.microsoft.com/office/drawing/2014/main" id="{10CF0C30-F564-8690-7E79-AFA7D067ECF1}"/>
              </a:ext>
            </a:extLst>
          </p:cNvPr>
          <p:cNvSpPr txBox="1"/>
          <p:nvPr/>
        </p:nvSpPr>
        <p:spPr>
          <a:xfrm>
            <a:off x="1464816" y="2551837"/>
            <a:ext cx="9431782" cy="2585323"/>
          </a:xfrm>
          <a:prstGeom prst="rect">
            <a:avLst/>
          </a:prstGeom>
          <a:noFill/>
        </p:spPr>
        <p:txBody>
          <a:bodyPr wrap="square">
            <a:spAutoFit/>
          </a:bodyPr>
          <a:lstStyle/>
          <a:p>
            <a:r>
              <a:rPr lang="es-CL"/>
              <a:t>Existen operaciones en los sistemas de bases de datos (DBMS) que no pueden expresarse como una única operación SQL, sino como el resultado de un conjunto de dos o más operaciones SQL, cuyo éxito depende de que cada una de ellas se ejecute correctamente, pues si una falla, se considera que toda la operación lo hizo.</a:t>
            </a:r>
          </a:p>
          <a:p>
            <a:endParaRPr lang="es-CL"/>
          </a:p>
          <a:p>
            <a:r>
              <a:rPr lang="es-CL"/>
              <a:t>El control de transacciones permite agrupar un conjunto de operaciones o enunciados SQL en una misma unidad de trabajo discreta, cuyo resultado no puede ser divisible, ya que solo se considera el total de operaciones completadas; si hay una ejecución parcial, el DBMS se encarga de revertir esos cambios para dejar la información consistente. </a:t>
            </a:r>
          </a:p>
        </p:txBody>
      </p:sp>
    </p:spTree>
    <p:extLst>
      <p:ext uri="{BB962C8B-B14F-4D97-AF65-F5344CB8AC3E}">
        <p14:creationId xmlns:p14="http://schemas.microsoft.com/office/powerpoint/2010/main" val="1253009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FDA076C2-F07B-A253-282B-594904AFA264}"/>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sz="3400">
                <a:solidFill>
                  <a:srgbClr val="FFFFFF"/>
                </a:solidFill>
              </a:rPr>
              <a:t>Características esenciales de una Transacción</a:t>
            </a:r>
            <a:br>
              <a:rPr lang="en-US" sz="3400">
                <a:solidFill>
                  <a:srgbClr val="FFFFFF"/>
                </a:solidFill>
              </a:rPr>
            </a:br>
            <a:r>
              <a:rPr lang="en-US" sz="3400">
                <a:solidFill>
                  <a:srgbClr val="FFFFFF"/>
                </a:solidFill>
              </a:rPr>
              <a:t>(ACID).</a:t>
            </a: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83C6A487-B4A0-824A-94D7-8BAA7CAA8FDB}"/>
              </a:ext>
            </a:extLst>
          </p:cNvPr>
          <p:cNvSpPr txBox="1"/>
          <p:nvPr/>
        </p:nvSpPr>
        <p:spPr>
          <a:xfrm>
            <a:off x="5140933" y="469900"/>
            <a:ext cx="6883939" cy="5405968"/>
          </a:xfrm>
          <a:prstGeom prst="rect">
            <a:avLst/>
          </a:prstGeom>
        </p:spPr>
        <p:txBody>
          <a:bodyPr vert="horz" lIns="91440" tIns="45720" rIns="91440" bIns="45720" rtlCol="0" anchor="ctr">
            <a:normAutofit lnSpcReduction="10000"/>
          </a:bodyPr>
          <a:lstStyle/>
          <a:p>
            <a:pPr marL="285750" indent="-285750" algn="just">
              <a:lnSpc>
                <a:spcPct val="90000"/>
              </a:lnSpc>
              <a:spcBef>
                <a:spcPct val="20000"/>
              </a:spcBef>
              <a:spcAft>
                <a:spcPts val="600"/>
              </a:spcAft>
              <a:buClr>
                <a:schemeClr val="accent1"/>
              </a:buClr>
              <a:buSzPct val="115000"/>
              <a:buFont typeface="Arial"/>
              <a:buChar char="•"/>
            </a:pPr>
            <a:r>
              <a:rPr lang="en-US" sz="1700">
                <a:solidFill>
                  <a:schemeClr val="tx1">
                    <a:lumMod val="85000"/>
                    <a:lumOff val="15000"/>
                  </a:schemeClr>
                </a:solidFill>
              </a:rPr>
              <a:t>Atomicity (Atomicidad): una transacción es una unidad atómica; o se ejecutan las operaciones múltiples por completo, o no se ejecuta absolutamente nada, donde cualquier cambio parcial es revertido para asegurar la consistencia en la base de datos. </a:t>
            </a:r>
          </a:p>
          <a:p>
            <a:pPr marL="285750" indent="-285750" algn="just">
              <a:lnSpc>
                <a:spcPct val="90000"/>
              </a:lnSpc>
              <a:spcBef>
                <a:spcPct val="20000"/>
              </a:spcBef>
              <a:spcAft>
                <a:spcPts val="600"/>
              </a:spcAft>
              <a:buClr>
                <a:schemeClr val="accent1"/>
              </a:buClr>
              <a:buSzPct val="115000"/>
              <a:buFont typeface="Arial"/>
              <a:buChar char="•"/>
            </a:pPr>
            <a:endParaRPr lang="en-US" sz="1700">
              <a:solidFill>
                <a:schemeClr val="tx1">
                  <a:lumMod val="85000"/>
                  <a:lumOff val="15000"/>
                </a:schemeClr>
              </a:solidFill>
            </a:endParaRPr>
          </a:p>
          <a:p>
            <a:pPr marL="285750" indent="-285750" algn="just">
              <a:lnSpc>
                <a:spcPct val="90000"/>
              </a:lnSpc>
              <a:spcBef>
                <a:spcPct val="20000"/>
              </a:spcBef>
              <a:spcAft>
                <a:spcPts val="600"/>
              </a:spcAft>
              <a:buClr>
                <a:schemeClr val="accent1"/>
              </a:buClr>
              <a:buSzPct val="115000"/>
              <a:buFont typeface="Arial"/>
              <a:buChar char="•"/>
            </a:pPr>
            <a:r>
              <a:rPr lang="en-US" sz="1700">
                <a:solidFill>
                  <a:schemeClr val="tx1">
                    <a:lumMod val="85000"/>
                    <a:lumOff val="15000"/>
                  </a:schemeClr>
                </a:solidFill>
              </a:rPr>
              <a:t>Consistency (Consistencia): cuando finaliza una transacción, debe dejar todos los datos sin ningún tipo de inconsistencia, por lo que las reglas de integridad serán aplicadas a todos los cambios realizados por la transacción, es decir, todas las estructuras de datos internas deben de estar en un estado consistente.</a:t>
            </a:r>
          </a:p>
          <a:p>
            <a:pPr marL="285750" indent="-285750" algn="just">
              <a:lnSpc>
                <a:spcPct val="90000"/>
              </a:lnSpc>
              <a:spcBef>
                <a:spcPct val="20000"/>
              </a:spcBef>
              <a:spcAft>
                <a:spcPts val="600"/>
              </a:spcAft>
              <a:buClr>
                <a:schemeClr val="accent1"/>
              </a:buClr>
              <a:buSzPct val="115000"/>
              <a:buFont typeface="Arial"/>
              <a:buChar char="•"/>
            </a:pPr>
            <a:endParaRPr lang="en-US" sz="1700">
              <a:solidFill>
                <a:schemeClr val="tx1">
                  <a:lumMod val="85000"/>
                  <a:lumOff val="15000"/>
                </a:schemeClr>
              </a:solidFill>
            </a:endParaRPr>
          </a:p>
          <a:p>
            <a:pPr marL="285750" indent="-285750" algn="just">
              <a:lnSpc>
                <a:spcPct val="90000"/>
              </a:lnSpc>
              <a:spcBef>
                <a:spcPct val="20000"/>
              </a:spcBef>
              <a:spcAft>
                <a:spcPts val="600"/>
              </a:spcAft>
              <a:buClr>
                <a:schemeClr val="accent1"/>
              </a:buClr>
              <a:buSzPct val="115000"/>
              <a:buFont typeface="Arial"/>
              <a:buChar char="•"/>
            </a:pPr>
            <a:r>
              <a:rPr lang="en-US" sz="1700">
                <a:solidFill>
                  <a:schemeClr val="tx1">
                    <a:lumMod val="85000"/>
                    <a:lumOff val="15000"/>
                  </a:schemeClr>
                </a:solidFill>
              </a:rPr>
              <a:t>Isolation (Aislamiento o independencia): esto significa que los cambios de cada transacción son independientes de los cambios de otras que se ejecuten en ese instante, es decir, que los datos afectados de una transacción no están disponibles para otras transacciones, sino hasta que la que los ocupa finalice por completo.</a:t>
            </a:r>
          </a:p>
          <a:p>
            <a:pPr algn="just">
              <a:lnSpc>
                <a:spcPct val="90000"/>
              </a:lnSpc>
              <a:spcBef>
                <a:spcPct val="20000"/>
              </a:spcBef>
              <a:spcAft>
                <a:spcPts val="600"/>
              </a:spcAft>
              <a:buClr>
                <a:schemeClr val="accent1"/>
              </a:buClr>
              <a:buSzPct val="115000"/>
            </a:pPr>
            <a:endParaRPr lang="en-US" sz="1700">
              <a:solidFill>
                <a:schemeClr val="tx1">
                  <a:lumMod val="85000"/>
                  <a:lumOff val="15000"/>
                </a:schemeClr>
              </a:solidFill>
            </a:endParaRPr>
          </a:p>
          <a:p>
            <a:pPr marL="285750" indent="-285750" algn="just">
              <a:lnSpc>
                <a:spcPct val="90000"/>
              </a:lnSpc>
              <a:spcBef>
                <a:spcPct val="20000"/>
              </a:spcBef>
              <a:spcAft>
                <a:spcPts val="600"/>
              </a:spcAft>
              <a:buClr>
                <a:schemeClr val="accent1"/>
              </a:buClr>
              <a:buSzPct val="115000"/>
              <a:buFont typeface="Arial"/>
              <a:buChar char="•"/>
            </a:pPr>
            <a:r>
              <a:rPr lang="en-US" sz="1700">
                <a:solidFill>
                  <a:schemeClr val="tx1">
                    <a:lumMod val="85000"/>
                    <a:lumOff val="15000"/>
                  </a:schemeClr>
                </a:solidFill>
              </a:rPr>
              <a:t>Durability (Permanencia): después de que las transacciones hayan terminado, todos los cambios realizados son permanentes en la base de datos, incluso si después se produce una caída del DBMS.</a:t>
            </a:r>
          </a:p>
        </p:txBody>
      </p:sp>
    </p:spTree>
    <p:extLst>
      <p:ext uri="{BB962C8B-B14F-4D97-AF65-F5344CB8AC3E}">
        <p14:creationId xmlns:p14="http://schemas.microsoft.com/office/powerpoint/2010/main" val="305318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0FAAB-667B-1F97-BF89-03524FFA7E99}"/>
              </a:ext>
            </a:extLst>
          </p:cNvPr>
          <p:cNvSpPr>
            <a:spLocks noGrp="1"/>
          </p:cNvSpPr>
          <p:nvPr>
            <p:ph type="title"/>
          </p:nvPr>
        </p:nvSpPr>
        <p:spPr/>
        <p:txBody>
          <a:bodyPr/>
          <a:lstStyle/>
          <a:p>
            <a:r>
              <a:rPr lang="es-ES"/>
              <a:t>Palabras reservadas para las transacciones.</a:t>
            </a:r>
            <a:endParaRPr lang="es-CL"/>
          </a:p>
        </p:txBody>
      </p:sp>
      <p:sp>
        <p:nvSpPr>
          <p:cNvPr id="4" name="CuadroTexto 3">
            <a:extLst>
              <a:ext uri="{FF2B5EF4-FFF2-40B4-BE49-F238E27FC236}">
                <a16:creationId xmlns:a16="http://schemas.microsoft.com/office/drawing/2014/main" id="{3C368EBD-2006-45FE-5C3F-5ED68C6FC481}"/>
              </a:ext>
            </a:extLst>
          </p:cNvPr>
          <p:cNvSpPr txBox="1"/>
          <p:nvPr/>
        </p:nvSpPr>
        <p:spPr>
          <a:xfrm>
            <a:off x="1295401" y="2551836"/>
            <a:ext cx="9854951" cy="3416320"/>
          </a:xfrm>
          <a:prstGeom prst="rect">
            <a:avLst/>
          </a:prstGeom>
          <a:noFill/>
        </p:spPr>
        <p:txBody>
          <a:bodyPr wrap="square">
            <a:spAutoFit/>
          </a:bodyPr>
          <a:lstStyle/>
          <a:p>
            <a:pPr marL="285750" indent="-285750" algn="just">
              <a:buFont typeface="Arial" panose="020B0604020202020204" pitchFamily="34" charset="0"/>
              <a:buChar char="•"/>
            </a:pPr>
            <a:r>
              <a:rPr lang="es-CL"/>
              <a:t>BEGIN: empieza la transacción. </a:t>
            </a:r>
          </a:p>
          <a:p>
            <a:pPr marL="285750" indent="-285750" algn="just">
              <a:buFont typeface="Arial" panose="020B0604020202020204" pitchFamily="34" charset="0"/>
              <a:buChar char="•"/>
            </a:pPr>
            <a:endParaRPr lang="es-CL"/>
          </a:p>
          <a:p>
            <a:pPr marL="285750" indent="-285750" algn="just">
              <a:buFont typeface="Arial" panose="020B0604020202020204" pitchFamily="34" charset="0"/>
              <a:buChar char="•"/>
            </a:pPr>
            <a:r>
              <a:rPr lang="es-CL"/>
              <a:t>SAVEPOINT [name]: le indica al </a:t>
            </a:r>
          </a:p>
          <a:p>
            <a:pPr algn="just"/>
            <a:endParaRPr lang="es-CL"/>
          </a:p>
          <a:p>
            <a:pPr marL="285750" indent="-285750" algn="just">
              <a:buFont typeface="Arial" panose="020B0604020202020204" pitchFamily="34" charset="0"/>
              <a:buChar char="•"/>
            </a:pPr>
            <a:r>
              <a:rPr lang="es-CL"/>
              <a:t>DBMS la localización de un punto de retorno en la transacción, si una parte de ésta es cancelada. El DBMS guarda el estado de la transacción hasta este punto. </a:t>
            </a:r>
          </a:p>
          <a:p>
            <a:pPr algn="just"/>
            <a:endParaRPr lang="es-CL"/>
          </a:p>
          <a:p>
            <a:pPr marL="285750" indent="-285750" algn="just">
              <a:buFont typeface="Arial" panose="020B0604020202020204" pitchFamily="34" charset="0"/>
              <a:buChar char="•"/>
            </a:pPr>
            <a:r>
              <a:rPr lang="es-CL"/>
              <a:t>COMMIT: todos los cambios realizados por las transacciones deben ser permanentes y accesibles a las demás operaciones del DBMS. </a:t>
            </a:r>
          </a:p>
          <a:p>
            <a:pPr marL="285750" indent="-285750" algn="just">
              <a:buFont typeface="Arial" panose="020B0604020202020204" pitchFamily="34" charset="0"/>
              <a:buChar char="•"/>
            </a:pPr>
            <a:endParaRPr lang="es-CL"/>
          </a:p>
          <a:p>
            <a:pPr marL="285750" indent="-285750" algn="just">
              <a:buFont typeface="Arial" panose="020B0604020202020204" pitchFamily="34" charset="0"/>
              <a:buChar char="•"/>
            </a:pPr>
            <a:r>
              <a:rPr lang="es-CL"/>
              <a:t>ROLLBACK [savepoint]: aborta la actual transacción, y todos los cambios realizados deben ser revertidos. </a:t>
            </a:r>
          </a:p>
        </p:txBody>
      </p:sp>
    </p:spTree>
    <p:extLst>
      <p:ext uri="{BB962C8B-B14F-4D97-AF65-F5344CB8AC3E}">
        <p14:creationId xmlns:p14="http://schemas.microsoft.com/office/powerpoint/2010/main" val="3171070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0" name="Picture 9">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3" name="Picture 12">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5" name="Straight Connector 14">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244773D2-B7BF-EA2F-C192-13DD497762D3}"/>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a:solidFill>
                  <a:srgbClr val="FFFFFF"/>
                </a:solidFill>
              </a:rPr>
              <a:t>TCL</a:t>
            </a:r>
          </a:p>
        </p:txBody>
      </p:sp>
      <p:sp>
        <p:nvSpPr>
          <p:cNvPr id="23" name="Rectangle 22">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A96BD699-6459-6AF6-FB81-91B4971B3602}"/>
              </a:ext>
            </a:extLst>
          </p:cNvPr>
          <p:cNvSpPr txBox="1"/>
          <p:nvPr/>
        </p:nvSpPr>
        <p:spPr>
          <a:xfrm>
            <a:off x="4810539" y="469900"/>
            <a:ext cx="7214333" cy="6179378"/>
          </a:xfrm>
          <a:prstGeom prst="rect">
            <a:avLst/>
          </a:prstGeom>
        </p:spPr>
        <p:txBody>
          <a:bodyPr vert="horz" lIns="91440" tIns="45720" rIns="91440" bIns="45720" rtlCol="0" anchor="ctr">
            <a:normAutofit lnSpcReduction="10000"/>
          </a:bodyPr>
          <a:lstStyle/>
          <a:p>
            <a:pPr>
              <a:lnSpc>
                <a:spcPct val="90000"/>
              </a:lnSpc>
              <a:spcBef>
                <a:spcPct val="20000"/>
              </a:spcBef>
              <a:spcAft>
                <a:spcPts val="600"/>
              </a:spcAft>
              <a:buClr>
                <a:schemeClr val="accent1"/>
              </a:buClr>
              <a:buSzPct val="115000"/>
            </a:pPr>
            <a:r>
              <a:rPr lang="en-US" sz="2000" b="0" i="0" u="none" strike="noStrike" baseline="0">
                <a:solidFill>
                  <a:schemeClr val="tx1">
                    <a:lumMod val="85000"/>
                    <a:lumOff val="15000"/>
                  </a:schemeClr>
                </a:solidFill>
              </a:rPr>
              <a:t>Permite administrar diferentes transacciones que ocurren dentro de una base de datos. Sus elementos son: </a:t>
            </a:r>
          </a:p>
          <a:p>
            <a:pPr>
              <a:lnSpc>
                <a:spcPct val="90000"/>
              </a:lnSpc>
              <a:spcBef>
                <a:spcPct val="20000"/>
              </a:spcBef>
              <a:spcAft>
                <a:spcPts val="600"/>
              </a:spcAft>
              <a:buClr>
                <a:schemeClr val="accent1"/>
              </a:buClr>
              <a:buSzPct val="115000"/>
              <a:buFont typeface="Arial"/>
              <a:buChar char="•"/>
            </a:pPr>
            <a:endParaRPr lang="en-US" sz="200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2000">
                <a:solidFill>
                  <a:schemeClr val="tx1">
                    <a:lumMod val="85000"/>
                    <a:lumOff val="15000"/>
                  </a:schemeClr>
                </a:solidFill>
              </a:rPr>
              <a:t>BEGIN: Cuando lo utilizamos, el sistema permite que se ejecuten todas las sentencias SQL que necesitemos, y las registra en un fichero. A continuación, revisaremos un ejemplo donde se comienza una transacción, en la que deben completarse satisfactoriamente todas las sentencias. </a:t>
            </a:r>
          </a:p>
          <a:p>
            <a:pPr marL="285750" indent="-285750">
              <a:lnSpc>
                <a:spcPct val="90000"/>
              </a:lnSpc>
              <a:spcBef>
                <a:spcPct val="20000"/>
              </a:spcBef>
              <a:spcAft>
                <a:spcPts val="600"/>
              </a:spcAft>
              <a:buClr>
                <a:schemeClr val="accent1"/>
              </a:buClr>
              <a:buSzPct val="115000"/>
              <a:buFont typeface="Arial"/>
              <a:buChar char="•"/>
            </a:pPr>
            <a:endParaRPr lang="en-US" sz="200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2000">
                <a:solidFill>
                  <a:schemeClr val="tx1">
                    <a:lumMod val="85000"/>
                    <a:lumOff val="15000"/>
                  </a:schemeClr>
                </a:solidFill>
              </a:rPr>
              <a:t>COMMIT: </a:t>
            </a:r>
            <a:r>
              <a:rPr lang="en-US" sz="2000" b="0" i="0" u="none" strike="noStrike" baseline="0">
                <a:solidFill>
                  <a:schemeClr val="tx1">
                    <a:lumMod val="85000"/>
                    <a:lumOff val="15000"/>
                  </a:schemeClr>
                </a:solidFill>
              </a:rPr>
              <a:t>Al ejecutarlo, </a:t>
            </a:r>
            <a:r>
              <a:rPr lang="en-US" sz="2000" b="1" i="0" u="none" strike="noStrike" baseline="0">
                <a:solidFill>
                  <a:schemeClr val="tx1">
                    <a:lumMod val="85000"/>
                    <a:lumOff val="15000"/>
                  </a:schemeClr>
                </a:solidFill>
              </a:rPr>
              <a:t>estamos confirmando que todas las sentencias son correctas. </a:t>
            </a:r>
            <a:r>
              <a:rPr lang="en-US" sz="2000" b="0" i="0" u="none" strike="noStrike" baseline="0">
                <a:solidFill>
                  <a:schemeClr val="tx1">
                    <a:lumMod val="85000"/>
                    <a:lumOff val="15000"/>
                  </a:schemeClr>
                </a:solidFill>
              </a:rPr>
              <a:t>Es decir que, mientras no se haya implementado, las sentencias no quedarán registradas. Por ejemplo: </a:t>
            </a:r>
            <a:r>
              <a:rPr lang="en-US" sz="2000" b="1" i="0" u="none" strike="noStrike" baseline="0">
                <a:solidFill>
                  <a:schemeClr val="tx1">
                    <a:lumMod val="85000"/>
                    <a:lumOff val="15000"/>
                  </a:schemeClr>
                </a:solidFill>
              </a:rPr>
              <a:t>si cerramos la conexión antes de ejecutar este comando, no se verá afectada ninguna de las relaciones de la base de datos</a:t>
            </a:r>
            <a:r>
              <a:rPr lang="en-US" sz="2000" b="0" i="0" u="none" strike="noStrike" baseline="0">
                <a:solidFill>
                  <a:schemeClr val="tx1">
                    <a:lumMod val="85000"/>
                    <a:lumOff val="15000"/>
                  </a:schemeClr>
                </a:solidFill>
              </a:rPr>
              <a:t>. </a:t>
            </a:r>
            <a:endParaRPr lang="en-US" sz="200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endParaRPr lang="en-US" sz="2000">
              <a:solidFill>
                <a:schemeClr val="tx1">
                  <a:lumMod val="85000"/>
                  <a:lumOff val="15000"/>
                </a:schemeClr>
              </a:solidFill>
            </a:endParaRPr>
          </a:p>
          <a:p>
            <a:pPr marL="285750" indent="-285750">
              <a:lnSpc>
                <a:spcPct val="90000"/>
              </a:lnSpc>
              <a:spcBef>
                <a:spcPct val="20000"/>
              </a:spcBef>
              <a:spcAft>
                <a:spcPts val="600"/>
              </a:spcAft>
              <a:buClr>
                <a:schemeClr val="accent1"/>
              </a:buClr>
              <a:buSzPct val="115000"/>
              <a:buFont typeface="Arial"/>
              <a:buChar char="•"/>
            </a:pPr>
            <a:r>
              <a:rPr lang="en-US" sz="2000">
                <a:solidFill>
                  <a:schemeClr val="tx1">
                    <a:lumMod val="85000"/>
                    <a:lumOff val="15000"/>
                  </a:schemeClr>
                </a:solidFill>
              </a:rPr>
              <a:t>ROLLBACK:  </a:t>
            </a:r>
            <a:r>
              <a:rPr lang="en-US" sz="2000" b="0" i="0" u="none" strike="noStrike" baseline="0">
                <a:solidFill>
                  <a:schemeClr val="tx1">
                    <a:lumMod val="85000"/>
                    <a:lumOff val="15000"/>
                  </a:schemeClr>
                </a:solidFill>
              </a:rPr>
              <a:t>Con éste </a:t>
            </a:r>
            <a:r>
              <a:rPr lang="en-US" sz="2000" b="1" i="0" u="none" strike="noStrike" baseline="0">
                <a:solidFill>
                  <a:schemeClr val="tx1">
                    <a:lumMod val="85000"/>
                    <a:lumOff val="15000"/>
                  </a:schemeClr>
                </a:solidFill>
              </a:rPr>
              <a:t>podemos desechar las transacciones que se hayan ejecutado</a:t>
            </a:r>
            <a:r>
              <a:rPr lang="en-US" sz="2000" b="0" i="0" u="none" strike="noStrike" baseline="0">
                <a:solidFill>
                  <a:schemeClr val="tx1">
                    <a:lumMod val="85000"/>
                    <a:lumOff val="15000"/>
                  </a:schemeClr>
                </a:solidFill>
              </a:rPr>
              <a:t>. Por lo tanto, después de haber realizado y confirmado una transacción, PostgreSQL nos permite anularla, de forma que no se modifiquen los datos de nuestra base de datos.</a:t>
            </a:r>
            <a:endParaRPr lang="en-US" sz="200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600">
              <a:solidFill>
                <a:schemeClr val="tx1">
                  <a:lumMod val="85000"/>
                  <a:lumOff val="15000"/>
                </a:schemeClr>
              </a:solidFill>
            </a:endParaRPr>
          </a:p>
          <a:p>
            <a:pPr>
              <a:lnSpc>
                <a:spcPct val="90000"/>
              </a:lnSpc>
              <a:spcBef>
                <a:spcPct val="20000"/>
              </a:spcBef>
              <a:spcAft>
                <a:spcPts val="600"/>
              </a:spcAft>
              <a:buClr>
                <a:schemeClr val="accent1"/>
              </a:buClr>
              <a:buSzPct val="115000"/>
              <a:buFont typeface="Arial"/>
              <a:buChar char="•"/>
            </a:pPr>
            <a:endParaRPr lang="en-US" sz="1600">
              <a:solidFill>
                <a:schemeClr val="tx1">
                  <a:lumMod val="85000"/>
                  <a:lumOff val="15000"/>
                </a:schemeClr>
              </a:solidFill>
            </a:endParaRPr>
          </a:p>
        </p:txBody>
      </p:sp>
    </p:spTree>
    <p:extLst>
      <p:ext uri="{BB962C8B-B14F-4D97-AF65-F5344CB8AC3E}">
        <p14:creationId xmlns:p14="http://schemas.microsoft.com/office/powerpoint/2010/main" val="171469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DCBD514A-8A9E-F4C0-101E-946783B5E401}"/>
              </a:ext>
            </a:extLst>
          </p:cNvPr>
          <p:cNvSpPr>
            <a:spLocks noGrp="1"/>
          </p:cNvSpPr>
          <p:nvPr>
            <p:ph type="title"/>
          </p:nvPr>
        </p:nvSpPr>
        <p:spPr>
          <a:xfrm>
            <a:off x="826852" y="872061"/>
            <a:ext cx="3073940" cy="3436688"/>
          </a:xfrm>
        </p:spPr>
        <p:txBody>
          <a:bodyPr vert="horz" lIns="91440" tIns="45720" rIns="91440" bIns="45720" rtlCol="0" anchor="b">
            <a:normAutofit/>
          </a:bodyPr>
          <a:lstStyle/>
          <a:p>
            <a:r>
              <a:rPr lang="en-US">
                <a:solidFill>
                  <a:srgbClr val="262626"/>
                </a:solidFill>
              </a:rPr>
              <a:t>Estructura de una transacción.</a:t>
            </a:r>
          </a:p>
        </p:txBody>
      </p:sp>
      <p:sp useBgFill="1">
        <p:nvSpPr>
          <p:cNvPr id="23" name="Rectangle 22">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nterfaz de usuario gráfica, Texto, Aplicación&#10;&#10;Descripción generada automáticamente">
            <a:extLst>
              <a:ext uri="{FF2B5EF4-FFF2-40B4-BE49-F238E27FC236}">
                <a16:creationId xmlns:a16="http://schemas.microsoft.com/office/drawing/2014/main" id="{31567A53-1C91-A6FD-EB90-F73EF44A23EA}"/>
              </a:ext>
            </a:extLst>
          </p:cNvPr>
          <p:cNvPicPr>
            <a:picLocks noChangeAspect="1"/>
          </p:cNvPicPr>
          <p:nvPr/>
        </p:nvPicPr>
        <p:blipFill>
          <a:blip r:embed="rId5"/>
          <a:stretch>
            <a:fillRect/>
          </a:stretch>
        </p:blipFill>
        <p:spPr>
          <a:xfrm>
            <a:off x="5435910" y="1932324"/>
            <a:ext cx="6098041" cy="2942305"/>
          </a:xfrm>
          <a:prstGeom prst="rect">
            <a:avLst/>
          </a:prstGeom>
        </p:spPr>
      </p:pic>
    </p:spTree>
    <p:extLst>
      <p:ext uri="{BB962C8B-B14F-4D97-AF65-F5344CB8AC3E}">
        <p14:creationId xmlns:p14="http://schemas.microsoft.com/office/powerpoint/2010/main" val="208326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C362C-ED7A-4EC3-7710-D908CA3F081B}"/>
              </a:ext>
            </a:extLst>
          </p:cNvPr>
          <p:cNvSpPr>
            <a:spLocks noGrp="1"/>
          </p:cNvSpPr>
          <p:nvPr>
            <p:ph type="title"/>
          </p:nvPr>
        </p:nvSpPr>
        <p:spPr/>
        <p:txBody>
          <a:bodyPr/>
          <a:lstStyle/>
          <a:p>
            <a:r>
              <a:rPr lang="es-ES"/>
              <a:t>Ejemplo de uso.</a:t>
            </a:r>
            <a:endParaRPr lang="es-CL"/>
          </a:p>
        </p:txBody>
      </p:sp>
      <p:sp>
        <p:nvSpPr>
          <p:cNvPr id="4" name="CuadroTexto 3">
            <a:extLst>
              <a:ext uri="{FF2B5EF4-FFF2-40B4-BE49-F238E27FC236}">
                <a16:creationId xmlns:a16="http://schemas.microsoft.com/office/drawing/2014/main" id="{CB86DFE6-A9DF-48FD-A619-17884371C344}"/>
              </a:ext>
            </a:extLst>
          </p:cNvPr>
          <p:cNvSpPr txBox="1"/>
          <p:nvPr/>
        </p:nvSpPr>
        <p:spPr>
          <a:xfrm>
            <a:off x="887767" y="2929995"/>
            <a:ext cx="10555549" cy="1600438"/>
          </a:xfrm>
          <a:prstGeom prst="rect">
            <a:avLst/>
          </a:prstGeom>
          <a:noFill/>
        </p:spPr>
        <p:txBody>
          <a:bodyPr wrap="square">
            <a:spAutoFit/>
          </a:bodyPr>
          <a:lstStyle/>
          <a:p>
            <a:r>
              <a:rPr lang="es-CL" sz="1600" b="0" i="0" u="none" strike="noStrike" baseline="0">
                <a:solidFill>
                  <a:srgbClr val="65D9EE"/>
                </a:solidFill>
                <a:highlight>
                  <a:srgbClr val="000000"/>
                </a:highlight>
                <a:latin typeface="Courier New" panose="02070309020205020404" pitchFamily="49" charset="0"/>
              </a:rPr>
              <a:t>BEGIN; </a:t>
            </a:r>
          </a:p>
          <a:p>
            <a:r>
              <a:rPr lang="es-CL" sz="1600" b="0" i="0" u="none" strike="noStrike" baseline="0">
                <a:solidFill>
                  <a:srgbClr val="65D9EE"/>
                </a:solidFill>
                <a:highlight>
                  <a:srgbClr val="000000"/>
                </a:highlight>
                <a:latin typeface="Courier New" panose="02070309020205020404" pitchFamily="49" charset="0"/>
              </a:rPr>
              <a:t>INSERT INTO </a:t>
            </a:r>
            <a:r>
              <a:rPr lang="es-CL" sz="1600" b="0" i="0" u="none" strike="noStrike" baseline="0">
                <a:solidFill>
                  <a:srgbClr val="F8F8F1"/>
                </a:solidFill>
                <a:highlight>
                  <a:srgbClr val="000000"/>
                </a:highlight>
                <a:latin typeface="Courier New" panose="02070309020205020404" pitchFamily="49" charset="0"/>
              </a:rPr>
              <a:t>cuentas (n_cuenta, nombre, balance) </a:t>
            </a:r>
            <a:r>
              <a:rPr lang="es-CL" sz="1600" b="0" i="0" u="none" strike="noStrike" baseline="0">
                <a:solidFill>
                  <a:srgbClr val="65D9EE"/>
                </a:solidFill>
                <a:highlight>
                  <a:srgbClr val="000000"/>
                </a:highlight>
                <a:latin typeface="Courier New" panose="02070309020205020404" pitchFamily="49" charset="0"/>
              </a:rPr>
              <a:t>VALUES </a:t>
            </a:r>
            <a:r>
              <a:rPr lang="es-CL" sz="1600" b="0" i="0" u="none" strike="noStrike" baseline="0">
                <a:solidFill>
                  <a:srgbClr val="F8F8F1"/>
                </a:solidFill>
                <a:highlight>
                  <a:srgbClr val="000000"/>
                </a:highlight>
                <a:latin typeface="Courier New" panose="02070309020205020404" pitchFamily="49" charset="0"/>
              </a:rPr>
              <a:t>(</a:t>
            </a:r>
            <a:r>
              <a:rPr lang="es-CL" sz="1600" b="0" i="0" u="none" strike="noStrike" baseline="0">
                <a:solidFill>
                  <a:srgbClr val="AD81FF"/>
                </a:solidFill>
                <a:highlight>
                  <a:srgbClr val="000000"/>
                </a:highlight>
                <a:latin typeface="Courier New" panose="02070309020205020404" pitchFamily="49" charset="0"/>
              </a:rPr>
              <a:t>0679259</a:t>
            </a:r>
            <a:r>
              <a:rPr lang="es-CL" sz="1600" b="0" i="0" u="none" strike="noStrike" baseline="0">
                <a:solidFill>
                  <a:srgbClr val="F8F8F1"/>
                </a:solidFill>
                <a:highlight>
                  <a:srgbClr val="000000"/>
                </a:highlight>
                <a:latin typeface="Courier New" panose="02070309020205020404" pitchFamily="49" charset="0"/>
              </a:rPr>
              <a:t>, </a:t>
            </a:r>
            <a:r>
              <a:rPr lang="es-CL" sz="1600" b="0" i="0" u="none" strike="noStrike" baseline="0">
                <a:solidFill>
                  <a:srgbClr val="E6DB74"/>
                </a:solidFill>
                <a:highlight>
                  <a:srgbClr val="000000"/>
                </a:highlight>
                <a:latin typeface="Courier New" panose="02070309020205020404" pitchFamily="49" charset="0"/>
              </a:rPr>
              <a:t>'Pepe'</a:t>
            </a:r>
            <a:r>
              <a:rPr lang="es-CL" sz="1600" b="0" i="0" u="none" strike="noStrike" baseline="0">
                <a:solidFill>
                  <a:srgbClr val="F8F8F1"/>
                </a:solidFill>
                <a:highlight>
                  <a:srgbClr val="000000"/>
                </a:highlight>
                <a:latin typeface="Courier New" panose="02070309020205020404" pitchFamily="49" charset="0"/>
              </a:rPr>
              <a:t>, </a:t>
            </a:r>
            <a:r>
              <a:rPr lang="es-CL" sz="1600" b="0" i="0" u="none" strike="noStrike" baseline="0">
                <a:solidFill>
                  <a:srgbClr val="AD81FF"/>
                </a:solidFill>
                <a:highlight>
                  <a:srgbClr val="000000"/>
                </a:highlight>
                <a:latin typeface="Courier New" panose="02070309020205020404" pitchFamily="49" charset="0"/>
              </a:rPr>
              <a:t>200</a:t>
            </a:r>
            <a:r>
              <a:rPr lang="es-CL" sz="1600" b="0" i="0" u="none" strike="noStrike" baseline="0">
                <a:solidFill>
                  <a:srgbClr val="F8F8F1"/>
                </a:solidFill>
                <a:highlight>
                  <a:srgbClr val="000000"/>
                </a:highlight>
                <a:latin typeface="Courier New" panose="02070309020205020404" pitchFamily="49" charset="0"/>
              </a:rPr>
              <a:t>); </a:t>
            </a:r>
            <a:endParaRPr lang="es-CL" sz="1600" b="0" i="0" u="none" strike="noStrike" baseline="0">
              <a:solidFill>
                <a:srgbClr val="000000"/>
              </a:solidFill>
              <a:highlight>
                <a:srgbClr val="000000"/>
              </a:highlight>
              <a:latin typeface="Courier New" panose="02070309020205020404" pitchFamily="49" charset="0"/>
            </a:endParaRPr>
          </a:p>
          <a:p>
            <a:r>
              <a:rPr lang="es-CL" sz="1600" b="0" i="0" u="none" strike="noStrike" baseline="0">
                <a:solidFill>
                  <a:srgbClr val="65D9EE"/>
                </a:solidFill>
                <a:highlight>
                  <a:srgbClr val="000000"/>
                </a:highlight>
                <a:latin typeface="Courier New" panose="02070309020205020404" pitchFamily="49" charset="0"/>
              </a:rPr>
              <a:t>UPDATE cuentas SET balance = balance - 137.00 WHERE nombre = 'Pepe'; </a:t>
            </a:r>
          </a:p>
          <a:p>
            <a:r>
              <a:rPr lang="es-CL" sz="1600" b="0" i="0" u="none" strike="noStrike" baseline="0">
                <a:solidFill>
                  <a:srgbClr val="65D9EE"/>
                </a:solidFill>
                <a:highlight>
                  <a:srgbClr val="000000"/>
                </a:highlight>
                <a:latin typeface="Courier New" panose="02070309020205020404" pitchFamily="49" charset="0"/>
              </a:rPr>
              <a:t>UPDATE cuentas SET balance = balance + 137.00 WHERE nombre = 'Juan'; </a:t>
            </a:r>
          </a:p>
          <a:p>
            <a:r>
              <a:rPr lang="es-CL" sz="1600" b="0" i="0" u="none" strike="noStrike" baseline="0">
                <a:solidFill>
                  <a:srgbClr val="65D9EE"/>
                </a:solidFill>
                <a:highlight>
                  <a:srgbClr val="000000"/>
                </a:highlight>
                <a:latin typeface="Courier New" panose="02070309020205020404" pitchFamily="49" charset="0"/>
              </a:rPr>
              <a:t>SELECT </a:t>
            </a:r>
            <a:r>
              <a:rPr lang="es-CL" sz="1600" b="0" i="0" u="none" strike="noStrike" baseline="0">
                <a:solidFill>
                  <a:srgbClr val="F8F8F1"/>
                </a:solidFill>
                <a:highlight>
                  <a:srgbClr val="000000"/>
                </a:highlight>
                <a:latin typeface="Courier New" panose="02070309020205020404" pitchFamily="49" charset="0"/>
              </a:rPr>
              <a:t>nombre, balance </a:t>
            </a:r>
            <a:r>
              <a:rPr lang="es-CL" sz="1600" b="0" i="0" u="none" strike="noStrike" baseline="0">
                <a:solidFill>
                  <a:srgbClr val="65D9EE"/>
                </a:solidFill>
                <a:highlight>
                  <a:srgbClr val="000000"/>
                </a:highlight>
                <a:latin typeface="Courier New" panose="02070309020205020404" pitchFamily="49" charset="0"/>
              </a:rPr>
              <a:t>FROM </a:t>
            </a:r>
            <a:r>
              <a:rPr lang="es-CL" sz="1600" b="0" i="0" u="none" strike="noStrike" baseline="0">
                <a:solidFill>
                  <a:srgbClr val="F8F8F1"/>
                </a:solidFill>
                <a:highlight>
                  <a:srgbClr val="000000"/>
                </a:highlight>
                <a:latin typeface="Courier New" panose="02070309020205020404" pitchFamily="49" charset="0"/>
              </a:rPr>
              <a:t>cuentas </a:t>
            </a:r>
            <a:r>
              <a:rPr lang="es-CL" sz="1600" b="0" i="0" u="none" strike="noStrike" baseline="0">
                <a:solidFill>
                  <a:srgbClr val="65D9EE"/>
                </a:solidFill>
                <a:highlight>
                  <a:srgbClr val="000000"/>
                </a:highlight>
                <a:latin typeface="Courier New" panose="02070309020205020404" pitchFamily="49" charset="0"/>
              </a:rPr>
              <a:t>WHERE </a:t>
            </a:r>
            <a:r>
              <a:rPr lang="es-CL" sz="1600" b="0" i="0" u="none" strike="noStrike" baseline="0">
                <a:solidFill>
                  <a:srgbClr val="F8F8F1"/>
                </a:solidFill>
                <a:highlight>
                  <a:srgbClr val="000000"/>
                </a:highlight>
                <a:latin typeface="Courier New" panose="02070309020205020404" pitchFamily="49" charset="0"/>
              </a:rPr>
              <a:t>nombre </a:t>
            </a:r>
            <a:r>
              <a:rPr lang="es-CL" sz="1600" b="0" i="0" u="none" strike="noStrike" baseline="0">
                <a:solidFill>
                  <a:srgbClr val="F82571"/>
                </a:solidFill>
                <a:highlight>
                  <a:srgbClr val="000000"/>
                </a:highlight>
                <a:latin typeface="Courier New" panose="02070309020205020404" pitchFamily="49" charset="0"/>
              </a:rPr>
              <a:t>= </a:t>
            </a:r>
            <a:r>
              <a:rPr lang="es-CL" sz="1600" b="0" i="0" u="none" strike="noStrike" baseline="0">
                <a:solidFill>
                  <a:srgbClr val="E6DB74"/>
                </a:solidFill>
                <a:highlight>
                  <a:srgbClr val="000000"/>
                </a:highlight>
                <a:latin typeface="Courier New" panose="02070309020205020404" pitchFamily="49" charset="0"/>
              </a:rPr>
              <a:t>'Pepe' </a:t>
            </a:r>
            <a:r>
              <a:rPr lang="es-CL" sz="1600" b="0" i="0" u="none" strike="noStrike" baseline="0">
                <a:solidFill>
                  <a:srgbClr val="65D9EE"/>
                </a:solidFill>
                <a:highlight>
                  <a:srgbClr val="000000"/>
                </a:highlight>
                <a:latin typeface="Courier New" panose="02070309020205020404" pitchFamily="49" charset="0"/>
              </a:rPr>
              <a:t>AND </a:t>
            </a:r>
            <a:r>
              <a:rPr lang="es-CL" sz="1600" b="0" i="0" u="none" strike="noStrike" baseline="0">
                <a:solidFill>
                  <a:srgbClr val="F8F8F1"/>
                </a:solidFill>
                <a:highlight>
                  <a:srgbClr val="000000"/>
                </a:highlight>
                <a:latin typeface="Courier New" panose="02070309020205020404" pitchFamily="49" charset="0"/>
              </a:rPr>
              <a:t>nombre </a:t>
            </a:r>
            <a:r>
              <a:rPr lang="es-CL" sz="1600" b="0" i="0" u="none" strike="noStrike" baseline="0">
                <a:solidFill>
                  <a:srgbClr val="F82571"/>
                </a:solidFill>
                <a:highlight>
                  <a:srgbClr val="000000"/>
                </a:highlight>
                <a:latin typeface="Courier New" panose="02070309020205020404" pitchFamily="49" charset="0"/>
              </a:rPr>
              <a:t>= </a:t>
            </a:r>
            <a:r>
              <a:rPr lang="es-CL" sz="1600" b="0" i="0" u="none" strike="noStrike" baseline="0">
                <a:solidFill>
                  <a:srgbClr val="E6DB74"/>
                </a:solidFill>
                <a:highlight>
                  <a:srgbClr val="000000"/>
                </a:highlight>
                <a:latin typeface="Courier New" panose="02070309020205020404" pitchFamily="49" charset="0"/>
              </a:rPr>
              <a:t>'Juan'</a:t>
            </a:r>
            <a:r>
              <a:rPr lang="es-CL" sz="1600" b="0" i="0" u="none" strike="noStrike" baseline="0">
                <a:solidFill>
                  <a:srgbClr val="F8F8F1"/>
                </a:solidFill>
                <a:highlight>
                  <a:srgbClr val="000000"/>
                </a:highlight>
                <a:latin typeface="Courier New" panose="02070309020205020404" pitchFamily="49" charset="0"/>
              </a:rPr>
              <a:t>; </a:t>
            </a:r>
            <a:endParaRPr lang="es-CL" sz="1600" b="0" i="0" u="none" strike="noStrike" baseline="0">
              <a:solidFill>
                <a:srgbClr val="000000"/>
              </a:solidFill>
              <a:highlight>
                <a:srgbClr val="000000"/>
              </a:highlight>
              <a:latin typeface="Courier New" panose="02070309020205020404" pitchFamily="49" charset="0"/>
            </a:endParaRPr>
          </a:p>
          <a:p>
            <a:r>
              <a:rPr lang="es-CL" sz="1600" b="0" i="0" u="none" strike="noStrike" baseline="0">
                <a:solidFill>
                  <a:srgbClr val="65D9EE"/>
                </a:solidFill>
                <a:highlight>
                  <a:srgbClr val="000000"/>
                </a:highlight>
                <a:latin typeface="Courier New" panose="02070309020205020404" pitchFamily="49" charset="0"/>
              </a:rPr>
              <a:t>COMMIT</a:t>
            </a:r>
            <a:r>
              <a:rPr lang="es-CL" sz="1600">
                <a:solidFill>
                  <a:srgbClr val="65D9EE"/>
                </a:solidFill>
                <a:highlight>
                  <a:srgbClr val="000000"/>
                </a:highlight>
                <a:latin typeface="Courier New" panose="02070309020205020404" pitchFamily="49" charset="0"/>
              </a:rPr>
              <a:t> / ROLLBACK;</a:t>
            </a:r>
            <a:endParaRPr lang="es-CL" sz="1800" b="0" i="0" u="none" strike="noStrike" baseline="0">
              <a:solidFill>
                <a:srgbClr val="65D9EE"/>
              </a:solidFill>
              <a:highlight>
                <a:srgbClr val="000000"/>
              </a:highlight>
              <a:latin typeface="Courier New" panose="02070309020205020404" pitchFamily="49" charset="0"/>
            </a:endParaRPr>
          </a:p>
        </p:txBody>
      </p:sp>
    </p:spTree>
    <p:extLst>
      <p:ext uri="{BB962C8B-B14F-4D97-AF65-F5344CB8AC3E}">
        <p14:creationId xmlns:p14="http://schemas.microsoft.com/office/powerpoint/2010/main" val="148972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E9B3A-6987-D327-B7B4-82D7905954F0}"/>
              </a:ext>
            </a:extLst>
          </p:cNvPr>
          <p:cNvSpPr>
            <a:spLocks noGrp="1"/>
          </p:cNvSpPr>
          <p:nvPr>
            <p:ph type="title"/>
          </p:nvPr>
        </p:nvSpPr>
        <p:spPr/>
        <p:txBody>
          <a:bodyPr>
            <a:normAutofit/>
          </a:bodyPr>
          <a:lstStyle/>
          <a:p>
            <a:r>
              <a:rPr lang="es-ES"/>
              <a:t>Desactivación de AUTOCOMMIT.</a:t>
            </a:r>
            <a:endParaRPr lang="es-CL"/>
          </a:p>
        </p:txBody>
      </p:sp>
      <p:sp>
        <p:nvSpPr>
          <p:cNvPr id="3" name="CuadroTexto 2">
            <a:extLst>
              <a:ext uri="{FF2B5EF4-FFF2-40B4-BE49-F238E27FC236}">
                <a16:creationId xmlns:a16="http://schemas.microsoft.com/office/drawing/2014/main" id="{3E8EA463-4040-619F-39BE-90065C0D978A}"/>
              </a:ext>
            </a:extLst>
          </p:cNvPr>
          <p:cNvSpPr txBox="1"/>
          <p:nvPr/>
        </p:nvSpPr>
        <p:spPr>
          <a:xfrm>
            <a:off x="1438183" y="2796466"/>
            <a:ext cx="9144000" cy="2308324"/>
          </a:xfrm>
          <a:prstGeom prst="rect">
            <a:avLst/>
          </a:prstGeom>
          <a:noFill/>
        </p:spPr>
        <p:txBody>
          <a:bodyPr wrap="square" rtlCol="0">
            <a:spAutoFit/>
          </a:bodyPr>
          <a:lstStyle/>
          <a:p>
            <a:r>
              <a:rPr lang="es-ES"/>
              <a:t>Comando de psql para ver estado del AUTOCOMMIT, desactivarlo y activarlo.</a:t>
            </a:r>
          </a:p>
          <a:p>
            <a:endParaRPr lang="es-ES"/>
          </a:p>
          <a:p>
            <a:r>
              <a:rPr lang="es-ES"/>
              <a:t>Ver estado: \echo :AUTOCOMMIT</a:t>
            </a:r>
          </a:p>
          <a:p>
            <a:r>
              <a:rPr lang="es-ES"/>
              <a:t>Desactivar: \set AUTOCOMMIT off</a:t>
            </a:r>
          </a:p>
          <a:p>
            <a:r>
              <a:rPr lang="es-ES"/>
              <a:t>Activiar: \set AUTOCOMMIT on</a:t>
            </a:r>
          </a:p>
          <a:p>
            <a:endParaRPr lang="es-ES"/>
          </a:p>
          <a:p>
            <a:endParaRPr lang="es-ES"/>
          </a:p>
          <a:p>
            <a:r>
              <a:rPr lang="es-ES"/>
              <a:t>\set AUTOCOMMIT OFF</a:t>
            </a:r>
            <a:endParaRPr lang="es-CL"/>
          </a:p>
        </p:txBody>
      </p:sp>
    </p:spTree>
    <p:extLst>
      <p:ext uri="{BB962C8B-B14F-4D97-AF65-F5344CB8AC3E}">
        <p14:creationId xmlns:p14="http://schemas.microsoft.com/office/powerpoint/2010/main" val="406765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19" name="Group 18">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0"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2"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ítulo 1">
            <a:extLst>
              <a:ext uri="{FF2B5EF4-FFF2-40B4-BE49-F238E27FC236}">
                <a16:creationId xmlns:a16="http://schemas.microsoft.com/office/drawing/2014/main" id="{51598BE5-B295-A4D0-7F7F-CB1266B4734A}"/>
              </a:ext>
            </a:extLst>
          </p:cNvPr>
          <p:cNvSpPr>
            <a:spLocks noGrp="1"/>
          </p:cNvSpPr>
          <p:nvPr>
            <p:ph type="title" idx="4294967295"/>
          </p:nvPr>
        </p:nvSpPr>
        <p:spPr>
          <a:xfrm>
            <a:off x="2692398" y="1871131"/>
            <a:ext cx="6815669" cy="1515533"/>
          </a:xfrm>
        </p:spPr>
        <p:txBody>
          <a:bodyPr vert="horz" lIns="91440" tIns="45720" rIns="91440" bIns="45720" rtlCol="0" anchor="b">
            <a:normAutofit/>
          </a:bodyPr>
          <a:lstStyle/>
          <a:p>
            <a:pPr>
              <a:lnSpc>
                <a:spcPct val="90000"/>
              </a:lnSpc>
            </a:pPr>
            <a:r>
              <a:rPr lang="en-US" sz="5000"/>
              <a:t>Realizando ejercicios de la plataforma.</a:t>
            </a:r>
          </a:p>
        </p:txBody>
      </p:sp>
      <p:cxnSp>
        <p:nvCxnSpPr>
          <p:cNvPr id="25" name="Straight Connector 24">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76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14C66D-9C0D-5FD6-28FD-DD535D6223B9}"/>
              </a:ext>
            </a:extLst>
          </p:cNvPr>
          <p:cNvSpPr>
            <a:spLocks noGrp="1"/>
          </p:cNvSpPr>
          <p:nvPr>
            <p:ph type="title"/>
          </p:nvPr>
        </p:nvSpPr>
        <p:spPr/>
        <p:txBody>
          <a:bodyPr>
            <a:normAutofit fontScale="90000"/>
          </a:bodyPr>
          <a:lstStyle/>
          <a:p>
            <a:r>
              <a:rPr lang="es-ES"/>
              <a:t>DCL (Data Control Lenguage)</a:t>
            </a:r>
            <a:br>
              <a:rPr lang="es-ES"/>
            </a:br>
            <a:r>
              <a:rPr lang="es-ES"/>
              <a:t>Lenguaje de Control de Datos</a:t>
            </a:r>
            <a:endParaRPr lang="es-CL"/>
          </a:p>
        </p:txBody>
      </p:sp>
      <p:sp>
        <p:nvSpPr>
          <p:cNvPr id="4" name="CuadroTexto 3">
            <a:extLst>
              <a:ext uri="{FF2B5EF4-FFF2-40B4-BE49-F238E27FC236}">
                <a16:creationId xmlns:a16="http://schemas.microsoft.com/office/drawing/2014/main" id="{4ECC965A-9791-146A-2423-E79F14920A48}"/>
              </a:ext>
            </a:extLst>
          </p:cNvPr>
          <p:cNvSpPr txBox="1"/>
          <p:nvPr/>
        </p:nvSpPr>
        <p:spPr>
          <a:xfrm>
            <a:off x="1295402" y="2603778"/>
            <a:ext cx="9601196" cy="1477328"/>
          </a:xfrm>
          <a:prstGeom prst="rect">
            <a:avLst/>
          </a:prstGeom>
          <a:noFill/>
        </p:spPr>
        <p:txBody>
          <a:bodyPr wrap="square">
            <a:spAutoFit/>
          </a:bodyPr>
          <a:lstStyle/>
          <a:p>
            <a:r>
              <a:rPr lang="es-CL" u="sng"/>
              <a:t>Permite crear roles, permisos e integridad referencial, así como el control al acceso a la base de datos. Sus elementos son: </a:t>
            </a:r>
          </a:p>
          <a:p>
            <a:endParaRPr lang="es-CL" u="sng"/>
          </a:p>
          <a:p>
            <a:r>
              <a:rPr lang="es-CL" u="sng"/>
              <a:t>GRANT: usado para otorgar privilegios de acceso de usuario a la base de datos. </a:t>
            </a:r>
          </a:p>
          <a:p>
            <a:r>
              <a:rPr lang="es-CL" u="sng"/>
              <a:t>REVOKE: utilizado para retirar privilegios de acceso otorgados con el comando GRANT. </a:t>
            </a:r>
          </a:p>
        </p:txBody>
      </p:sp>
    </p:spTree>
    <p:extLst>
      <p:ext uri="{BB962C8B-B14F-4D97-AF65-F5344CB8AC3E}">
        <p14:creationId xmlns:p14="http://schemas.microsoft.com/office/powerpoint/2010/main" val="278665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70784E-A8A2-4203-06A4-6BA70FCF3224}"/>
              </a:ext>
            </a:extLst>
          </p:cNvPr>
          <p:cNvSpPr>
            <a:spLocks noGrp="1"/>
          </p:cNvSpPr>
          <p:nvPr>
            <p:ph type="title"/>
          </p:nvPr>
        </p:nvSpPr>
        <p:spPr/>
        <p:txBody>
          <a:bodyPr/>
          <a:lstStyle/>
          <a:p>
            <a:r>
              <a:rPr lang="es-ES"/>
              <a:t>Privilegios y usuarios.</a:t>
            </a:r>
            <a:endParaRPr lang="es-CL"/>
          </a:p>
        </p:txBody>
      </p:sp>
      <p:sp>
        <p:nvSpPr>
          <p:cNvPr id="4" name="CuadroTexto 3">
            <a:extLst>
              <a:ext uri="{FF2B5EF4-FFF2-40B4-BE49-F238E27FC236}">
                <a16:creationId xmlns:a16="http://schemas.microsoft.com/office/drawing/2014/main" id="{D63A8EB2-2B81-DCC2-F1E4-03347A354B1A}"/>
              </a:ext>
            </a:extLst>
          </p:cNvPr>
          <p:cNvSpPr txBox="1"/>
          <p:nvPr/>
        </p:nvSpPr>
        <p:spPr>
          <a:xfrm>
            <a:off x="962025" y="2647861"/>
            <a:ext cx="10439399" cy="3077766"/>
          </a:xfrm>
          <a:prstGeom prst="rect">
            <a:avLst/>
          </a:prstGeom>
          <a:noFill/>
        </p:spPr>
        <p:txBody>
          <a:bodyPr wrap="square">
            <a:spAutoFit/>
          </a:bodyPr>
          <a:lstStyle/>
          <a:p>
            <a:r>
              <a:rPr lang="es-CL" sz="1600" b="0" i="0" u="none" strike="noStrike" baseline="0">
                <a:solidFill>
                  <a:srgbClr val="000000"/>
                </a:solidFill>
                <a:latin typeface="Roboto" panose="02000000000000000000" pitchFamily="2" charset="0"/>
              </a:rPr>
              <a:t>Esta propiedad nos permite agrupar a varios usuarios, con el objetivo de asignar privilegios de manera general para optimizar tiempo. Luego, podemos crear usuarios de manera independiente, y enlazarlos con algún grupo. </a:t>
            </a:r>
          </a:p>
          <a:p>
            <a:endParaRPr lang="es-CL">
              <a:solidFill>
                <a:srgbClr val="000000"/>
              </a:solidFill>
              <a:latin typeface="Roboto" panose="02000000000000000000" pitchFamily="2" charset="0"/>
            </a:endParaRPr>
          </a:p>
          <a:p>
            <a:r>
              <a:rPr lang="es-CL" sz="1800" b="0" i="0" u="none" strike="noStrike" baseline="0">
                <a:solidFill>
                  <a:srgbClr val="000000"/>
                </a:solidFill>
                <a:latin typeface="Roboto" panose="02000000000000000000" pitchFamily="2" charset="0"/>
              </a:rPr>
              <a:t>Sintaxis del grupo: </a:t>
            </a:r>
          </a:p>
          <a:p>
            <a:r>
              <a:rPr lang="es-CL" sz="1800" b="0" i="0" u="none" strike="noStrike" baseline="0">
                <a:solidFill>
                  <a:srgbClr val="65D9EE"/>
                </a:solidFill>
                <a:highlight>
                  <a:srgbClr val="000000"/>
                </a:highlight>
                <a:latin typeface="Courier New" panose="02070309020205020404" pitchFamily="49" charset="0"/>
              </a:rPr>
              <a:t>CREATE GROUP [nombregrupo] </a:t>
            </a:r>
          </a:p>
          <a:p>
            <a:endParaRPr lang="es-CL">
              <a:solidFill>
                <a:srgbClr val="65D9EE"/>
              </a:solidFill>
              <a:highlight>
                <a:srgbClr val="000000"/>
              </a:highlight>
              <a:latin typeface="Courier New" panose="02070309020205020404" pitchFamily="49" charset="0"/>
            </a:endParaRPr>
          </a:p>
          <a:p>
            <a:r>
              <a:rPr lang="es-CL">
                <a:solidFill>
                  <a:srgbClr val="000000"/>
                </a:solidFill>
                <a:latin typeface="Roboto" panose="02000000000000000000" pitchFamily="2" charset="0"/>
              </a:rPr>
              <a:t>Sintaxis de usuario:</a:t>
            </a:r>
          </a:p>
          <a:p>
            <a:r>
              <a:rPr lang="es-CL" sz="1800" b="0" i="0" u="none" strike="noStrike" baseline="0">
                <a:solidFill>
                  <a:srgbClr val="65D9EE"/>
                </a:solidFill>
                <a:highlight>
                  <a:srgbClr val="000000"/>
                </a:highlight>
                <a:latin typeface="Courier New" panose="02070309020205020404" pitchFamily="49" charset="0"/>
              </a:rPr>
              <a:t>CREATE USER </a:t>
            </a:r>
            <a:r>
              <a:rPr lang="es-CL" sz="1800" b="0" i="0" u="none" strike="noStrike" baseline="0">
                <a:solidFill>
                  <a:srgbClr val="F8F8F1"/>
                </a:solidFill>
                <a:highlight>
                  <a:srgbClr val="000000"/>
                </a:highlight>
                <a:latin typeface="Courier New" panose="02070309020205020404" pitchFamily="49" charset="0"/>
              </a:rPr>
              <a:t>[nombreusuario] </a:t>
            </a:r>
            <a:r>
              <a:rPr lang="es-CL" sz="1800" b="0" i="0" u="none" strike="noStrike" baseline="0">
                <a:solidFill>
                  <a:srgbClr val="65D9EE"/>
                </a:solidFill>
                <a:highlight>
                  <a:srgbClr val="000000"/>
                </a:highlight>
                <a:latin typeface="Courier New" panose="02070309020205020404" pitchFamily="49" charset="0"/>
              </a:rPr>
              <a:t>WITH </a:t>
            </a:r>
            <a:r>
              <a:rPr lang="es-CL" sz="1800" b="0" i="0" u="none" strike="noStrike" baseline="0">
                <a:solidFill>
                  <a:srgbClr val="F8F8F1"/>
                </a:solidFill>
                <a:highlight>
                  <a:srgbClr val="000000"/>
                </a:highlight>
                <a:latin typeface="Courier New" panose="02070309020205020404" pitchFamily="49" charset="0"/>
              </a:rPr>
              <a:t>PASSWORD </a:t>
            </a:r>
            <a:r>
              <a:rPr lang="es-CL">
                <a:solidFill>
                  <a:srgbClr val="950050"/>
                </a:solidFill>
                <a:highlight>
                  <a:srgbClr val="000000"/>
                </a:highlight>
                <a:latin typeface="Courier New" panose="02070309020205020404" pitchFamily="49" charset="0"/>
              </a:rPr>
              <a:t>‘</a:t>
            </a:r>
            <a:r>
              <a:rPr lang="es-CL" sz="1800" b="0" i="0" u="none" strike="noStrike" baseline="0">
                <a:solidFill>
                  <a:srgbClr val="F8F8F1"/>
                </a:solidFill>
                <a:highlight>
                  <a:srgbClr val="000000"/>
                </a:highlight>
                <a:latin typeface="Courier New" panose="02070309020205020404" pitchFamily="49" charset="0"/>
              </a:rPr>
              <a:t>password</a:t>
            </a:r>
            <a:r>
              <a:rPr lang="es-CL" sz="1800" b="0" i="0" u="none" strike="noStrike" baseline="0">
                <a:solidFill>
                  <a:srgbClr val="950050"/>
                </a:solidFill>
                <a:highlight>
                  <a:srgbClr val="000000"/>
                </a:highlight>
                <a:latin typeface="Courier New" panose="02070309020205020404" pitchFamily="49" charset="0"/>
              </a:rPr>
              <a:t>’ </a:t>
            </a:r>
            <a:r>
              <a:rPr lang="es-CL" sz="1800" b="0" i="0" u="none" strike="noStrike" baseline="0">
                <a:solidFill>
                  <a:srgbClr val="65D9EE"/>
                </a:solidFill>
                <a:highlight>
                  <a:srgbClr val="000000"/>
                </a:highlight>
                <a:latin typeface="Courier New" panose="02070309020205020404" pitchFamily="49" charset="0"/>
              </a:rPr>
              <a:t>IN GROUP </a:t>
            </a:r>
            <a:r>
              <a:rPr lang="es-CL" sz="1800" b="0" i="0" u="none" strike="noStrike" baseline="0">
                <a:solidFill>
                  <a:srgbClr val="F8F8F1"/>
                </a:solidFill>
                <a:highlight>
                  <a:srgbClr val="000000"/>
                </a:highlight>
                <a:latin typeface="Courier New" panose="02070309020205020404" pitchFamily="49" charset="0"/>
              </a:rPr>
              <a:t>[nombregrupo] </a:t>
            </a:r>
            <a:endParaRPr lang="es-CL">
              <a:solidFill>
                <a:srgbClr val="000000"/>
              </a:solidFill>
              <a:highlight>
                <a:srgbClr val="000000"/>
              </a:highlight>
              <a:latin typeface="Courier New" panose="02070309020205020404" pitchFamily="49" charset="0"/>
            </a:endParaRPr>
          </a:p>
          <a:p>
            <a:endParaRPr lang="es-CL">
              <a:solidFill>
                <a:srgbClr val="65D9EE"/>
              </a:solidFill>
              <a:highlight>
                <a:srgbClr val="000000"/>
              </a:highlight>
              <a:latin typeface="Courier New" panose="02070309020205020404" pitchFamily="49" charset="0"/>
            </a:endParaRPr>
          </a:p>
          <a:p>
            <a:r>
              <a:rPr lang="es-CL" sz="1800" b="0" i="0" u="none" strike="noStrike" baseline="0">
                <a:solidFill>
                  <a:srgbClr val="65D9EE"/>
                </a:solidFill>
                <a:highlight>
                  <a:srgbClr val="000000"/>
                </a:highlight>
                <a:latin typeface="Courier New" panose="02070309020205020404" pitchFamily="49" charset="0"/>
              </a:rPr>
              <a:t>	</a:t>
            </a:r>
            <a:endParaRPr lang="es-CL">
              <a:solidFill>
                <a:srgbClr val="65D9EE"/>
              </a:solidFill>
              <a:highlight>
                <a:srgbClr val="000000"/>
              </a:highlight>
              <a:latin typeface="Courier New" panose="02070309020205020404" pitchFamily="49" charset="0"/>
            </a:endParaRPr>
          </a:p>
          <a:p>
            <a:r>
              <a:rPr lang="es-CL">
                <a:solidFill>
                  <a:srgbClr val="000000"/>
                </a:solidFill>
                <a:latin typeface="Roboto" panose="02000000000000000000" pitchFamily="2" charset="0"/>
              </a:rPr>
              <a:t>Para corroborar la creación de usuarios: </a:t>
            </a:r>
            <a:r>
              <a:rPr lang="es-CL" sz="1800" b="0" i="0" u="none" strike="noStrike" baseline="0">
                <a:solidFill>
                  <a:srgbClr val="000000"/>
                </a:solidFill>
                <a:latin typeface="Roboto" panose="02000000000000000000" pitchFamily="2" charset="0"/>
              </a:rPr>
              <a:t>SELECT * FROM pg_shadow </a:t>
            </a:r>
            <a:endParaRPr lang="es-CL" sz="1800" b="0" i="0" u="none" strike="noStrike" baseline="0">
              <a:solidFill>
                <a:srgbClr val="65D9EE"/>
              </a:solidFill>
              <a:highlight>
                <a:srgbClr val="000000"/>
              </a:highlight>
              <a:latin typeface="Courier New" panose="02070309020205020404" pitchFamily="49" charset="0"/>
            </a:endParaRPr>
          </a:p>
        </p:txBody>
      </p:sp>
    </p:spTree>
    <p:extLst>
      <p:ext uri="{BB962C8B-B14F-4D97-AF65-F5344CB8AC3E}">
        <p14:creationId xmlns:p14="http://schemas.microsoft.com/office/powerpoint/2010/main" val="292266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5AE6D3-7B2A-8385-3DFB-035C76CF4F40}"/>
              </a:ext>
            </a:extLst>
          </p:cNvPr>
          <p:cNvSpPr>
            <a:spLocks noGrp="1"/>
          </p:cNvSpPr>
          <p:nvPr>
            <p:ph type="title"/>
          </p:nvPr>
        </p:nvSpPr>
        <p:spPr/>
        <p:txBody>
          <a:bodyPr/>
          <a:lstStyle/>
          <a:p>
            <a:r>
              <a:rPr lang="es-ES"/>
              <a:t>Objetivos de la sesión N° 4</a:t>
            </a:r>
            <a:endParaRPr lang="es-CL"/>
          </a:p>
        </p:txBody>
      </p:sp>
      <p:sp>
        <p:nvSpPr>
          <p:cNvPr id="3" name="Marcador de contenido 2">
            <a:extLst>
              <a:ext uri="{FF2B5EF4-FFF2-40B4-BE49-F238E27FC236}">
                <a16:creationId xmlns:a16="http://schemas.microsoft.com/office/drawing/2014/main" id="{4321208A-1DC4-4D01-CC3B-FCEFFDD0DE69}"/>
              </a:ext>
            </a:extLst>
          </p:cNvPr>
          <p:cNvSpPr>
            <a:spLocks noGrp="1"/>
          </p:cNvSpPr>
          <p:nvPr>
            <p:ph idx="1"/>
          </p:nvPr>
        </p:nvSpPr>
        <p:spPr/>
        <p:txBody>
          <a:bodyPr/>
          <a:lstStyle/>
          <a:p>
            <a:pPr marL="0" indent="0">
              <a:buNone/>
            </a:pPr>
            <a:r>
              <a:rPr lang="es-CL" b="0" i="0">
                <a:solidFill>
                  <a:schemeClr val="tx1"/>
                </a:solidFill>
                <a:effectLst/>
                <a:latin typeface="Poppins" panose="00000500000000000000" pitchFamily="2" charset="0"/>
              </a:rPr>
              <a:t>Implementar estructuras de dato relacionales utilizando lenguaje de definición de datos DDL a partir de un modelo de datos para la creación y mantención de las definiciones de los objetos de una base de datos.</a:t>
            </a:r>
            <a:endParaRPr lang="es-CL">
              <a:solidFill>
                <a:schemeClr val="tx1"/>
              </a:solidFill>
            </a:endParaRPr>
          </a:p>
        </p:txBody>
      </p:sp>
    </p:spTree>
    <p:extLst>
      <p:ext uri="{BB962C8B-B14F-4D97-AF65-F5344CB8AC3E}">
        <p14:creationId xmlns:p14="http://schemas.microsoft.com/office/powerpoint/2010/main" val="515700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58716-961D-24DD-DE85-432E96584864}"/>
              </a:ext>
            </a:extLst>
          </p:cNvPr>
          <p:cNvSpPr>
            <a:spLocks noGrp="1"/>
          </p:cNvSpPr>
          <p:nvPr>
            <p:ph type="title"/>
          </p:nvPr>
        </p:nvSpPr>
        <p:spPr/>
        <p:txBody>
          <a:bodyPr/>
          <a:lstStyle/>
          <a:p>
            <a:r>
              <a:rPr lang="es-ES"/>
              <a:t>Privilegios</a:t>
            </a:r>
            <a:endParaRPr lang="es-CL"/>
          </a:p>
        </p:txBody>
      </p:sp>
      <p:sp>
        <p:nvSpPr>
          <p:cNvPr id="3" name="CuadroTexto 2">
            <a:extLst>
              <a:ext uri="{FF2B5EF4-FFF2-40B4-BE49-F238E27FC236}">
                <a16:creationId xmlns:a16="http://schemas.microsoft.com/office/drawing/2014/main" id="{808C2BF6-40EB-C503-A8B0-5987913ED4FD}"/>
              </a:ext>
            </a:extLst>
          </p:cNvPr>
          <p:cNvSpPr txBox="1"/>
          <p:nvPr/>
        </p:nvSpPr>
        <p:spPr>
          <a:xfrm>
            <a:off x="1519237" y="2619375"/>
            <a:ext cx="9153525" cy="2585323"/>
          </a:xfrm>
          <a:prstGeom prst="rect">
            <a:avLst/>
          </a:prstGeom>
          <a:noFill/>
        </p:spPr>
        <p:txBody>
          <a:bodyPr wrap="square" rtlCol="0">
            <a:spAutoFit/>
          </a:bodyPr>
          <a:lstStyle/>
          <a:p>
            <a:r>
              <a:rPr lang="es-CL" sz="1800" b="0" i="0" u="none" strike="noStrike" baseline="0">
                <a:solidFill>
                  <a:srgbClr val="000000"/>
                </a:solidFill>
                <a:latin typeface="Roboto" panose="02000000000000000000" pitchFamily="2" charset="0"/>
              </a:rPr>
              <a:t>Con la asignación de privilegios al usuario, se da la autorización a que éste, o un grupo, realice cualquier acción sobre una tabla específica. Dichas acciones pueden ser otorgadas con el comando “GRANT”, o a su vez, eliminadas con el comando “REVOKE”. </a:t>
            </a:r>
          </a:p>
          <a:p>
            <a:endParaRPr lang="es-CL">
              <a:solidFill>
                <a:srgbClr val="000000"/>
              </a:solidFill>
              <a:latin typeface="Roboto" panose="02000000000000000000" pitchFamily="2" charset="0"/>
            </a:endParaRPr>
          </a:p>
          <a:p>
            <a:r>
              <a:rPr lang="es-CL">
                <a:solidFill>
                  <a:srgbClr val="000000"/>
                </a:solidFill>
                <a:latin typeface="Roboto" panose="02000000000000000000" pitchFamily="2" charset="0"/>
              </a:rPr>
              <a:t>Sintaxis:</a:t>
            </a:r>
          </a:p>
          <a:p>
            <a:endParaRPr lang="es-CL">
              <a:solidFill>
                <a:srgbClr val="000000"/>
              </a:solidFill>
              <a:latin typeface="Roboto" panose="02000000000000000000" pitchFamily="2" charset="0"/>
            </a:endParaRPr>
          </a:p>
          <a:p>
            <a:r>
              <a:rPr lang="es-CL" sz="1800" b="0" i="0" u="none" strike="noStrike" baseline="0">
                <a:solidFill>
                  <a:srgbClr val="65D9EE"/>
                </a:solidFill>
                <a:highlight>
                  <a:srgbClr val="000000"/>
                </a:highlight>
                <a:latin typeface="Courier New" panose="02070309020205020404" pitchFamily="49" charset="0"/>
              </a:rPr>
              <a:t>GRANT </a:t>
            </a:r>
            <a:r>
              <a:rPr lang="es-CL" sz="1800" b="0" i="0" u="none" strike="noStrike" baseline="0">
                <a:solidFill>
                  <a:srgbClr val="F8F8F1"/>
                </a:solidFill>
                <a:highlight>
                  <a:srgbClr val="000000"/>
                </a:highlight>
                <a:latin typeface="Courier New" panose="02070309020205020404" pitchFamily="49" charset="0"/>
              </a:rPr>
              <a:t>[</a:t>
            </a:r>
            <a:r>
              <a:rPr lang="es-CL" sz="1800" b="0" i="0" u="none" strike="noStrike" baseline="0">
                <a:solidFill>
                  <a:srgbClr val="65D9EE"/>
                </a:solidFill>
                <a:highlight>
                  <a:srgbClr val="000000"/>
                </a:highlight>
                <a:latin typeface="Courier New" panose="02070309020205020404" pitchFamily="49" charset="0"/>
              </a:rPr>
              <a:t>SELECT</a:t>
            </a:r>
            <a:r>
              <a:rPr lang="es-CL" sz="1800" b="0" i="0" u="none" strike="noStrike" baseline="0">
                <a:solidFill>
                  <a:srgbClr val="F8F8F1"/>
                </a:solidFill>
                <a:highlight>
                  <a:srgbClr val="000000"/>
                </a:highlight>
                <a:latin typeface="Courier New" panose="02070309020205020404" pitchFamily="49" charset="0"/>
              </a:rPr>
              <a:t>, </a:t>
            </a:r>
            <a:r>
              <a:rPr lang="es-CL" sz="1800" b="0" i="0" u="none" strike="noStrike" baseline="0">
                <a:solidFill>
                  <a:srgbClr val="65D9EE"/>
                </a:solidFill>
                <a:highlight>
                  <a:srgbClr val="000000"/>
                </a:highlight>
                <a:latin typeface="Courier New" panose="02070309020205020404" pitchFamily="49" charset="0"/>
              </a:rPr>
              <a:t>INSERT UPDATE</a:t>
            </a:r>
            <a:r>
              <a:rPr lang="es-CL" sz="1800" b="0" i="0" u="none" strike="noStrike" baseline="0">
                <a:solidFill>
                  <a:srgbClr val="F8F8F1"/>
                </a:solidFill>
                <a:highlight>
                  <a:srgbClr val="000000"/>
                </a:highlight>
                <a:latin typeface="Courier New" panose="02070309020205020404" pitchFamily="49" charset="0"/>
              </a:rPr>
              <a:t>, </a:t>
            </a:r>
            <a:r>
              <a:rPr lang="es-CL" sz="1800" b="0" i="0" u="none" strike="noStrike" baseline="0">
                <a:solidFill>
                  <a:srgbClr val="65D9EE"/>
                </a:solidFill>
                <a:highlight>
                  <a:srgbClr val="000000"/>
                </a:highlight>
                <a:latin typeface="Courier New" panose="02070309020205020404" pitchFamily="49" charset="0"/>
              </a:rPr>
              <a:t>DELETE</a:t>
            </a:r>
            <a:r>
              <a:rPr lang="es-CL" sz="1800" b="0" i="0" u="none" strike="noStrike" baseline="0">
                <a:solidFill>
                  <a:srgbClr val="F8F8F1"/>
                </a:solidFill>
                <a:highlight>
                  <a:srgbClr val="000000"/>
                </a:highlight>
                <a:latin typeface="Courier New" panose="02070309020205020404" pitchFamily="49" charset="0"/>
              </a:rPr>
              <a:t>, </a:t>
            </a:r>
            <a:r>
              <a:rPr lang="es-CL" sz="1800" b="0" i="0" u="none" strike="noStrike" baseline="0">
                <a:solidFill>
                  <a:srgbClr val="65D9EE"/>
                </a:solidFill>
                <a:highlight>
                  <a:srgbClr val="000000"/>
                </a:highlight>
                <a:latin typeface="Courier New" panose="02070309020205020404" pitchFamily="49" charset="0"/>
              </a:rPr>
              <a:t>ALL</a:t>
            </a:r>
            <a:r>
              <a:rPr lang="es-CL" sz="1800" b="0" i="0" u="none" strike="noStrike" baseline="0">
                <a:solidFill>
                  <a:srgbClr val="F8F8F1"/>
                </a:solidFill>
                <a:highlight>
                  <a:srgbClr val="000000"/>
                </a:highlight>
                <a:latin typeface="Courier New" panose="02070309020205020404" pitchFamily="49" charset="0"/>
              </a:rPr>
              <a:t>] </a:t>
            </a:r>
            <a:r>
              <a:rPr lang="es-CL" sz="1800" b="0" i="0" u="none" strike="noStrike" baseline="0">
                <a:solidFill>
                  <a:srgbClr val="65D9EE"/>
                </a:solidFill>
                <a:highlight>
                  <a:srgbClr val="000000"/>
                </a:highlight>
                <a:latin typeface="Courier New" panose="02070309020205020404" pitchFamily="49" charset="0"/>
              </a:rPr>
              <a:t>ON </a:t>
            </a:r>
            <a:r>
              <a:rPr lang="es-CL" sz="1800" b="0" i="0" u="none" strike="noStrike" baseline="0">
                <a:solidFill>
                  <a:srgbClr val="F8F8F1"/>
                </a:solidFill>
                <a:highlight>
                  <a:srgbClr val="000000"/>
                </a:highlight>
                <a:latin typeface="Courier New" panose="02070309020205020404" pitchFamily="49" charset="0"/>
              </a:rPr>
              <a:t>[nombretabla] </a:t>
            </a:r>
            <a:r>
              <a:rPr lang="es-CL" sz="1800" b="0" i="0" u="none" strike="noStrike" baseline="0">
                <a:solidFill>
                  <a:srgbClr val="65D9EE"/>
                </a:solidFill>
                <a:highlight>
                  <a:srgbClr val="000000"/>
                </a:highlight>
                <a:latin typeface="Courier New" panose="02070309020205020404" pitchFamily="49" charset="0"/>
              </a:rPr>
              <a:t>TO </a:t>
            </a:r>
            <a:r>
              <a:rPr lang="es-CL" sz="1800" b="0" i="0" u="none" strike="noStrike" baseline="0">
                <a:solidFill>
                  <a:srgbClr val="F8F8F1"/>
                </a:solidFill>
                <a:highlight>
                  <a:srgbClr val="000000"/>
                </a:highlight>
                <a:latin typeface="Courier New" panose="02070309020205020404" pitchFamily="49" charset="0"/>
              </a:rPr>
              <a:t>[nombreusuario o nombreGrupo] </a:t>
            </a:r>
            <a:r>
              <a:rPr lang="es-CL" sz="1800" b="0" i="0" u="none" strike="noStrike" baseline="0">
                <a:solidFill>
                  <a:srgbClr val="000000"/>
                </a:solidFill>
                <a:highlight>
                  <a:srgbClr val="000000"/>
                </a:highlight>
                <a:latin typeface="Courier New" panose="02070309020205020404" pitchFamily="49" charset="0"/>
              </a:rPr>
              <a:t>	</a:t>
            </a:r>
          </a:p>
          <a:p>
            <a:endParaRPr lang="es-CL">
              <a:solidFill>
                <a:srgbClr val="000000"/>
              </a:solidFill>
              <a:latin typeface="Roboto" panose="02000000000000000000" pitchFamily="2" charset="0"/>
            </a:endParaRPr>
          </a:p>
        </p:txBody>
      </p:sp>
    </p:spTree>
    <p:extLst>
      <p:ext uri="{BB962C8B-B14F-4D97-AF65-F5344CB8AC3E}">
        <p14:creationId xmlns:p14="http://schemas.microsoft.com/office/powerpoint/2010/main" val="262928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3" name="Picture 12">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5" name="Straight Connector 14">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7" name="Rectangle 16">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ítulo 1">
            <a:extLst>
              <a:ext uri="{FF2B5EF4-FFF2-40B4-BE49-F238E27FC236}">
                <a16:creationId xmlns:a16="http://schemas.microsoft.com/office/drawing/2014/main" id="{DDAE6A94-E0D7-FF70-AF1D-8F07583979FE}"/>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a:solidFill>
                  <a:srgbClr val="262626"/>
                </a:solidFill>
              </a:rPr>
              <a:t>Resumen de SQL.</a:t>
            </a:r>
          </a:p>
        </p:txBody>
      </p:sp>
      <p:sp>
        <p:nvSpPr>
          <p:cNvPr id="25" name="Rectangle 24">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B359E290-5CEE-F8D2-B7E0-AFAE919B77ED}"/>
              </a:ext>
            </a:extLst>
          </p:cNvPr>
          <p:cNvPicPr>
            <a:picLocks noChangeAspect="1"/>
          </p:cNvPicPr>
          <p:nvPr/>
        </p:nvPicPr>
        <p:blipFill>
          <a:blip r:embed="rId7"/>
          <a:stretch>
            <a:fillRect/>
          </a:stretch>
        </p:blipFill>
        <p:spPr>
          <a:xfrm>
            <a:off x="1412683" y="2153861"/>
            <a:ext cx="5784083" cy="2371473"/>
          </a:xfrm>
          <a:prstGeom prst="rect">
            <a:avLst/>
          </a:prstGeom>
        </p:spPr>
      </p:pic>
      <p:cxnSp>
        <p:nvCxnSpPr>
          <p:cNvPr id="27" name="Straight Connector 26">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894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6F48D7F-7C7C-D63A-5058-DD7264F5B369}"/>
              </a:ext>
            </a:extLst>
          </p:cNvPr>
          <p:cNvSpPr>
            <a:spLocks noGrp="1"/>
          </p:cNvSpPr>
          <p:nvPr>
            <p:ph type="ctrTitle"/>
          </p:nvPr>
        </p:nvSpPr>
        <p:spPr/>
        <p:txBody>
          <a:bodyPr/>
          <a:lstStyle/>
          <a:p>
            <a:r>
              <a:rPr lang="es-ES"/>
              <a:t>Cierre y conclusiones</a:t>
            </a:r>
            <a:endParaRPr lang="es-CL"/>
          </a:p>
        </p:txBody>
      </p:sp>
    </p:spTree>
    <p:extLst>
      <p:ext uri="{BB962C8B-B14F-4D97-AF65-F5344CB8AC3E}">
        <p14:creationId xmlns:p14="http://schemas.microsoft.com/office/powerpoint/2010/main" val="95342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0C803-87DE-ECDD-62B8-7603DC5D890D}"/>
              </a:ext>
            </a:extLst>
          </p:cNvPr>
          <p:cNvSpPr>
            <a:spLocks noGrp="1"/>
          </p:cNvSpPr>
          <p:nvPr>
            <p:ph type="title"/>
          </p:nvPr>
        </p:nvSpPr>
        <p:spPr/>
        <p:txBody>
          <a:bodyPr/>
          <a:lstStyle/>
          <a:p>
            <a:r>
              <a:rPr lang="es-ES"/>
              <a:t>Temas a tratar</a:t>
            </a:r>
            <a:endParaRPr lang="es-CL"/>
          </a:p>
        </p:txBody>
      </p:sp>
      <p:sp>
        <p:nvSpPr>
          <p:cNvPr id="3" name="Marcador de contenido 2">
            <a:extLst>
              <a:ext uri="{FF2B5EF4-FFF2-40B4-BE49-F238E27FC236}">
                <a16:creationId xmlns:a16="http://schemas.microsoft.com/office/drawing/2014/main" id="{7FAA7592-8258-EE74-9EE7-7E1388872D96}"/>
              </a:ext>
            </a:extLst>
          </p:cNvPr>
          <p:cNvSpPr>
            <a:spLocks noGrp="1"/>
          </p:cNvSpPr>
          <p:nvPr>
            <p:ph idx="1"/>
          </p:nvPr>
        </p:nvSpPr>
        <p:spPr/>
        <p:txBody>
          <a:bodyPr/>
          <a:lstStyle/>
          <a:p>
            <a:r>
              <a:rPr lang="es-CL" sz="1800" strike="sngStrike">
                <a:solidFill>
                  <a:srgbClr val="000000"/>
                </a:solidFill>
                <a:latin typeface="Roboto" panose="02000000000000000000" pitchFamily="2" charset="0"/>
              </a:rPr>
              <a:t>Comandos y cláusulas. </a:t>
            </a:r>
          </a:p>
          <a:p>
            <a:r>
              <a:rPr lang="es-CL" sz="1800" strike="sngStrike">
                <a:solidFill>
                  <a:srgbClr val="000000"/>
                </a:solidFill>
                <a:latin typeface="Roboto" panose="02000000000000000000" pitchFamily="2" charset="0"/>
              </a:rPr>
              <a:t>Sentencias DDL (DROP y ALTER) </a:t>
            </a:r>
          </a:p>
          <a:p>
            <a:r>
              <a:rPr lang="es-CL" sz="1800" strike="sngStrike">
                <a:solidFill>
                  <a:srgbClr val="000000"/>
                </a:solidFill>
                <a:latin typeface="Roboto" panose="02000000000000000000" pitchFamily="2" charset="0"/>
              </a:rPr>
              <a:t>Sentencias DML (DELETE y UPDATE) </a:t>
            </a:r>
          </a:p>
          <a:p>
            <a:r>
              <a:rPr lang="es-CL" sz="1800" strike="sngStrike">
                <a:solidFill>
                  <a:srgbClr val="000000"/>
                </a:solidFill>
                <a:latin typeface="Roboto" panose="02000000000000000000" pitchFamily="2" charset="0"/>
              </a:rPr>
              <a:t>Restricciones de validación. </a:t>
            </a:r>
          </a:p>
          <a:p>
            <a:r>
              <a:rPr lang="es-CL" sz="1800">
                <a:solidFill>
                  <a:srgbClr val="000000"/>
                </a:solidFill>
                <a:latin typeface="Roboto" panose="02000000000000000000" pitchFamily="2" charset="0"/>
              </a:rPr>
              <a:t>Condicionales. </a:t>
            </a:r>
          </a:p>
        </p:txBody>
      </p:sp>
    </p:spTree>
    <p:extLst>
      <p:ext uri="{BB962C8B-B14F-4D97-AF65-F5344CB8AC3E}">
        <p14:creationId xmlns:p14="http://schemas.microsoft.com/office/powerpoint/2010/main" val="396526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3E6AB4-13C8-77FC-0B3A-EEB4A55CADAD}"/>
              </a:ext>
            </a:extLst>
          </p:cNvPr>
          <p:cNvSpPr>
            <a:spLocks noGrp="1"/>
          </p:cNvSpPr>
          <p:nvPr>
            <p:ph type="title"/>
          </p:nvPr>
        </p:nvSpPr>
        <p:spPr/>
        <p:txBody>
          <a:bodyPr/>
          <a:lstStyle/>
          <a:p>
            <a:r>
              <a:rPr lang="es-ES"/>
              <a:t>Condicionales</a:t>
            </a:r>
            <a:endParaRPr lang="es-CL"/>
          </a:p>
        </p:txBody>
      </p:sp>
      <p:sp>
        <p:nvSpPr>
          <p:cNvPr id="4" name="CuadroTexto 3">
            <a:extLst>
              <a:ext uri="{FF2B5EF4-FFF2-40B4-BE49-F238E27FC236}">
                <a16:creationId xmlns:a16="http://schemas.microsoft.com/office/drawing/2014/main" id="{F12D4A56-E2C2-D1AD-CE31-BB732E9E6F02}"/>
              </a:ext>
            </a:extLst>
          </p:cNvPr>
          <p:cNvSpPr txBox="1"/>
          <p:nvPr/>
        </p:nvSpPr>
        <p:spPr>
          <a:xfrm>
            <a:off x="1198485" y="2831055"/>
            <a:ext cx="9698113" cy="3693319"/>
          </a:xfrm>
          <a:prstGeom prst="rect">
            <a:avLst/>
          </a:prstGeom>
          <a:noFill/>
        </p:spPr>
        <p:txBody>
          <a:bodyPr wrap="square">
            <a:spAutoFit/>
          </a:bodyPr>
          <a:lstStyle/>
          <a:p>
            <a:r>
              <a:rPr lang="es-CL" sz="1800" b="0" i="0" u="none" strike="noStrike" baseline="0">
                <a:solidFill>
                  <a:schemeClr val="bg1"/>
                </a:solidFill>
                <a:highlight>
                  <a:srgbClr val="000000"/>
                </a:highlight>
                <a:latin typeface="Roboto" panose="02000000000000000000" pitchFamily="2" charset="0"/>
              </a:rPr>
              <a:t>CASE no es una función, pero su utilidad se asemeja a una, es decir, devuelve un valor. Se trata de un elemento que da potencia a las instrucciones SQL, ya que simula una estructura de tipo </a:t>
            </a:r>
            <a:r>
              <a:rPr lang="es-CL" sz="1800" b="1" i="0" u="none" strike="noStrike" baseline="0">
                <a:solidFill>
                  <a:schemeClr val="bg1"/>
                </a:solidFill>
                <a:highlight>
                  <a:srgbClr val="000000"/>
                </a:highlight>
                <a:latin typeface="Consolas" panose="020B0609020204030204" pitchFamily="49" charset="0"/>
              </a:rPr>
              <a:t>if-then-else</a:t>
            </a:r>
            <a:r>
              <a:rPr lang="es-CL" sz="1800" b="0" i="0" u="none" strike="noStrike" baseline="0">
                <a:solidFill>
                  <a:schemeClr val="bg1"/>
                </a:solidFill>
                <a:highlight>
                  <a:srgbClr val="000000"/>
                </a:highlight>
                <a:latin typeface="Roboto" panose="02000000000000000000" pitchFamily="2" charset="0"/>
              </a:rPr>
              <a:t>. </a:t>
            </a:r>
          </a:p>
          <a:p>
            <a:endParaRPr lang="es-CL">
              <a:solidFill>
                <a:schemeClr val="bg1"/>
              </a:solidFill>
              <a:highlight>
                <a:srgbClr val="000000"/>
              </a:highlight>
              <a:latin typeface="Roboto" panose="02000000000000000000" pitchFamily="2" charset="0"/>
            </a:endParaRPr>
          </a:p>
          <a:p>
            <a:r>
              <a:rPr lang="es-CL">
                <a:solidFill>
                  <a:schemeClr val="bg1"/>
                </a:solidFill>
                <a:highlight>
                  <a:srgbClr val="000000"/>
                </a:highlight>
                <a:latin typeface="Roboto" panose="02000000000000000000" pitchFamily="2" charset="0"/>
              </a:rPr>
              <a:t>Sintaxis:</a:t>
            </a:r>
          </a:p>
          <a:p>
            <a:endParaRPr lang="es-CL">
              <a:solidFill>
                <a:schemeClr val="bg1"/>
              </a:solidFill>
              <a:highlight>
                <a:srgbClr val="000000"/>
              </a:highlight>
              <a:latin typeface="Roboto" panose="02000000000000000000" pitchFamily="2" charset="0"/>
            </a:endParaRPr>
          </a:p>
          <a:p>
            <a:r>
              <a:rPr lang="es-CL" sz="1800" b="0" i="0" u="none" strike="noStrike" baseline="0">
                <a:solidFill>
                  <a:srgbClr val="65D9EE"/>
                </a:solidFill>
                <a:highlight>
                  <a:srgbClr val="000000"/>
                </a:highlight>
                <a:latin typeface="Courier New" panose="02070309020205020404" pitchFamily="49" charset="0"/>
              </a:rPr>
              <a:t>CASE [expresión] </a:t>
            </a:r>
          </a:p>
          <a:p>
            <a:r>
              <a:rPr lang="es-CL" sz="1800" b="0" i="0" u="none" strike="noStrike" baseline="0">
                <a:solidFill>
                  <a:srgbClr val="65D9EE"/>
                </a:solidFill>
                <a:highlight>
                  <a:srgbClr val="000000"/>
                </a:highlight>
                <a:latin typeface="Courier New" panose="02070309020205020404" pitchFamily="49" charset="0"/>
              </a:rPr>
              <a:t>WHEN </a:t>
            </a:r>
            <a:r>
              <a:rPr lang="es-CL" sz="1800" b="0" i="0" u="none" strike="noStrike" baseline="0">
                <a:solidFill>
                  <a:srgbClr val="F8F8F1"/>
                </a:solidFill>
                <a:highlight>
                  <a:srgbClr val="000000"/>
                </a:highlight>
                <a:latin typeface="Courier New" panose="02070309020205020404" pitchFamily="49" charset="0"/>
              </a:rPr>
              <a:t>expres</a:t>
            </a:r>
            <a:r>
              <a:rPr lang="es-CL" sz="1800" b="0" i="0" u="none" strike="noStrike" baseline="0">
                <a:solidFill>
                  <a:srgbClr val="FFFFFF"/>
                </a:solidFill>
                <a:highlight>
                  <a:srgbClr val="000000"/>
                </a:highlight>
                <a:latin typeface="Courier New" panose="02070309020205020404" pitchFamily="49" charset="0"/>
              </a:rPr>
              <a:t>ión_comparació</a:t>
            </a:r>
            <a:r>
              <a:rPr lang="es-CL" sz="1800" b="0" i="0" u="none" strike="noStrike" baseline="0">
                <a:solidFill>
                  <a:srgbClr val="F8F8F1"/>
                </a:solidFill>
                <a:highlight>
                  <a:srgbClr val="000000"/>
                </a:highlight>
                <a:latin typeface="Courier New" panose="02070309020205020404" pitchFamily="49" charset="0"/>
              </a:rPr>
              <a:t>n1 </a:t>
            </a:r>
            <a:r>
              <a:rPr lang="es-CL" sz="1800" b="0" i="0" u="none" strike="noStrike" baseline="0">
                <a:solidFill>
                  <a:srgbClr val="65D9EE"/>
                </a:solidFill>
                <a:highlight>
                  <a:srgbClr val="000000"/>
                </a:highlight>
                <a:latin typeface="Courier New" panose="02070309020205020404" pitchFamily="49" charset="0"/>
              </a:rPr>
              <a:t>THEN </a:t>
            </a:r>
            <a:r>
              <a:rPr lang="es-CL" sz="1800" b="0" i="0" u="none" strike="noStrike" baseline="0">
                <a:solidFill>
                  <a:srgbClr val="F8F8F1"/>
                </a:solidFill>
                <a:highlight>
                  <a:srgbClr val="000000"/>
                </a:highlight>
                <a:latin typeface="Courier New" panose="02070309020205020404" pitchFamily="49" charset="0"/>
              </a:rPr>
              <a:t>valor_devuelto1 </a:t>
            </a:r>
            <a:endParaRPr lang="es-CL" sz="1800" b="0" i="0" u="none" strike="noStrike" baseline="0">
              <a:solidFill>
                <a:srgbClr val="000000"/>
              </a:solidFill>
              <a:highlight>
                <a:srgbClr val="000000"/>
              </a:highlight>
              <a:latin typeface="Courier New" panose="02070309020205020404" pitchFamily="49" charset="0"/>
            </a:endParaRPr>
          </a:p>
          <a:p>
            <a:r>
              <a:rPr lang="es-CL" sz="1800" b="0" i="0" u="none" strike="noStrike" baseline="0">
                <a:solidFill>
                  <a:srgbClr val="F8F8F1"/>
                </a:solidFill>
                <a:highlight>
                  <a:srgbClr val="000000"/>
                </a:highlight>
                <a:latin typeface="Courier New" panose="02070309020205020404" pitchFamily="49" charset="0"/>
              </a:rPr>
              <a:t>[</a:t>
            </a:r>
            <a:r>
              <a:rPr lang="es-CL" sz="1800" b="0" i="0" u="none" strike="noStrike" baseline="0">
                <a:solidFill>
                  <a:srgbClr val="65D9EE"/>
                </a:solidFill>
                <a:highlight>
                  <a:srgbClr val="000000"/>
                </a:highlight>
                <a:latin typeface="Courier New" panose="02070309020205020404" pitchFamily="49" charset="0"/>
              </a:rPr>
              <a:t>WHEN </a:t>
            </a:r>
            <a:r>
              <a:rPr lang="es-CL" sz="1800" b="0" i="0" u="none" strike="noStrike" baseline="0">
                <a:solidFill>
                  <a:srgbClr val="F8F8F1"/>
                </a:solidFill>
                <a:highlight>
                  <a:srgbClr val="000000"/>
                </a:highlight>
                <a:latin typeface="Courier New" panose="02070309020205020404" pitchFamily="49" charset="0"/>
              </a:rPr>
              <a:t>expres</a:t>
            </a:r>
            <a:r>
              <a:rPr lang="es-CL" sz="1800" b="0" i="0" u="none" strike="noStrike" baseline="0">
                <a:solidFill>
                  <a:srgbClr val="FFFFFF"/>
                </a:solidFill>
                <a:highlight>
                  <a:srgbClr val="000000"/>
                </a:highlight>
                <a:latin typeface="Courier New" panose="02070309020205020404" pitchFamily="49" charset="0"/>
              </a:rPr>
              <a:t>ión_comparación</a:t>
            </a:r>
            <a:r>
              <a:rPr lang="es-CL" sz="1800" b="0" i="0" u="none" strike="noStrike" baseline="0">
                <a:solidFill>
                  <a:srgbClr val="F8F8F1"/>
                </a:solidFill>
                <a:highlight>
                  <a:srgbClr val="000000"/>
                </a:highlight>
                <a:latin typeface="Courier New" panose="02070309020205020404" pitchFamily="49" charset="0"/>
              </a:rPr>
              <a:t>2 </a:t>
            </a:r>
            <a:r>
              <a:rPr lang="es-CL" sz="1800" b="0" i="0" u="none" strike="noStrike" baseline="0">
                <a:solidFill>
                  <a:srgbClr val="65D9EE"/>
                </a:solidFill>
                <a:highlight>
                  <a:srgbClr val="000000"/>
                </a:highlight>
                <a:latin typeface="Courier New" panose="02070309020205020404" pitchFamily="49" charset="0"/>
              </a:rPr>
              <a:t>THEN </a:t>
            </a:r>
            <a:r>
              <a:rPr lang="es-CL" sz="1800" b="0" i="0" u="none" strike="noStrike" baseline="0">
                <a:solidFill>
                  <a:srgbClr val="F8F8F1"/>
                </a:solidFill>
                <a:highlight>
                  <a:srgbClr val="000000"/>
                </a:highlight>
                <a:latin typeface="Courier New" panose="02070309020205020404" pitchFamily="49" charset="0"/>
              </a:rPr>
              <a:t>valor_devuelto2 </a:t>
            </a:r>
            <a:endParaRPr lang="es-CL" sz="1800" b="0" i="0" u="none" strike="noStrike" baseline="0">
              <a:solidFill>
                <a:srgbClr val="000000"/>
              </a:solidFill>
              <a:highlight>
                <a:srgbClr val="000000"/>
              </a:highlight>
              <a:latin typeface="Courier New" panose="02070309020205020404" pitchFamily="49" charset="0"/>
            </a:endParaRPr>
          </a:p>
          <a:p>
            <a:r>
              <a:rPr lang="es-CL" sz="1800" b="0" i="0" u="none" strike="noStrike" baseline="0">
                <a:solidFill>
                  <a:srgbClr val="FFFFFF"/>
                </a:solidFill>
                <a:highlight>
                  <a:srgbClr val="000000"/>
                </a:highlight>
                <a:latin typeface="Courier New" panose="02070309020205020404" pitchFamily="49" charset="0"/>
              </a:rPr>
              <a:t>… </a:t>
            </a:r>
          </a:p>
          <a:p>
            <a:r>
              <a:rPr lang="es-CL" sz="1800" b="0" i="0" u="none" strike="noStrike" baseline="0">
                <a:solidFill>
                  <a:srgbClr val="F8F8F1"/>
                </a:solidFill>
                <a:highlight>
                  <a:srgbClr val="000000"/>
                </a:highlight>
                <a:latin typeface="Courier New" panose="02070309020205020404" pitchFamily="49" charset="0"/>
              </a:rPr>
              <a:t>[ELSE valor_devuelto_else]] </a:t>
            </a:r>
          </a:p>
          <a:p>
            <a:r>
              <a:rPr lang="es-CL" sz="1800" b="0" i="0" u="none" strike="noStrike" baseline="0">
                <a:solidFill>
                  <a:srgbClr val="65D9EE"/>
                </a:solidFill>
                <a:highlight>
                  <a:srgbClr val="000000"/>
                </a:highlight>
                <a:latin typeface="Courier New" panose="02070309020205020404" pitchFamily="49" charset="0"/>
              </a:rPr>
              <a:t>END; 	</a:t>
            </a:r>
          </a:p>
          <a:p>
            <a:endParaRPr lang="es-CL">
              <a:solidFill>
                <a:schemeClr val="bg1"/>
              </a:solidFill>
              <a:highlight>
                <a:srgbClr val="000000"/>
              </a:highlight>
            </a:endParaRPr>
          </a:p>
        </p:txBody>
      </p:sp>
    </p:spTree>
    <p:extLst>
      <p:ext uri="{BB962C8B-B14F-4D97-AF65-F5344CB8AC3E}">
        <p14:creationId xmlns:p14="http://schemas.microsoft.com/office/powerpoint/2010/main" val="541069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558949-685E-F082-AFE2-C31B0CE72310}"/>
              </a:ext>
            </a:extLst>
          </p:cNvPr>
          <p:cNvSpPr>
            <a:spLocks noGrp="1"/>
          </p:cNvSpPr>
          <p:nvPr>
            <p:ph type="title"/>
          </p:nvPr>
        </p:nvSpPr>
        <p:spPr/>
        <p:txBody>
          <a:bodyPr/>
          <a:lstStyle/>
          <a:p>
            <a:r>
              <a:rPr lang="es-ES"/>
              <a:t>Ejemplo</a:t>
            </a:r>
            <a:endParaRPr lang="es-CL"/>
          </a:p>
        </p:txBody>
      </p:sp>
      <p:sp>
        <p:nvSpPr>
          <p:cNvPr id="4" name="CuadroTexto 3">
            <a:extLst>
              <a:ext uri="{FF2B5EF4-FFF2-40B4-BE49-F238E27FC236}">
                <a16:creationId xmlns:a16="http://schemas.microsoft.com/office/drawing/2014/main" id="{0585F88B-AF4B-AAD5-35CE-2BB686A979F3}"/>
              </a:ext>
            </a:extLst>
          </p:cNvPr>
          <p:cNvSpPr txBox="1"/>
          <p:nvPr/>
        </p:nvSpPr>
        <p:spPr>
          <a:xfrm>
            <a:off x="1526959" y="2880777"/>
            <a:ext cx="9472474" cy="1477328"/>
          </a:xfrm>
          <a:prstGeom prst="rect">
            <a:avLst/>
          </a:prstGeom>
          <a:noFill/>
        </p:spPr>
        <p:txBody>
          <a:bodyPr wrap="square">
            <a:spAutoFit/>
          </a:bodyPr>
          <a:lstStyle/>
          <a:p>
            <a:r>
              <a:rPr lang="en-US" b="0" i="0">
                <a:solidFill>
                  <a:srgbClr val="2E95D3"/>
                </a:solidFill>
                <a:effectLst/>
                <a:highlight>
                  <a:srgbClr val="000000"/>
                </a:highlight>
                <a:latin typeface="Söhne Mono"/>
              </a:rPr>
              <a:t>UPDATE</a:t>
            </a:r>
            <a:r>
              <a:rPr lang="en-US" b="0" i="0">
                <a:solidFill>
                  <a:srgbClr val="FFFFFF"/>
                </a:solidFill>
                <a:effectLst/>
                <a:highlight>
                  <a:srgbClr val="000000"/>
                </a:highlight>
                <a:latin typeface="Söhne Mono"/>
              </a:rPr>
              <a:t> productos </a:t>
            </a:r>
            <a:r>
              <a:rPr lang="en-US" b="0" i="0">
                <a:solidFill>
                  <a:srgbClr val="2E95D3"/>
                </a:solidFill>
                <a:effectLst/>
                <a:highlight>
                  <a:srgbClr val="000000"/>
                </a:highlight>
                <a:latin typeface="Söhne Mono"/>
              </a:rPr>
              <a:t>SET</a:t>
            </a:r>
            <a:r>
              <a:rPr lang="en-US" b="0" i="0">
                <a:solidFill>
                  <a:srgbClr val="FFFFFF"/>
                </a:solidFill>
                <a:effectLst/>
                <a:highlight>
                  <a:srgbClr val="000000"/>
                </a:highlight>
                <a:latin typeface="Söhne Mono"/>
              </a:rPr>
              <a:t> estado = </a:t>
            </a:r>
            <a:r>
              <a:rPr lang="en-US" b="0" i="0">
                <a:solidFill>
                  <a:srgbClr val="2E95D3"/>
                </a:solidFill>
                <a:effectLst/>
                <a:highlight>
                  <a:srgbClr val="000000"/>
                </a:highlight>
                <a:latin typeface="Söhne Mono"/>
              </a:rPr>
              <a:t>CASE</a:t>
            </a:r>
            <a:r>
              <a:rPr lang="en-US" b="0" i="0">
                <a:solidFill>
                  <a:srgbClr val="FFFFFF"/>
                </a:solidFill>
                <a:effectLst/>
                <a:highlight>
                  <a:srgbClr val="000000"/>
                </a:highlight>
                <a:latin typeface="Söhne Mono"/>
              </a:rPr>
              <a:t> </a:t>
            </a:r>
          </a:p>
          <a:p>
            <a:r>
              <a:rPr lang="en-US" b="0" i="0">
                <a:solidFill>
                  <a:srgbClr val="2E95D3"/>
                </a:solidFill>
                <a:effectLst/>
                <a:highlight>
                  <a:srgbClr val="000000"/>
                </a:highlight>
                <a:latin typeface="Söhne Mono"/>
              </a:rPr>
              <a:t>WHEN</a:t>
            </a:r>
            <a:r>
              <a:rPr lang="en-US" b="0" i="0">
                <a:solidFill>
                  <a:srgbClr val="FFFFFF"/>
                </a:solidFill>
                <a:effectLst/>
                <a:highlight>
                  <a:srgbClr val="000000"/>
                </a:highlight>
                <a:latin typeface="Söhne Mono"/>
              </a:rPr>
              <a:t> stock &gt; </a:t>
            </a:r>
            <a:r>
              <a:rPr lang="en-US" b="0" i="0">
                <a:solidFill>
                  <a:srgbClr val="DF3079"/>
                </a:solidFill>
                <a:effectLst/>
                <a:highlight>
                  <a:srgbClr val="000000"/>
                </a:highlight>
                <a:latin typeface="Söhne Mono"/>
              </a:rPr>
              <a:t>0</a:t>
            </a:r>
            <a:r>
              <a:rPr lang="en-US" b="0" i="0">
                <a:solidFill>
                  <a:srgbClr val="FFFFFF"/>
                </a:solidFill>
                <a:effectLst/>
                <a:highlight>
                  <a:srgbClr val="000000"/>
                </a:highlight>
                <a:latin typeface="Söhne Mono"/>
              </a:rPr>
              <a:t> </a:t>
            </a:r>
            <a:r>
              <a:rPr lang="en-US" b="0" i="0">
                <a:solidFill>
                  <a:srgbClr val="2E95D3"/>
                </a:solidFill>
                <a:effectLst/>
                <a:highlight>
                  <a:srgbClr val="000000"/>
                </a:highlight>
                <a:latin typeface="Söhne Mono"/>
              </a:rPr>
              <a:t>THEN</a:t>
            </a:r>
            <a:r>
              <a:rPr lang="en-US" b="0" i="0">
                <a:solidFill>
                  <a:srgbClr val="FFFFFF"/>
                </a:solidFill>
                <a:effectLst/>
                <a:highlight>
                  <a:srgbClr val="000000"/>
                </a:highlight>
                <a:latin typeface="Söhne Mono"/>
              </a:rPr>
              <a:t> </a:t>
            </a:r>
            <a:r>
              <a:rPr lang="en-US" b="0" i="0">
                <a:solidFill>
                  <a:srgbClr val="00A67D"/>
                </a:solidFill>
                <a:effectLst/>
                <a:highlight>
                  <a:srgbClr val="000000"/>
                </a:highlight>
                <a:latin typeface="Söhne Mono"/>
              </a:rPr>
              <a:t>'Disponible’</a:t>
            </a:r>
            <a:r>
              <a:rPr lang="en-US" b="0" i="0">
                <a:solidFill>
                  <a:srgbClr val="FFFFFF"/>
                </a:solidFill>
                <a:effectLst/>
                <a:highlight>
                  <a:srgbClr val="000000"/>
                </a:highlight>
                <a:latin typeface="Söhne Mono"/>
              </a:rPr>
              <a:t> </a:t>
            </a:r>
          </a:p>
          <a:p>
            <a:r>
              <a:rPr lang="en-US" b="0" i="0">
                <a:solidFill>
                  <a:srgbClr val="2E95D3"/>
                </a:solidFill>
                <a:effectLst/>
                <a:highlight>
                  <a:srgbClr val="000000"/>
                </a:highlight>
                <a:latin typeface="Söhne Mono"/>
              </a:rPr>
              <a:t>WHEN</a:t>
            </a:r>
            <a:r>
              <a:rPr lang="en-US" b="0" i="0">
                <a:solidFill>
                  <a:srgbClr val="FFFFFF"/>
                </a:solidFill>
                <a:effectLst/>
                <a:highlight>
                  <a:srgbClr val="000000"/>
                </a:highlight>
                <a:latin typeface="Söhne Mono"/>
              </a:rPr>
              <a:t> stock = </a:t>
            </a:r>
            <a:r>
              <a:rPr lang="en-US" b="0" i="0">
                <a:solidFill>
                  <a:srgbClr val="DF3079"/>
                </a:solidFill>
                <a:effectLst/>
                <a:highlight>
                  <a:srgbClr val="000000"/>
                </a:highlight>
                <a:latin typeface="Söhne Mono"/>
              </a:rPr>
              <a:t>0</a:t>
            </a:r>
            <a:r>
              <a:rPr lang="en-US" b="0" i="0">
                <a:solidFill>
                  <a:srgbClr val="FFFFFF"/>
                </a:solidFill>
                <a:effectLst/>
                <a:highlight>
                  <a:srgbClr val="000000"/>
                </a:highlight>
                <a:latin typeface="Söhne Mono"/>
              </a:rPr>
              <a:t> </a:t>
            </a:r>
            <a:r>
              <a:rPr lang="en-US" b="0" i="0">
                <a:solidFill>
                  <a:srgbClr val="2E95D3"/>
                </a:solidFill>
                <a:effectLst/>
                <a:highlight>
                  <a:srgbClr val="000000"/>
                </a:highlight>
                <a:latin typeface="Söhne Mono"/>
              </a:rPr>
              <a:t>THEN</a:t>
            </a:r>
            <a:r>
              <a:rPr lang="en-US" b="0" i="0">
                <a:solidFill>
                  <a:srgbClr val="FFFFFF"/>
                </a:solidFill>
                <a:effectLst/>
                <a:highlight>
                  <a:srgbClr val="000000"/>
                </a:highlight>
                <a:latin typeface="Söhne Mono"/>
              </a:rPr>
              <a:t> </a:t>
            </a:r>
            <a:r>
              <a:rPr lang="en-US" b="0" i="0">
                <a:solidFill>
                  <a:srgbClr val="00A67D"/>
                </a:solidFill>
                <a:effectLst/>
                <a:highlight>
                  <a:srgbClr val="000000"/>
                </a:highlight>
                <a:latin typeface="Söhne Mono"/>
              </a:rPr>
              <a:t>'Agotado’</a:t>
            </a:r>
          </a:p>
          <a:p>
            <a:r>
              <a:rPr lang="en-US" b="0" i="0">
                <a:solidFill>
                  <a:srgbClr val="FFFFFF"/>
                </a:solidFill>
                <a:effectLst/>
                <a:highlight>
                  <a:srgbClr val="000000"/>
                </a:highlight>
                <a:latin typeface="Söhne Mono"/>
              </a:rPr>
              <a:t> </a:t>
            </a:r>
            <a:r>
              <a:rPr lang="en-US" b="0" i="0">
                <a:solidFill>
                  <a:srgbClr val="2E95D3"/>
                </a:solidFill>
                <a:effectLst/>
                <a:highlight>
                  <a:srgbClr val="000000"/>
                </a:highlight>
                <a:latin typeface="Söhne Mono"/>
              </a:rPr>
              <a:t>ELSE</a:t>
            </a:r>
            <a:r>
              <a:rPr lang="en-US" b="0" i="0">
                <a:solidFill>
                  <a:srgbClr val="FFFFFF"/>
                </a:solidFill>
                <a:effectLst/>
                <a:highlight>
                  <a:srgbClr val="000000"/>
                </a:highlight>
                <a:latin typeface="Söhne Mono"/>
              </a:rPr>
              <a:t> </a:t>
            </a:r>
            <a:r>
              <a:rPr lang="en-US" b="0" i="0">
                <a:solidFill>
                  <a:srgbClr val="00A67D"/>
                </a:solidFill>
                <a:effectLst/>
                <a:highlight>
                  <a:srgbClr val="000000"/>
                </a:highlight>
                <a:latin typeface="Söhne Mono"/>
              </a:rPr>
              <a:t>'Fuera de stock’</a:t>
            </a:r>
            <a:r>
              <a:rPr lang="en-US" b="0" i="0">
                <a:solidFill>
                  <a:srgbClr val="FFFFFF"/>
                </a:solidFill>
                <a:effectLst/>
                <a:highlight>
                  <a:srgbClr val="000000"/>
                </a:highlight>
                <a:latin typeface="Söhne Mono"/>
              </a:rPr>
              <a:t> </a:t>
            </a:r>
          </a:p>
          <a:p>
            <a:r>
              <a:rPr lang="en-US" b="0" i="0">
                <a:solidFill>
                  <a:srgbClr val="2E95D3"/>
                </a:solidFill>
                <a:effectLst/>
                <a:highlight>
                  <a:srgbClr val="000000"/>
                </a:highlight>
                <a:latin typeface="Söhne Mono"/>
              </a:rPr>
              <a:t>END</a:t>
            </a:r>
            <a:r>
              <a:rPr lang="en-US" b="0" i="0">
                <a:solidFill>
                  <a:srgbClr val="FFFFFF"/>
                </a:solidFill>
                <a:effectLst/>
                <a:highlight>
                  <a:srgbClr val="000000"/>
                </a:highlight>
                <a:latin typeface="Söhne Mono"/>
              </a:rPr>
              <a:t>;</a:t>
            </a:r>
            <a:endParaRPr lang="es-CL">
              <a:highlight>
                <a:srgbClr val="000000"/>
              </a:highlight>
            </a:endParaRPr>
          </a:p>
        </p:txBody>
      </p:sp>
    </p:spTree>
    <p:extLst>
      <p:ext uri="{BB962C8B-B14F-4D97-AF65-F5344CB8AC3E}">
        <p14:creationId xmlns:p14="http://schemas.microsoft.com/office/powerpoint/2010/main" val="409392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28291-411C-EC6D-D5C2-7646EAE442EA}"/>
              </a:ext>
            </a:extLst>
          </p:cNvPr>
          <p:cNvSpPr>
            <a:spLocks noGrp="1"/>
          </p:cNvSpPr>
          <p:nvPr>
            <p:ph type="title"/>
          </p:nvPr>
        </p:nvSpPr>
        <p:spPr/>
        <p:txBody>
          <a:bodyPr/>
          <a:lstStyle/>
          <a:p>
            <a:r>
              <a:rPr lang="es-ES"/>
              <a:t>Comandos y cláusulas.</a:t>
            </a:r>
            <a:endParaRPr lang="es-CL"/>
          </a:p>
        </p:txBody>
      </p:sp>
      <p:sp>
        <p:nvSpPr>
          <p:cNvPr id="4" name="CuadroTexto 3">
            <a:extLst>
              <a:ext uri="{FF2B5EF4-FFF2-40B4-BE49-F238E27FC236}">
                <a16:creationId xmlns:a16="http://schemas.microsoft.com/office/drawing/2014/main" id="{3B39A4EE-ECB8-0A5B-6E23-3E44C8869D4C}"/>
              </a:ext>
            </a:extLst>
          </p:cNvPr>
          <p:cNvSpPr txBox="1"/>
          <p:nvPr/>
        </p:nvSpPr>
        <p:spPr>
          <a:xfrm>
            <a:off x="1295402" y="2692555"/>
            <a:ext cx="9601196" cy="923330"/>
          </a:xfrm>
          <a:prstGeom prst="rect">
            <a:avLst/>
          </a:prstGeom>
          <a:noFill/>
        </p:spPr>
        <p:txBody>
          <a:bodyPr wrap="square">
            <a:spAutoFit/>
          </a:bodyPr>
          <a:lstStyle/>
          <a:p>
            <a:r>
              <a:rPr lang="es-CL"/>
              <a:t>DML (Data Manipulation Language), su función es la manipulación de datos. A través de él podemos seleccionar, insertar, eliminar y actualizar datos, así como también generar consultas para ordenar, filtrar y extraer datos de su base. CLÁUSULAS</a:t>
            </a:r>
          </a:p>
        </p:txBody>
      </p:sp>
      <p:pic>
        <p:nvPicPr>
          <p:cNvPr id="6" name="Imagen 5">
            <a:extLst>
              <a:ext uri="{FF2B5EF4-FFF2-40B4-BE49-F238E27FC236}">
                <a16:creationId xmlns:a16="http://schemas.microsoft.com/office/drawing/2014/main" id="{49784379-4DB2-B216-425F-B7EBDF367CCC}"/>
              </a:ext>
            </a:extLst>
          </p:cNvPr>
          <p:cNvPicPr>
            <a:picLocks noChangeAspect="1"/>
          </p:cNvPicPr>
          <p:nvPr/>
        </p:nvPicPr>
        <p:blipFill>
          <a:blip r:embed="rId2"/>
          <a:stretch>
            <a:fillRect/>
          </a:stretch>
        </p:blipFill>
        <p:spPr>
          <a:xfrm>
            <a:off x="3263863" y="3715351"/>
            <a:ext cx="5977917" cy="2433222"/>
          </a:xfrm>
          <a:prstGeom prst="rect">
            <a:avLst/>
          </a:prstGeom>
        </p:spPr>
      </p:pic>
    </p:spTree>
    <p:extLst>
      <p:ext uri="{BB962C8B-B14F-4D97-AF65-F5344CB8AC3E}">
        <p14:creationId xmlns:p14="http://schemas.microsoft.com/office/powerpoint/2010/main" val="345919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50AD85-1D37-1031-EE4E-9D8F3569FF0D}"/>
              </a:ext>
            </a:extLst>
          </p:cNvPr>
          <p:cNvSpPr>
            <a:spLocks noGrp="1"/>
          </p:cNvSpPr>
          <p:nvPr>
            <p:ph type="title"/>
          </p:nvPr>
        </p:nvSpPr>
        <p:spPr/>
        <p:txBody>
          <a:bodyPr>
            <a:normAutofit/>
          </a:bodyPr>
          <a:lstStyle/>
          <a:p>
            <a:r>
              <a:rPr lang="es-CL" sz="2400" b="1" i="0" u="none" strike="noStrike" baseline="0">
                <a:solidFill>
                  <a:srgbClr val="000000"/>
                </a:solidFill>
                <a:latin typeface="Roboto" panose="02000000000000000000" pitchFamily="2" charset="0"/>
              </a:rPr>
              <a:t>CLÁUSULAS </a:t>
            </a:r>
            <a:endParaRPr lang="es-CL" sz="5400"/>
          </a:p>
        </p:txBody>
      </p:sp>
      <p:sp>
        <p:nvSpPr>
          <p:cNvPr id="6" name="CuadroTexto 5">
            <a:extLst>
              <a:ext uri="{FF2B5EF4-FFF2-40B4-BE49-F238E27FC236}">
                <a16:creationId xmlns:a16="http://schemas.microsoft.com/office/drawing/2014/main" id="{21B043D2-324B-D922-2207-46EC9B11649A}"/>
              </a:ext>
            </a:extLst>
          </p:cNvPr>
          <p:cNvSpPr txBox="1"/>
          <p:nvPr/>
        </p:nvSpPr>
        <p:spPr>
          <a:xfrm>
            <a:off x="1235476" y="2655293"/>
            <a:ext cx="9721048" cy="646331"/>
          </a:xfrm>
          <a:prstGeom prst="rect">
            <a:avLst/>
          </a:prstGeom>
          <a:noFill/>
        </p:spPr>
        <p:txBody>
          <a:bodyPr wrap="square">
            <a:spAutoFit/>
          </a:bodyPr>
          <a:lstStyle/>
          <a:p>
            <a:r>
              <a:rPr lang="es-CL" sz="1800" b="0" i="0" u="none" strike="noStrike" baseline="0">
                <a:solidFill>
                  <a:srgbClr val="000000"/>
                </a:solidFill>
                <a:latin typeface="Roboto" panose="02000000000000000000" pitchFamily="2" charset="0"/>
              </a:rPr>
              <a:t>Son </a:t>
            </a:r>
            <a:r>
              <a:rPr lang="es-CL" sz="1800" b="1" i="0" u="none" strike="noStrike" baseline="0">
                <a:solidFill>
                  <a:srgbClr val="000000"/>
                </a:solidFill>
                <a:latin typeface="Roboto" panose="02000000000000000000" pitchFamily="2" charset="0"/>
              </a:rPr>
              <a:t>condiciones de modificación, </a:t>
            </a:r>
            <a:r>
              <a:rPr lang="es-CL" sz="1800" b="0" i="0" u="none" strike="noStrike" baseline="0">
                <a:solidFill>
                  <a:srgbClr val="000000"/>
                </a:solidFill>
                <a:latin typeface="Roboto" panose="02000000000000000000" pitchFamily="2" charset="0"/>
              </a:rPr>
              <a:t>utilizadas para definir los datos que se desean seleccionar o manipular. </a:t>
            </a:r>
            <a:endParaRPr lang="es-CL"/>
          </a:p>
        </p:txBody>
      </p:sp>
      <p:pic>
        <p:nvPicPr>
          <p:cNvPr id="8" name="Imagen 7">
            <a:extLst>
              <a:ext uri="{FF2B5EF4-FFF2-40B4-BE49-F238E27FC236}">
                <a16:creationId xmlns:a16="http://schemas.microsoft.com/office/drawing/2014/main" id="{3C63D1FB-69C3-7ECF-D826-543E89B2E113}"/>
              </a:ext>
            </a:extLst>
          </p:cNvPr>
          <p:cNvPicPr>
            <a:picLocks noChangeAspect="1"/>
          </p:cNvPicPr>
          <p:nvPr/>
        </p:nvPicPr>
        <p:blipFill>
          <a:blip r:embed="rId2"/>
          <a:stretch>
            <a:fillRect/>
          </a:stretch>
        </p:blipFill>
        <p:spPr>
          <a:xfrm>
            <a:off x="2930592" y="3163835"/>
            <a:ext cx="6330816" cy="2897658"/>
          </a:xfrm>
          <a:prstGeom prst="rect">
            <a:avLst/>
          </a:prstGeom>
        </p:spPr>
      </p:pic>
      <p:sp>
        <p:nvSpPr>
          <p:cNvPr id="3" name="Flecha: a la derecha 2">
            <a:extLst>
              <a:ext uri="{FF2B5EF4-FFF2-40B4-BE49-F238E27FC236}">
                <a16:creationId xmlns:a16="http://schemas.microsoft.com/office/drawing/2014/main" id="{BC345EDB-D616-1B46-3724-5807FC796E34}"/>
              </a:ext>
            </a:extLst>
          </p:cNvPr>
          <p:cNvSpPr/>
          <p:nvPr/>
        </p:nvSpPr>
        <p:spPr>
          <a:xfrm>
            <a:off x="1235476" y="5175682"/>
            <a:ext cx="1481091" cy="4616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72092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D8872D-F09D-6549-6E4B-1C8B9C394192}"/>
              </a:ext>
            </a:extLst>
          </p:cNvPr>
          <p:cNvSpPr>
            <a:spLocks noGrp="1"/>
          </p:cNvSpPr>
          <p:nvPr>
            <p:ph type="title"/>
          </p:nvPr>
        </p:nvSpPr>
        <p:spPr/>
        <p:txBody>
          <a:bodyPr/>
          <a:lstStyle/>
          <a:p>
            <a:r>
              <a:rPr lang="es-ES"/>
              <a:t>Objetivos de la sesión N° 5</a:t>
            </a:r>
            <a:endParaRPr lang="es-CL"/>
          </a:p>
        </p:txBody>
      </p:sp>
      <p:sp>
        <p:nvSpPr>
          <p:cNvPr id="4" name="CuadroTexto 3">
            <a:extLst>
              <a:ext uri="{FF2B5EF4-FFF2-40B4-BE49-F238E27FC236}">
                <a16:creationId xmlns:a16="http://schemas.microsoft.com/office/drawing/2014/main" id="{017D57AD-E286-7A7B-0887-47FB931B0AA1}"/>
              </a:ext>
            </a:extLst>
          </p:cNvPr>
          <p:cNvSpPr txBox="1"/>
          <p:nvPr/>
        </p:nvSpPr>
        <p:spPr>
          <a:xfrm>
            <a:off x="1473692" y="2667713"/>
            <a:ext cx="9232777" cy="646331"/>
          </a:xfrm>
          <a:prstGeom prst="rect">
            <a:avLst/>
          </a:prstGeom>
          <a:noFill/>
        </p:spPr>
        <p:txBody>
          <a:bodyPr wrap="square">
            <a:spAutoFit/>
          </a:bodyPr>
          <a:lstStyle/>
          <a:p>
            <a:r>
              <a:rPr lang="es-CL" b="0" i="0">
                <a:effectLst/>
                <a:latin typeface="Poppins" panose="00000500000000000000" pitchFamily="2" charset="0"/>
              </a:rPr>
              <a:t>Entender el control de transacciones para un buen manejo de las operaciones en los sistemas de base de datos.</a:t>
            </a:r>
            <a:endParaRPr lang="es-CL"/>
          </a:p>
        </p:txBody>
      </p:sp>
    </p:spTree>
    <p:extLst>
      <p:ext uri="{BB962C8B-B14F-4D97-AF65-F5344CB8AC3E}">
        <p14:creationId xmlns:p14="http://schemas.microsoft.com/office/powerpoint/2010/main" val="29806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7D0539-696C-64DD-B233-537315E57F7A}"/>
              </a:ext>
            </a:extLst>
          </p:cNvPr>
          <p:cNvSpPr>
            <a:spLocks noGrp="1"/>
          </p:cNvSpPr>
          <p:nvPr>
            <p:ph type="title"/>
          </p:nvPr>
        </p:nvSpPr>
        <p:spPr/>
        <p:txBody>
          <a:bodyPr/>
          <a:lstStyle/>
          <a:p>
            <a:r>
              <a:rPr lang="es-ES"/>
              <a:t>Temas a tratar.</a:t>
            </a:r>
            <a:endParaRPr lang="es-CL"/>
          </a:p>
        </p:txBody>
      </p:sp>
      <p:sp>
        <p:nvSpPr>
          <p:cNvPr id="3" name="CuadroTexto 2">
            <a:extLst>
              <a:ext uri="{FF2B5EF4-FFF2-40B4-BE49-F238E27FC236}">
                <a16:creationId xmlns:a16="http://schemas.microsoft.com/office/drawing/2014/main" id="{8F4DC9A6-9C5A-85D5-9820-0261D337A825}"/>
              </a:ext>
            </a:extLst>
          </p:cNvPr>
          <p:cNvSpPr txBox="1"/>
          <p:nvPr/>
        </p:nvSpPr>
        <p:spPr>
          <a:xfrm>
            <a:off x="1589103" y="2734322"/>
            <a:ext cx="9170633" cy="1477328"/>
          </a:xfrm>
          <a:prstGeom prst="rect">
            <a:avLst/>
          </a:prstGeom>
          <a:noFill/>
        </p:spPr>
        <p:txBody>
          <a:bodyPr wrap="square" rtlCol="0">
            <a:spAutoFit/>
          </a:bodyPr>
          <a:lstStyle/>
          <a:p>
            <a:r>
              <a:rPr lang="es-ES"/>
              <a:t>Entendiendo las Transacciones con PostgreSQL.</a:t>
            </a:r>
          </a:p>
          <a:p>
            <a:r>
              <a:rPr lang="es-ES"/>
              <a:t>Propiedades ACID.</a:t>
            </a:r>
          </a:p>
          <a:p>
            <a:r>
              <a:rPr lang="es-ES"/>
              <a:t>Palabras reservadas para transacciones.</a:t>
            </a:r>
          </a:p>
          <a:p>
            <a:r>
              <a:rPr lang="es-ES"/>
              <a:t>DCL</a:t>
            </a:r>
          </a:p>
          <a:p>
            <a:r>
              <a:rPr lang="es-ES"/>
              <a:t>TCL.</a:t>
            </a:r>
            <a:endParaRPr lang="es-CL"/>
          </a:p>
        </p:txBody>
      </p:sp>
    </p:spTree>
    <p:extLst>
      <p:ext uri="{BB962C8B-B14F-4D97-AF65-F5344CB8AC3E}">
        <p14:creationId xmlns:p14="http://schemas.microsoft.com/office/powerpoint/2010/main" val="39699031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14318</TotalTime>
  <Words>1247</Words>
  <Application>Microsoft Office PowerPoint</Application>
  <PresentationFormat>Panorámica</PresentationFormat>
  <Paragraphs>111</Paragraphs>
  <Slides>22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22</vt:i4>
      </vt:variant>
    </vt:vector>
  </HeadingPairs>
  <TitlesOfParts>
    <vt:vector size="31" baseType="lpstr">
      <vt:lpstr>Arial</vt:lpstr>
      <vt:lpstr>Calibri</vt:lpstr>
      <vt:lpstr>Consolas</vt:lpstr>
      <vt:lpstr>Courier New</vt:lpstr>
      <vt:lpstr>Garamond</vt:lpstr>
      <vt:lpstr>Poppins</vt:lpstr>
      <vt:lpstr>Roboto</vt:lpstr>
      <vt:lpstr>Söhne Mono</vt:lpstr>
      <vt:lpstr>Orgánico</vt:lpstr>
      <vt:lpstr>Módulo 5: Fundamentos de bases de datos relacionales</vt:lpstr>
      <vt:lpstr>Objetivos de la sesión N° 4</vt:lpstr>
      <vt:lpstr>Temas a tratar</vt:lpstr>
      <vt:lpstr>Condicionales</vt:lpstr>
      <vt:lpstr>Ejemplo</vt:lpstr>
      <vt:lpstr>Comandos y cláusulas.</vt:lpstr>
      <vt:lpstr>CLÁUSULAS </vt:lpstr>
      <vt:lpstr>Objetivos de la sesión N° 5</vt:lpstr>
      <vt:lpstr>Temas a tratar.</vt:lpstr>
      <vt:lpstr>Entendiendo Transacciones con PostgreSQL.</vt:lpstr>
      <vt:lpstr>Características esenciales de una Transacción (ACID).</vt:lpstr>
      <vt:lpstr>Palabras reservadas para las transacciones.</vt:lpstr>
      <vt:lpstr>TCL</vt:lpstr>
      <vt:lpstr>Estructura de una transacción.</vt:lpstr>
      <vt:lpstr>Ejemplo de uso.</vt:lpstr>
      <vt:lpstr>Desactivación de AUTOCOMMIT.</vt:lpstr>
      <vt:lpstr>Realizando ejercicios de la plataforma.</vt:lpstr>
      <vt:lpstr>DCL (Data Control Lenguage) Lenguaje de Control de Datos</vt:lpstr>
      <vt:lpstr>Privilegios y usuarios.</vt:lpstr>
      <vt:lpstr>Privilegios</vt:lpstr>
      <vt:lpstr>Resumen de SQL.</vt:lpstr>
      <vt:lpstr>Cierre y 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1: Orientación al perfil y Metodología del curso</dc:title>
  <dc:creator>Nelson Ramírez</dc:creator>
  <cp:lastModifiedBy>Nelson Ramírez</cp:lastModifiedBy>
  <cp:revision>179</cp:revision>
  <dcterms:created xsi:type="dcterms:W3CDTF">2023-03-20T18:01:02Z</dcterms:created>
  <dcterms:modified xsi:type="dcterms:W3CDTF">2023-05-15T06:01:01Z</dcterms:modified>
</cp:coreProperties>
</file>