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1"/>
  </p:sldMasterIdLst>
  <p:notesMasterIdLst>
    <p:notesMasterId r:id="rId13"/>
  </p:notesMasterIdLst>
  <p:sldIdLst>
    <p:sldId id="256" r:id="rId2"/>
    <p:sldId id="258" r:id="rId3"/>
    <p:sldId id="259" r:id="rId4"/>
    <p:sldId id="282" r:id="rId5"/>
    <p:sldId id="287" r:id="rId6"/>
    <p:sldId id="286" r:id="rId7"/>
    <p:sldId id="288" r:id="rId8"/>
    <p:sldId id="289" r:id="rId9"/>
    <p:sldId id="290" r:id="rId10"/>
    <p:sldId id="29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milo Castro Cendales" initials="JCCC" lastIdx="1" clrIdx="0">
    <p:extLst>
      <p:ext uri="{19B8F6BF-5375-455C-9EA6-DF929625EA0E}">
        <p15:presenceInfo xmlns:p15="http://schemas.microsoft.com/office/powerpoint/2012/main" userId="be814857f527d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2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20:34:25.85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20:34:25.85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67819-9F19-48B7-A9A8-20A41AB62610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5AA4E-25CC-4B85-BF79-DFB31B22F8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47AC1B-7E5A-4255-A638-1DB843F215A7}" type="datetime1">
              <a:rPr lang="en-GB" smtClean="0"/>
              <a:t>09/06/2019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4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D7E6-3FFA-4500-84FA-EC7FAE4B95A5}" type="datetime1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5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360-D2A4-4094-BBA5-25F04B00A089}" type="datetime1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B0A6-E49B-478E-A99E-32BBAFAAE156}" type="datetime1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6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789952-EF93-4AB6-A01E-A49B02A4174F}" type="datetime1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0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A75B-FCD4-43BD-82C9-FC70213FDC6F}" type="datetime1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572A-747A-49D2-8F7B-B8165EAE6B58}" type="datetime1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C7CA-58D1-4667-8C4C-09DB94B3CDD9}" type="datetime1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2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512-BFFA-42AA-A2E0-5A54D1C6664C}" type="datetime1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505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2110-C7C4-4FD4-A8FF-12F1BEE7FCD2}" type="datetime1">
              <a:rPr lang="en-GB" smtClean="0"/>
              <a:t>09/06/2019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8675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025077-484D-4CC2-AFF2-4CFBFFDF9BFF}" type="datetime1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18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37C166-7377-40F3-AB29-686C2CB98BE7}" type="datetime1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D721A7-CE6E-4287-958C-744369CB3A84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920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08" y="2436204"/>
            <a:ext cx="7701699" cy="1646302"/>
          </a:xfrm>
        </p:spPr>
        <p:txBody>
          <a:bodyPr/>
          <a:lstStyle/>
          <a:p>
            <a:r>
              <a:rPr lang="en-GB" dirty="0"/>
              <a:t>AC - PRÁCTICA 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2060" y="3964737"/>
            <a:ext cx="3778575" cy="564777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/>
              <a:t>Programación para DLX</a:t>
            </a:r>
          </a:p>
          <a:p>
            <a:pPr algn="just"/>
            <a:endParaRPr lang="en-GB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20" y="1454783"/>
            <a:ext cx="1280271" cy="18045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30023" y="4411744"/>
            <a:ext cx="6325385" cy="848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1800" b="1" dirty="0"/>
              <a:t>Lavinia Felicia </a:t>
            </a:r>
            <a:r>
              <a:rPr lang="en-GB" sz="1800" b="1" dirty="0" err="1"/>
              <a:t>Fudulu</a:t>
            </a:r>
            <a:endParaRPr lang="en-GB" sz="1800" b="1" dirty="0"/>
          </a:p>
          <a:p>
            <a:pPr algn="l"/>
            <a:r>
              <a:rPr lang="en-GB" sz="1800" b="1"/>
              <a:t>Alberto Rodríguez Tenorio</a:t>
            </a:r>
            <a:endParaRPr lang="en-GB" sz="1800" b="1" dirty="0"/>
          </a:p>
          <a:p>
            <a:pPr algn="l"/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9827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Diagrama</a:t>
            </a:r>
            <a:r>
              <a:rPr lang="en-GB" sz="4000" b="1" dirty="0"/>
              <a:t> de </a:t>
            </a:r>
            <a:r>
              <a:rPr lang="en-GB" sz="4000" b="1" dirty="0" err="1"/>
              <a:t>ciclos</a:t>
            </a:r>
            <a:r>
              <a:rPr lang="en-GB" sz="4000" b="1" dirty="0"/>
              <a:t> de </a:t>
            </a:r>
            <a:r>
              <a:rPr lang="en-GB" sz="4000" b="1" dirty="0" err="1"/>
              <a:t>reloj</a:t>
            </a:r>
            <a:r>
              <a:rPr lang="en-GB" sz="4000" b="1" dirty="0"/>
              <a:t> (Sin bypass)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10</a:t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1193084"/>
            <a:ext cx="11219682" cy="2190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817677" y="1604338"/>
            <a:ext cx="152009" cy="1943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969686" y="1950410"/>
            <a:ext cx="220939" cy="1751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40538" y="3587368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Bloqueo 1: </a:t>
            </a:r>
            <a:r>
              <a:rPr lang="es-ES" dirty="0"/>
              <a:t>Riesgo por dependencia de datos RAW – R2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679625" y="1950410"/>
            <a:ext cx="206200" cy="175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960161" y="2125568"/>
            <a:ext cx="206200" cy="175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440538" y="4036387"/>
            <a:ext cx="5252913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Bloqueo 2: </a:t>
            </a:r>
            <a:r>
              <a:rPr lang="es-ES" dirty="0"/>
              <a:t>Riesgo por dependencia de datos RAW – R3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808152" y="2114519"/>
            <a:ext cx="158001" cy="214581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1111624" y="2277335"/>
            <a:ext cx="158001" cy="214581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440538" y="4485406"/>
            <a:ext cx="5252913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Bloqueo 3: </a:t>
            </a:r>
            <a:r>
              <a:rPr lang="es-ES" dirty="0"/>
              <a:t>Riesgo por dependencia de datos RAW – R7</a:t>
            </a:r>
          </a:p>
        </p:txBody>
      </p:sp>
      <p:sp>
        <p:nvSpPr>
          <p:cNvPr id="22" name="Cerrar llave 21"/>
          <p:cNvSpPr/>
          <p:nvPr/>
        </p:nvSpPr>
        <p:spPr>
          <a:xfrm>
            <a:off x="1564766" y="2653073"/>
            <a:ext cx="69743" cy="631559"/>
          </a:xfrm>
          <a:prstGeom prst="rightBrace">
            <a:avLst>
              <a:gd name="adj1" fmla="val 23148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redondeado 22"/>
          <p:cNvSpPr/>
          <p:nvPr/>
        </p:nvSpPr>
        <p:spPr>
          <a:xfrm>
            <a:off x="533401" y="2613967"/>
            <a:ext cx="736224" cy="730763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1729888" y="2784186"/>
            <a:ext cx="2112694" cy="369332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Se repite hasta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trap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6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6293370" y="3587368"/>
            <a:ext cx="4055165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Número de ciclos: 105</a:t>
            </a:r>
          </a:p>
          <a:p>
            <a:r>
              <a:rPr lang="es-ES" dirty="0"/>
              <a:t>Número de instrucciones: 42</a:t>
            </a:r>
          </a:p>
          <a:p>
            <a:r>
              <a:rPr lang="es-ES" dirty="0"/>
              <a:t>Número de detenciones: 59 RAW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789480" y="666757"/>
            <a:ext cx="138334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/>
              <a:t>Sin bucle</a:t>
            </a:r>
          </a:p>
        </p:txBody>
      </p:sp>
    </p:spTree>
    <p:extLst>
      <p:ext uri="{BB962C8B-B14F-4D97-AF65-F5344CB8AC3E}">
        <p14:creationId xmlns:p14="http://schemas.microsoft.com/office/powerpoint/2010/main" val="110991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Diagrama</a:t>
            </a:r>
            <a:r>
              <a:rPr lang="en-GB" sz="4000" b="1" dirty="0"/>
              <a:t> de </a:t>
            </a:r>
            <a:r>
              <a:rPr lang="en-GB" sz="4000" b="1" dirty="0" err="1"/>
              <a:t>ciclos</a:t>
            </a:r>
            <a:r>
              <a:rPr lang="en-GB" sz="4000" b="1" dirty="0"/>
              <a:t> de </a:t>
            </a:r>
            <a:r>
              <a:rPr lang="en-GB" sz="4000" b="1" dirty="0" err="1"/>
              <a:t>reloj</a:t>
            </a:r>
            <a:r>
              <a:rPr lang="en-GB" sz="4000" b="1" dirty="0"/>
              <a:t> (Con bypass)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11</a:t>
            </a:fld>
            <a:endParaRPr lang="en-GB"/>
          </a:p>
        </p:txBody>
      </p:sp>
      <p:sp>
        <p:nvSpPr>
          <p:cNvPr id="25" name="CuadroTexto 24"/>
          <p:cNvSpPr txBox="1"/>
          <p:nvPr/>
        </p:nvSpPr>
        <p:spPr>
          <a:xfrm>
            <a:off x="648091" y="4765679"/>
            <a:ext cx="4055165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Número de ciclos: 54</a:t>
            </a:r>
          </a:p>
          <a:p>
            <a:r>
              <a:rPr lang="es-ES" dirty="0"/>
              <a:t>Número de instrucciones: 42</a:t>
            </a:r>
          </a:p>
          <a:p>
            <a:r>
              <a:rPr lang="es-ES" dirty="0"/>
              <a:t>Número de detenciones: 10 RAW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86" y="1297859"/>
            <a:ext cx="9314680" cy="2683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ángulo redondeado 18"/>
          <p:cNvSpPr/>
          <p:nvPr/>
        </p:nvSpPr>
        <p:spPr>
          <a:xfrm>
            <a:off x="692586" y="3118792"/>
            <a:ext cx="1031439" cy="862695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errar llave 19"/>
          <p:cNvSpPr/>
          <p:nvPr/>
        </p:nvSpPr>
        <p:spPr>
          <a:xfrm>
            <a:off x="1945766" y="3171197"/>
            <a:ext cx="149734" cy="757883"/>
          </a:xfrm>
          <a:prstGeom prst="rightBrace">
            <a:avLst>
              <a:gd name="adj1" fmla="val 23148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2215663" y="3365472"/>
            <a:ext cx="2112694" cy="369332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Se repite hasta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trap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6 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132300" y="1794838"/>
            <a:ext cx="152009" cy="1943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/>
          <p:cNvSpPr/>
          <p:nvPr/>
        </p:nvSpPr>
        <p:spPr>
          <a:xfrm>
            <a:off x="1351077" y="2215608"/>
            <a:ext cx="152009" cy="1943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272010" y="1861569"/>
            <a:ext cx="661815" cy="4244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154155" y="4188917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Adelantamiento 1:  </a:t>
            </a:r>
            <a:r>
              <a:rPr lang="es-ES" b="1" dirty="0">
                <a:solidFill>
                  <a:schemeClr val="tx1"/>
                </a:solidFill>
              </a:rPr>
              <a:t>ALU – ALU (R2) </a:t>
            </a:r>
            <a:endParaRPr lang="es-E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945454" y="2225181"/>
            <a:ext cx="206200" cy="175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redondeado 30"/>
          <p:cNvSpPr/>
          <p:nvPr/>
        </p:nvSpPr>
        <p:spPr>
          <a:xfrm>
            <a:off x="1274595" y="2464515"/>
            <a:ext cx="206200" cy="175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92586" y="4188917"/>
            <a:ext cx="5296193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Bloqueo 1: </a:t>
            </a:r>
            <a:r>
              <a:rPr lang="es-ES" dirty="0"/>
              <a:t>Riesgo por dependencia de datos RAW – R3 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1068336" y="2436037"/>
            <a:ext cx="215973" cy="187453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redondeado 33"/>
          <p:cNvSpPr/>
          <p:nvPr/>
        </p:nvSpPr>
        <p:spPr>
          <a:xfrm>
            <a:off x="1427081" y="2660258"/>
            <a:ext cx="215973" cy="187453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266785" y="2570452"/>
            <a:ext cx="279188" cy="1037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6154155" y="4624964"/>
            <a:ext cx="5252913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Adelantamiento 2:  </a:t>
            </a:r>
            <a:r>
              <a:rPr lang="es-ES" b="1" dirty="0">
                <a:solidFill>
                  <a:schemeClr val="tx1"/>
                </a:solidFill>
              </a:rPr>
              <a:t>ALU - ALU (R7)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9789480" y="666757"/>
            <a:ext cx="138334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/>
              <a:t>Sin bucle</a:t>
            </a:r>
          </a:p>
        </p:txBody>
      </p:sp>
    </p:spTree>
    <p:extLst>
      <p:ext uri="{BB962C8B-B14F-4D97-AF65-F5344CB8AC3E}">
        <p14:creationId xmlns:p14="http://schemas.microsoft.com/office/powerpoint/2010/main" val="350943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/>
              <a:t>Ejercicio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091" y="1299804"/>
            <a:ext cx="575402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200" dirty="0"/>
              <a:t>Para </a:t>
            </a:r>
            <a:r>
              <a:rPr lang="en-GB" sz="3200" dirty="0" err="1"/>
              <a:t>i</a:t>
            </a:r>
            <a:r>
              <a:rPr lang="en-GB" sz="3200" dirty="0"/>
              <a:t> = 0 hasta </a:t>
            </a:r>
            <a:r>
              <a:rPr lang="en-GB" sz="3200" dirty="0" err="1"/>
              <a:t>i</a:t>
            </a:r>
            <a:r>
              <a:rPr lang="en-GB" sz="3200" dirty="0"/>
              <a:t> = 9, con </a:t>
            </a:r>
            <a:r>
              <a:rPr lang="en-GB" sz="3200" dirty="0" err="1"/>
              <a:t>i</a:t>
            </a:r>
            <a:r>
              <a:rPr lang="en-GB" sz="3200" dirty="0"/>
              <a:t> = </a:t>
            </a:r>
            <a:r>
              <a:rPr lang="en-GB" sz="3200" dirty="0" err="1"/>
              <a:t>i</a:t>
            </a:r>
            <a:r>
              <a:rPr lang="en-GB" sz="3200" dirty="0"/>
              <a:t> + 1</a:t>
            </a:r>
          </a:p>
          <a:p>
            <a:r>
              <a:rPr lang="en-GB" sz="3200" dirty="0"/>
              <a:t>A[</a:t>
            </a:r>
            <a:r>
              <a:rPr lang="en-GB" sz="3200" dirty="0" err="1"/>
              <a:t>i</a:t>
            </a:r>
            <a:r>
              <a:rPr lang="en-GB" sz="3200" dirty="0"/>
              <a:t>] = B * A[</a:t>
            </a:r>
            <a:r>
              <a:rPr lang="en-GB" sz="3200" dirty="0" err="1"/>
              <a:t>i</a:t>
            </a:r>
            <a:r>
              <a:rPr lang="en-GB" sz="3200" dirty="0"/>
              <a:t>], </a:t>
            </a:r>
            <a:r>
              <a:rPr lang="en-GB" sz="3200" dirty="0" err="1"/>
              <a:t>siendo</a:t>
            </a:r>
            <a:r>
              <a:rPr lang="en-GB" sz="3200" dirty="0"/>
              <a:t> B =2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2</a:t>
            </a:fld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1" y="3167567"/>
            <a:ext cx="8732512" cy="25475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844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Código</a:t>
            </a:r>
            <a:r>
              <a:rPr lang="en-GB" sz="4000" b="1" dirty="0"/>
              <a:t> </a:t>
            </a:r>
            <a:r>
              <a:rPr lang="en-GB" sz="4000" b="1" dirty="0" err="1"/>
              <a:t>ensamblador</a:t>
            </a:r>
            <a:r>
              <a:rPr lang="en-GB" sz="4000" b="1" dirty="0"/>
              <a:t> DLX (word)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3</a:t>
            </a:fld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1" y="1861413"/>
            <a:ext cx="5330612" cy="3381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32" y="2575887"/>
            <a:ext cx="5574738" cy="25789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44" name="Title 1"/>
          <p:cNvSpPr txBox="1">
            <a:spLocks/>
          </p:cNvSpPr>
          <p:nvPr/>
        </p:nvSpPr>
        <p:spPr>
          <a:xfrm>
            <a:off x="7647780" y="2119105"/>
            <a:ext cx="2793007" cy="45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1800" b="1" dirty="0" err="1"/>
              <a:t>Memoria</a:t>
            </a:r>
            <a:r>
              <a:rPr lang="en-GB" sz="1800" b="1" dirty="0"/>
              <a:t> </a:t>
            </a:r>
            <a:r>
              <a:rPr lang="en-GB" sz="1800" b="1" dirty="0" err="1"/>
              <a:t>tras</a:t>
            </a:r>
            <a:r>
              <a:rPr lang="en-GB" sz="1800" b="1" dirty="0"/>
              <a:t> la </a:t>
            </a:r>
            <a:r>
              <a:rPr lang="en-GB" sz="1800" b="1" dirty="0" err="1"/>
              <a:t>ejecución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47710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Diagrama</a:t>
            </a:r>
            <a:r>
              <a:rPr lang="en-GB" sz="4000" b="1" dirty="0"/>
              <a:t> de </a:t>
            </a:r>
            <a:r>
              <a:rPr lang="en-GB" sz="4000" b="1" dirty="0" err="1"/>
              <a:t>ciclos</a:t>
            </a:r>
            <a:r>
              <a:rPr lang="en-GB" sz="4000" b="1" dirty="0"/>
              <a:t> de </a:t>
            </a:r>
            <a:r>
              <a:rPr lang="en-GB" sz="4000" b="1" dirty="0" err="1"/>
              <a:t>reloj</a:t>
            </a:r>
            <a:r>
              <a:rPr lang="en-GB" sz="4000" b="1" dirty="0"/>
              <a:t> (Sin bypass)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4</a:t>
            </a:fld>
            <a:endParaRPr lang="en-GB"/>
          </a:p>
        </p:txBody>
      </p:sp>
      <p:sp>
        <p:nvSpPr>
          <p:cNvPr id="54" name="CuadroTexto 53"/>
          <p:cNvSpPr txBox="1"/>
          <p:nvPr/>
        </p:nvSpPr>
        <p:spPr>
          <a:xfrm>
            <a:off x="564019" y="5822785"/>
            <a:ext cx="5252913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Bloqueo 4: </a:t>
            </a:r>
            <a:r>
              <a:rPr lang="es-ES" dirty="0"/>
              <a:t>Riesgo por dependencia de datos RAW – R7</a:t>
            </a: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8" y="1493856"/>
            <a:ext cx="11116732" cy="2565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ángulo redondeado 67"/>
          <p:cNvSpPr/>
          <p:nvPr/>
        </p:nvSpPr>
        <p:spPr>
          <a:xfrm>
            <a:off x="942288" y="2165504"/>
            <a:ext cx="254211" cy="2581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redondeado 68"/>
          <p:cNvSpPr/>
          <p:nvPr/>
        </p:nvSpPr>
        <p:spPr>
          <a:xfrm>
            <a:off x="1134355" y="2600689"/>
            <a:ext cx="268317" cy="2435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543482" y="4182045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Bloqueo 1: </a:t>
            </a:r>
            <a:r>
              <a:rPr lang="es-ES" dirty="0"/>
              <a:t>Riesgo por dependencia de datos RAW – R2</a:t>
            </a:r>
          </a:p>
        </p:txBody>
      </p:sp>
      <p:sp>
        <p:nvSpPr>
          <p:cNvPr id="72" name="Rectángulo redondeado 71"/>
          <p:cNvSpPr/>
          <p:nvPr/>
        </p:nvSpPr>
        <p:spPr>
          <a:xfrm>
            <a:off x="920299" y="2807292"/>
            <a:ext cx="217706" cy="222221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1268514" y="3011863"/>
            <a:ext cx="222936" cy="210731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937058" y="3406190"/>
            <a:ext cx="222936" cy="21073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redondeado 76"/>
          <p:cNvSpPr/>
          <p:nvPr/>
        </p:nvSpPr>
        <p:spPr>
          <a:xfrm>
            <a:off x="989332" y="3645641"/>
            <a:ext cx="222936" cy="21073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/>
          <p:cNvSpPr txBox="1"/>
          <p:nvPr/>
        </p:nvSpPr>
        <p:spPr>
          <a:xfrm>
            <a:off x="6154155" y="5845203"/>
            <a:ext cx="5252913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Bloqueo 5: </a:t>
            </a:r>
            <a:r>
              <a:rPr lang="es-ES" dirty="0"/>
              <a:t>Riesgo por dependencia de datos RAW – R1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154155" y="4182045"/>
            <a:ext cx="4055165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Número de ciclos: 138</a:t>
            </a:r>
          </a:p>
          <a:p>
            <a:r>
              <a:rPr lang="es-ES" dirty="0"/>
              <a:t>Número de instrucciones: 64</a:t>
            </a:r>
          </a:p>
          <a:p>
            <a:r>
              <a:rPr lang="es-ES" dirty="0"/>
              <a:t>Número de detenciones: 61 RAW</a:t>
            </a:r>
          </a:p>
        </p:txBody>
      </p:sp>
      <p:sp>
        <p:nvSpPr>
          <p:cNvPr id="80" name="Rectángulo redondeado 79"/>
          <p:cNvSpPr/>
          <p:nvPr/>
        </p:nvSpPr>
        <p:spPr>
          <a:xfrm>
            <a:off x="834470" y="2585687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redondeado 80"/>
          <p:cNvSpPr/>
          <p:nvPr/>
        </p:nvSpPr>
        <p:spPr>
          <a:xfrm>
            <a:off x="1118527" y="2807292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564019" y="5289393"/>
            <a:ext cx="5252913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Bloqueo 3: </a:t>
            </a:r>
            <a:r>
              <a:rPr lang="es-ES" dirty="0"/>
              <a:t>Riesgo por dependencia de datos RAW – R3</a:t>
            </a:r>
          </a:p>
        </p:txBody>
      </p:sp>
      <p:sp>
        <p:nvSpPr>
          <p:cNvPr id="83" name="Cerrar llave 82"/>
          <p:cNvSpPr/>
          <p:nvPr/>
        </p:nvSpPr>
        <p:spPr>
          <a:xfrm>
            <a:off x="2242514" y="2618486"/>
            <a:ext cx="257175" cy="123788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/>
          <p:cNvSpPr txBox="1"/>
          <p:nvPr/>
        </p:nvSpPr>
        <p:spPr>
          <a:xfrm>
            <a:off x="2504070" y="3052763"/>
            <a:ext cx="686406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9789479" y="666757"/>
            <a:ext cx="839681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word</a:t>
            </a:r>
            <a:endParaRPr lang="es-ES" sz="2400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829683" y="2359735"/>
            <a:ext cx="268317" cy="243523"/>
          </a:xfrm>
          <a:prstGeom prst="round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redondeado 22"/>
          <p:cNvSpPr/>
          <p:nvPr/>
        </p:nvSpPr>
        <p:spPr>
          <a:xfrm>
            <a:off x="1332583" y="2769493"/>
            <a:ext cx="268317" cy="243523"/>
          </a:xfrm>
          <a:prstGeom prst="round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543481" y="4715437"/>
            <a:ext cx="5252913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Bloqueo 2: </a:t>
            </a:r>
            <a:r>
              <a:rPr lang="es-ES" dirty="0"/>
              <a:t>Riesgo por dependencia de datos RAW – R4</a:t>
            </a:r>
          </a:p>
        </p:txBody>
      </p:sp>
    </p:spTree>
    <p:extLst>
      <p:ext uri="{BB962C8B-B14F-4D97-AF65-F5344CB8AC3E}">
        <p14:creationId xmlns:p14="http://schemas.microsoft.com/office/powerpoint/2010/main" val="17750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Diagrama</a:t>
            </a:r>
            <a:r>
              <a:rPr lang="en-GB" sz="4000" b="1" dirty="0"/>
              <a:t> de </a:t>
            </a:r>
            <a:r>
              <a:rPr lang="en-GB" sz="4000" b="1" dirty="0" err="1"/>
              <a:t>ciclos</a:t>
            </a:r>
            <a:r>
              <a:rPr lang="en-GB" sz="4000" b="1" dirty="0"/>
              <a:t> de </a:t>
            </a:r>
            <a:r>
              <a:rPr lang="en-GB" sz="4000" b="1" dirty="0" err="1"/>
              <a:t>reloj</a:t>
            </a:r>
            <a:r>
              <a:rPr lang="en-GB" sz="4000" b="1" dirty="0"/>
              <a:t> (Con bypass)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5</a:t>
            </a:fld>
            <a:endParaRPr lang="en-GB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2" y="1409700"/>
            <a:ext cx="10855808" cy="3086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ángulo redondeado 7"/>
          <p:cNvSpPr/>
          <p:nvPr/>
        </p:nvSpPr>
        <p:spPr>
          <a:xfrm>
            <a:off x="1114425" y="2733675"/>
            <a:ext cx="285750" cy="2857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1495425" y="2952750"/>
            <a:ext cx="285750" cy="2857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784109" y="4607936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Bloqueo 1: </a:t>
            </a:r>
            <a:r>
              <a:rPr lang="es-ES" dirty="0"/>
              <a:t>Riesgo por dependencia de datos RAW – R3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784109" y="5089404"/>
            <a:ext cx="5252913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Bloqueo 2: </a:t>
            </a:r>
            <a:r>
              <a:rPr lang="es-ES" dirty="0"/>
              <a:t>Riesgo por dependencia de datos RAW – R1</a:t>
            </a:r>
          </a:p>
        </p:txBody>
      </p:sp>
      <p:sp>
        <p:nvSpPr>
          <p:cNvPr id="58" name="Rectángulo redondeado 57"/>
          <p:cNvSpPr/>
          <p:nvPr/>
        </p:nvSpPr>
        <p:spPr>
          <a:xfrm>
            <a:off x="1281112" y="3746530"/>
            <a:ext cx="238125" cy="2391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/>
          <p:cNvSpPr/>
          <p:nvPr/>
        </p:nvSpPr>
        <p:spPr>
          <a:xfrm>
            <a:off x="1370487" y="3997310"/>
            <a:ext cx="238125" cy="2391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19675" y="2330917"/>
            <a:ext cx="803186" cy="417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407307" y="4607936"/>
            <a:ext cx="5252913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Adelantamiento 1:  </a:t>
            </a:r>
            <a:r>
              <a:rPr lang="es-ES" b="1" dirty="0">
                <a:solidFill>
                  <a:schemeClr val="tx1"/>
                </a:solidFill>
              </a:rPr>
              <a:t>ALU – ALU (R2) 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407307" y="5090931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Adelantamiento 2:  </a:t>
            </a:r>
            <a:r>
              <a:rPr lang="es-ES" b="1" dirty="0">
                <a:solidFill>
                  <a:schemeClr val="tx1"/>
                </a:solidFill>
              </a:rPr>
              <a:t>MEM - ALU (R3) </a:t>
            </a:r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305181" y="2219200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redondeado 19"/>
          <p:cNvSpPr/>
          <p:nvPr/>
        </p:nvSpPr>
        <p:spPr>
          <a:xfrm>
            <a:off x="1603160" y="2723503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734175" y="2857647"/>
            <a:ext cx="200025" cy="1905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1710188" y="3219205"/>
            <a:ext cx="251962" cy="237848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1273165" y="2971156"/>
            <a:ext cx="251962" cy="237848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334250" y="3123955"/>
            <a:ext cx="200025" cy="1905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407306" y="5574415"/>
            <a:ext cx="5252913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Adelantamiento 3:  </a:t>
            </a:r>
            <a:r>
              <a:rPr lang="es-ES" b="1" dirty="0">
                <a:solidFill>
                  <a:schemeClr val="tx1"/>
                </a:solidFill>
              </a:rPr>
              <a:t>ALU - ALU (R7) </a:t>
            </a:r>
            <a:endParaRPr lang="es-ES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9033762" y="3839641"/>
            <a:ext cx="424003" cy="23033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750019" y="6025389"/>
            <a:ext cx="591020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Adelantamiento 4:  </a:t>
            </a:r>
            <a:r>
              <a:rPr lang="es-ES" b="1" dirty="0">
                <a:solidFill>
                  <a:schemeClr val="tx1"/>
                </a:solidFill>
              </a:rPr>
              <a:t>ALU – BANCO DE REGISTROS (R1) 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84109" y="5530611"/>
            <a:ext cx="4055165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Número de ciclos: 97</a:t>
            </a:r>
          </a:p>
          <a:p>
            <a:r>
              <a:rPr lang="es-ES" dirty="0"/>
              <a:t>Número de instrucciones: 64</a:t>
            </a:r>
          </a:p>
          <a:p>
            <a:r>
              <a:rPr lang="es-ES" dirty="0"/>
              <a:t>Número de detenciones: 20 RAW</a:t>
            </a:r>
          </a:p>
        </p:txBody>
      </p:sp>
      <p:sp>
        <p:nvSpPr>
          <p:cNvPr id="13" name="Cerrar llave 12"/>
          <p:cNvSpPr/>
          <p:nvPr/>
        </p:nvSpPr>
        <p:spPr>
          <a:xfrm>
            <a:off x="2828925" y="2723503"/>
            <a:ext cx="257175" cy="170562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099781" y="3391648"/>
            <a:ext cx="686406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789479" y="666757"/>
            <a:ext cx="839681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word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02236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Código</a:t>
            </a:r>
            <a:r>
              <a:rPr lang="en-GB" sz="4000" b="1" dirty="0"/>
              <a:t> </a:t>
            </a:r>
            <a:r>
              <a:rPr lang="en-GB" sz="4000" b="1" dirty="0" err="1"/>
              <a:t>ensamblador</a:t>
            </a:r>
            <a:r>
              <a:rPr lang="en-GB" sz="4000" b="1" dirty="0"/>
              <a:t> DLX (FLOAT)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6</a:t>
            </a:fld>
            <a:endParaRPr lang="en-GB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1" y="1828800"/>
            <a:ext cx="5483404" cy="3371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18" y="2371579"/>
            <a:ext cx="5106113" cy="20957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66830" y="1914797"/>
            <a:ext cx="2793007" cy="45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1800" b="1" dirty="0" err="1"/>
              <a:t>Memoria</a:t>
            </a:r>
            <a:r>
              <a:rPr lang="en-GB" sz="1800" b="1" dirty="0"/>
              <a:t> </a:t>
            </a:r>
            <a:r>
              <a:rPr lang="en-GB" sz="1800" b="1" dirty="0" err="1"/>
              <a:t>tras</a:t>
            </a:r>
            <a:r>
              <a:rPr lang="en-GB" sz="1800" b="1" dirty="0"/>
              <a:t> la </a:t>
            </a:r>
            <a:r>
              <a:rPr lang="en-GB" sz="1800" b="1" dirty="0" err="1"/>
              <a:t>ejecución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56132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Diagrama</a:t>
            </a:r>
            <a:r>
              <a:rPr lang="en-GB" sz="4000" b="1" dirty="0"/>
              <a:t> de </a:t>
            </a:r>
            <a:r>
              <a:rPr lang="en-GB" sz="4000" b="1" dirty="0" err="1"/>
              <a:t>ciclos</a:t>
            </a:r>
            <a:r>
              <a:rPr lang="en-GB" sz="4000" b="1" dirty="0"/>
              <a:t> de </a:t>
            </a:r>
            <a:r>
              <a:rPr lang="en-GB" sz="4000" b="1" dirty="0" err="1"/>
              <a:t>reloj</a:t>
            </a:r>
            <a:r>
              <a:rPr lang="en-GB" sz="4000" b="1" dirty="0"/>
              <a:t> (Sin bypass)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7</a:t>
            </a:fld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10" y="1219199"/>
            <a:ext cx="11141310" cy="212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ángulo redondeado 8"/>
          <p:cNvSpPr/>
          <p:nvPr/>
        </p:nvSpPr>
        <p:spPr>
          <a:xfrm>
            <a:off x="827008" y="1791135"/>
            <a:ext cx="152009" cy="1943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931977" y="2128213"/>
            <a:ext cx="152009" cy="1943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18910" y="3678813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Bloqueo 1: </a:t>
            </a:r>
            <a:r>
              <a:rPr lang="es-ES" dirty="0"/>
              <a:t>Riesgo por dependencia de datos RAW – R2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958688" y="2283188"/>
            <a:ext cx="225498" cy="18210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617721" y="2093641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958688" y="2465291"/>
            <a:ext cx="215973" cy="187453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827007" y="2283188"/>
            <a:ext cx="158001" cy="214581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518909" y="4195114"/>
            <a:ext cx="5252913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Bloqueo 3: </a:t>
            </a:r>
            <a:r>
              <a:rPr lang="es-ES" dirty="0"/>
              <a:t>Riesgo por dependencia de datos RAW – F3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18909" y="4711415"/>
            <a:ext cx="5252913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Bloqueo 4: </a:t>
            </a:r>
            <a:r>
              <a:rPr lang="es-ES" dirty="0"/>
              <a:t>Riesgo por dependencia de datos RAW – F7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18908" y="5227716"/>
            <a:ext cx="5252913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Bloqueo 5: </a:t>
            </a:r>
            <a:r>
              <a:rPr lang="es-ES" dirty="0"/>
              <a:t>Riesgo por dependencia de datos RAW – F1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794055" y="2795517"/>
            <a:ext cx="164633" cy="22002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redondeado 19"/>
          <p:cNvSpPr/>
          <p:nvPr/>
        </p:nvSpPr>
        <p:spPr>
          <a:xfrm>
            <a:off x="827007" y="2976955"/>
            <a:ext cx="167650" cy="21073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errar llave 20"/>
          <p:cNvSpPr/>
          <p:nvPr/>
        </p:nvSpPr>
        <p:spPr>
          <a:xfrm>
            <a:off x="1527053" y="2196208"/>
            <a:ext cx="174772" cy="1049062"/>
          </a:xfrm>
          <a:prstGeom prst="rightBrace">
            <a:avLst>
              <a:gd name="adj1" fmla="val 2314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1743026" y="2531250"/>
            <a:ext cx="686406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293370" y="3678813"/>
            <a:ext cx="4055165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Número de ciclos: 198</a:t>
            </a:r>
          </a:p>
          <a:p>
            <a:r>
              <a:rPr lang="es-ES" dirty="0"/>
              <a:t>Número de instrucciones: 64</a:t>
            </a:r>
          </a:p>
          <a:p>
            <a:r>
              <a:rPr lang="es-ES" dirty="0"/>
              <a:t>Número de detenciones: 121 RAW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789479" y="666757"/>
            <a:ext cx="839681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float</a:t>
            </a:r>
            <a:endParaRPr lang="es-ES" sz="2400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648092" y="1937366"/>
            <a:ext cx="145964" cy="156276"/>
          </a:xfrm>
          <a:prstGeom prst="round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1149091" y="2286758"/>
            <a:ext cx="196050" cy="212814"/>
          </a:xfrm>
          <a:prstGeom prst="round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6227105" y="4841356"/>
            <a:ext cx="5252913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Bloqueo 2: </a:t>
            </a:r>
            <a:r>
              <a:rPr lang="es-ES" dirty="0"/>
              <a:t>Riesgo por dependencia de datos RAW – F4</a:t>
            </a:r>
          </a:p>
        </p:txBody>
      </p:sp>
    </p:spTree>
    <p:extLst>
      <p:ext uri="{BB962C8B-B14F-4D97-AF65-F5344CB8AC3E}">
        <p14:creationId xmlns:p14="http://schemas.microsoft.com/office/powerpoint/2010/main" val="209271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Diagrama</a:t>
            </a:r>
            <a:r>
              <a:rPr lang="en-GB" sz="4000" b="1" dirty="0"/>
              <a:t> de </a:t>
            </a:r>
            <a:r>
              <a:rPr lang="en-GB" sz="4000" b="1" dirty="0" err="1"/>
              <a:t>ciclos</a:t>
            </a:r>
            <a:r>
              <a:rPr lang="en-GB" sz="4000" b="1" dirty="0"/>
              <a:t> de </a:t>
            </a:r>
            <a:r>
              <a:rPr lang="en-GB" sz="4000" b="1" dirty="0" err="1"/>
              <a:t>reloj</a:t>
            </a:r>
            <a:r>
              <a:rPr lang="en-GB" sz="4000" b="1" dirty="0"/>
              <a:t> (Con bypass)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8</a:t>
            </a:fld>
            <a:endParaRPr lang="en-GB"/>
          </a:p>
        </p:txBody>
      </p:sp>
      <p:sp>
        <p:nvSpPr>
          <p:cNvPr id="11" name="CuadroTexto 10"/>
          <p:cNvSpPr txBox="1"/>
          <p:nvPr/>
        </p:nvSpPr>
        <p:spPr>
          <a:xfrm>
            <a:off x="518910" y="3678813"/>
            <a:ext cx="529619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Bloqueo 1: </a:t>
            </a:r>
            <a:r>
              <a:rPr lang="es-ES" dirty="0"/>
              <a:t>Riesgo por dependencia de datos RAW – F3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8908" y="5291205"/>
            <a:ext cx="4055165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Número de ciclos: 157</a:t>
            </a:r>
          </a:p>
          <a:p>
            <a:r>
              <a:rPr lang="es-ES" dirty="0"/>
              <a:t>Número de instrucciones: 64</a:t>
            </a:r>
          </a:p>
          <a:p>
            <a:r>
              <a:rPr lang="es-ES" dirty="0"/>
              <a:t>Número de detenciones: 90 RAW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7" y="1183565"/>
            <a:ext cx="10687563" cy="2331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ángulo redondeado 23"/>
          <p:cNvSpPr/>
          <p:nvPr/>
        </p:nvSpPr>
        <p:spPr>
          <a:xfrm>
            <a:off x="886081" y="1819239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redondeado 24"/>
          <p:cNvSpPr/>
          <p:nvPr/>
        </p:nvSpPr>
        <p:spPr>
          <a:xfrm>
            <a:off x="993109" y="2206833"/>
            <a:ext cx="214056" cy="22343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619500" y="1901021"/>
            <a:ext cx="619125" cy="3373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724412" y="2193379"/>
            <a:ext cx="161669" cy="250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redondeado 28"/>
          <p:cNvSpPr/>
          <p:nvPr/>
        </p:nvSpPr>
        <p:spPr>
          <a:xfrm>
            <a:off x="1111403" y="2402724"/>
            <a:ext cx="191524" cy="2021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4953000" y="2327648"/>
            <a:ext cx="228600" cy="1160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953558" y="3678813"/>
            <a:ext cx="5252913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Adelantamiento 1:  </a:t>
            </a:r>
            <a:r>
              <a:rPr lang="es-ES" b="1" dirty="0">
                <a:solidFill>
                  <a:schemeClr val="tx1"/>
                </a:solidFill>
              </a:rPr>
              <a:t>ALU – ALU (R2)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953558" y="4168702"/>
            <a:ext cx="5252913" cy="3693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Adelantamiento 2:  </a:t>
            </a:r>
            <a:r>
              <a:rPr lang="es-ES" b="1" dirty="0">
                <a:solidFill>
                  <a:schemeClr val="tx1"/>
                </a:solidFill>
              </a:rPr>
              <a:t>MEM - ALU (F3) </a:t>
            </a:r>
            <a:endParaRPr lang="es-ES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944270" y="2391766"/>
            <a:ext cx="215973" cy="187453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1128105" y="2569838"/>
            <a:ext cx="215973" cy="187453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9396618" y="3046936"/>
            <a:ext cx="186653" cy="1100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953558" y="4679928"/>
            <a:ext cx="5252913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Adelantamiento 3:  </a:t>
            </a:r>
            <a:r>
              <a:rPr lang="es-ES" b="1" dirty="0">
                <a:solidFill>
                  <a:schemeClr val="tx1"/>
                </a:solidFill>
              </a:rPr>
              <a:t>ALU - ALU (F7) 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18907" y="4164511"/>
            <a:ext cx="529619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Bloqueo 2: </a:t>
            </a:r>
            <a:r>
              <a:rPr lang="es-ES" dirty="0"/>
              <a:t>Riesgo por dependencia de datos RAW – F7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969939" y="3133858"/>
            <a:ext cx="164633" cy="22002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49"/>
          <p:cNvSpPr/>
          <p:nvPr/>
        </p:nvSpPr>
        <p:spPr>
          <a:xfrm>
            <a:off x="927931" y="2936923"/>
            <a:ext cx="164633" cy="22002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518907" y="4655986"/>
            <a:ext cx="5296196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Bloqueo 3: </a:t>
            </a:r>
            <a:r>
              <a:rPr lang="es-ES" dirty="0"/>
              <a:t>Riesgo por dependencia de datos RAW – R1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8205993" y="2664202"/>
            <a:ext cx="228600" cy="1160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5299630" y="5213420"/>
            <a:ext cx="590684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Adelantamiento 4:  </a:t>
            </a:r>
            <a:r>
              <a:rPr lang="es-ES" b="1" dirty="0">
                <a:solidFill>
                  <a:schemeClr val="tx1"/>
                </a:solidFill>
              </a:rPr>
              <a:t>ALU – BANCO DE REGISTROS (R1) </a:t>
            </a:r>
            <a:endParaRPr lang="es-ES" dirty="0"/>
          </a:p>
        </p:txBody>
      </p:sp>
      <p:sp>
        <p:nvSpPr>
          <p:cNvPr id="55" name="Cerrar llave 54"/>
          <p:cNvSpPr/>
          <p:nvPr/>
        </p:nvSpPr>
        <p:spPr>
          <a:xfrm>
            <a:off x="2123515" y="2204433"/>
            <a:ext cx="174772" cy="1049062"/>
          </a:xfrm>
          <a:prstGeom prst="rightBrace">
            <a:avLst>
              <a:gd name="adj1" fmla="val 2314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2339488" y="2539475"/>
            <a:ext cx="686406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9789479" y="666757"/>
            <a:ext cx="839681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float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72766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1" y="396788"/>
            <a:ext cx="11012129" cy="901071"/>
          </a:xfrm>
        </p:spPr>
        <p:txBody>
          <a:bodyPr>
            <a:normAutofit/>
          </a:bodyPr>
          <a:lstStyle/>
          <a:p>
            <a:r>
              <a:rPr lang="en-GB" sz="4000" b="1" dirty="0"/>
              <a:t>Desenrollado de bucle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1A7-CE6E-4287-958C-744369CB3A84}" type="slidenum">
              <a:rPr lang="en-GB" smtClean="0"/>
              <a:t>9</a:t>
            </a:fld>
            <a:endParaRPr lang="en-GB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6" y="1304925"/>
            <a:ext cx="4154160" cy="445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ector 7"/>
          <p:cNvSpPr/>
          <p:nvPr/>
        </p:nvSpPr>
        <p:spPr>
          <a:xfrm>
            <a:off x="2511151" y="5172074"/>
            <a:ext cx="9525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onector 30"/>
          <p:cNvSpPr/>
          <p:nvPr/>
        </p:nvSpPr>
        <p:spPr>
          <a:xfrm>
            <a:off x="2511151" y="5381626"/>
            <a:ext cx="95250" cy="8572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onector 31"/>
          <p:cNvSpPr/>
          <p:nvPr/>
        </p:nvSpPr>
        <p:spPr>
          <a:xfrm>
            <a:off x="2511151" y="5553075"/>
            <a:ext cx="9525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63" y="1326900"/>
            <a:ext cx="4019632" cy="4428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Conector 32"/>
          <p:cNvSpPr/>
          <p:nvPr/>
        </p:nvSpPr>
        <p:spPr>
          <a:xfrm>
            <a:off x="7022779" y="1534891"/>
            <a:ext cx="9525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onector 34"/>
          <p:cNvSpPr/>
          <p:nvPr/>
        </p:nvSpPr>
        <p:spPr>
          <a:xfrm>
            <a:off x="7025633" y="1681414"/>
            <a:ext cx="95250" cy="8572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onector 35"/>
          <p:cNvSpPr/>
          <p:nvPr/>
        </p:nvSpPr>
        <p:spPr>
          <a:xfrm>
            <a:off x="7022779" y="1824520"/>
            <a:ext cx="95250" cy="8572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05" y="2152184"/>
            <a:ext cx="2001059" cy="2305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9032595" y="1667608"/>
            <a:ext cx="2793007" cy="45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1800" b="1" dirty="0" err="1"/>
              <a:t>Memoria</a:t>
            </a:r>
            <a:r>
              <a:rPr lang="en-GB" sz="1800" b="1" dirty="0"/>
              <a:t> </a:t>
            </a:r>
            <a:r>
              <a:rPr lang="en-GB" sz="1800" b="1" dirty="0" err="1"/>
              <a:t>tras</a:t>
            </a:r>
            <a:r>
              <a:rPr lang="en-GB" sz="1800" b="1" dirty="0"/>
              <a:t> la </a:t>
            </a:r>
            <a:r>
              <a:rPr lang="en-GB" sz="1800" b="1" dirty="0" err="1"/>
              <a:t>ejecución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0664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717</TotalTime>
  <Words>557</Words>
  <Application>Microsoft Office PowerPoint</Application>
  <PresentationFormat>Panorámica</PresentationFormat>
  <Paragraphs>88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Garamond</vt:lpstr>
      <vt:lpstr>Savon</vt:lpstr>
      <vt:lpstr>AC - PRÁCTICA 4 </vt:lpstr>
      <vt:lpstr>Ejercicio 2</vt:lpstr>
      <vt:lpstr>Código ensamblador DLX (word)</vt:lpstr>
      <vt:lpstr>Diagrama de ciclos de reloj (Sin bypass)</vt:lpstr>
      <vt:lpstr>Diagrama de ciclos de reloj (Con bypass)</vt:lpstr>
      <vt:lpstr>Código ensamblador DLX (FLOAT)</vt:lpstr>
      <vt:lpstr>Diagrama de ciclos de reloj (Sin bypass)</vt:lpstr>
      <vt:lpstr>Diagrama de ciclos de reloj (Con bypass)</vt:lpstr>
      <vt:lpstr>Desenrollado de bucle</vt:lpstr>
      <vt:lpstr>Diagrama de ciclos de reloj (Sin bypass)</vt:lpstr>
      <vt:lpstr>Diagrama de ciclos de reloj (Con bypass)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</dc:creator>
  <cp:lastModifiedBy>Lavinia Felicia Fudulu</cp:lastModifiedBy>
  <cp:revision>102</cp:revision>
  <dcterms:created xsi:type="dcterms:W3CDTF">2019-04-08T01:01:39Z</dcterms:created>
  <dcterms:modified xsi:type="dcterms:W3CDTF">2019-06-09T17:47:14Z</dcterms:modified>
</cp:coreProperties>
</file>