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5"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82"/>
    <p:restoredTop sz="96296"/>
  </p:normalViewPr>
  <p:slideViewPr>
    <p:cSldViewPr snapToGrid="0">
      <p:cViewPr>
        <p:scale>
          <a:sx n="80" d="100"/>
          <a:sy n="80" d="100"/>
        </p:scale>
        <p:origin x="464" y="1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9586A-89BE-4953-8C78-7F782E8246E9}"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638C48B7-EA2D-43A2-8563-35F5FAC6D784}">
      <dgm:prSet/>
      <dgm:spPr/>
      <dgm:t>
        <a:bodyPr/>
        <a:lstStyle/>
        <a:p>
          <a:pPr>
            <a:lnSpc>
              <a:spcPct val="100000"/>
            </a:lnSpc>
            <a:defRPr b="1"/>
          </a:pPr>
          <a:r>
            <a:rPr lang="en-US" b="1" i="0"/>
            <a:t>Prioritize Participant Safety</a:t>
          </a:r>
          <a:endParaRPr lang="en-US"/>
        </a:p>
      </dgm:t>
    </dgm:pt>
    <dgm:pt modelId="{0CDBBFC0-3DB1-488E-ACA6-41D2329A2DB7}" type="parTrans" cxnId="{26D9E87B-9D16-45FE-9506-C917A1C628E0}">
      <dgm:prSet/>
      <dgm:spPr/>
      <dgm:t>
        <a:bodyPr/>
        <a:lstStyle/>
        <a:p>
          <a:endParaRPr lang="en-US"/>
        </a:p>
      </dgm:t>
    </dgm:pt>
    <dgm:pt modelId="{E93D7A69-EE2F-4B5B-829A-30A531ABAB66}" type="sibTrans" cxnId="{26D9E87B-9D16-45FE-9506-C917A1C628E0}">
      <dgm:prSet/>
      <dgm:spPr/>
      <dgm:t>
        <a:bodyPr/>
        <a:lstStyle/>
        <a:p>
          <a:endParaRPr lang="en-US"/>
        </a:p>
      </dgm:t>
    </dgm:pt>
    <dgm:pt modelId="{A5DB62DA-F8C2-49DE-9760-AF92BCF6776C}">
      <dgm:prSet/>
      <dgm:spPr/>
      <dgm:t>
        <a:bodyPr/>
        <a:lstStyle/>
        <a:p>
          <a:pPr>
            <a:lnSpc>
              <a:spcPct val="100000"/>
            </a:lnSpc>
          </a:pPr>
          <a:r>
            <a:rPr lang="en-US"/>
            <a:t>Emphasize non-violent methods</a:t>
          </a:r>
        </a:p>
      </dgm:t>
    </dgm:pt>
    <dgm:pt modelId="{93B5D3A0-2818-45CE-844F-915E622EC795}" type="parTrans" cxnId="{085B6A70-92E5-43B0-AF33-A566D80F6BE3}">
      <dgm:prSet/>
      <dgm:spPr/>
      <dgm:t>
        <a:bodyPr/>
        <a:lstStyle/>
        <a:p>
          <a:endParaRPr lang="en-US"/>
        </a:p>
      </dgm:t>
    </dgm:pt>
    <dgm:pt modelId="{18626887-9360-4580-A557-15766D59083B}" type="sibTrans" cxnId="{085B6A70-92E5-43B0-AF33-A566D80F6BE3}">
      <dgm:prSet/>
      <dgm:spPr/>
      <dgm:t>
        <a:bodyPr/>
        <a:lstStyle/>
        <a:p>
          <a:endParaRPr lang="en-US"/>
        </a:p>
      </dgm:t>
    </dgm:pt>
    <dgm:pt modelId="{C539CE5A-D8A5-4663-B0A8-C2693B962E48}">
      <dgm:prSet/>
      <dgm:spPr/>
      <dgm:t>
        <a:bodyPr/>
        <a:lstStyle/>
        <a:p>
          <a:pPr>
            <a:lnSpc>
              <a:spcPct val="100000"/>
            </a:lnSpc>
          </a:pPr>
          <a:r>
            <a:rPr lang="en-US" b="0" i="0"/>
            <a:t>Crowd management</a:t>
          </a:r>
          <a:endParaRPr lang="en-US"/>
        </a:p>
      </dgm:t>
    </dgm:pt>
    <dgm:pt modelId="{B8DEAAC3-29C3-4797-B13D-4454EE6B4C03}" type="parTrans" cxnId="{F17F5C0C-1842-4EBC-AA89-393F0104D954}">
      <dgm:prSet/>
      <dgm:spPr/>
      <dgm:t>
        <a:bodyPr/>
        <a:lstStyle/>
        <a:p>
          <a:endParaRPr lang="en-US"/>
        </a:p>
      </dgm:t>
    </dgm:pt>
    <dgm:pt modelId="{4DF1FD15-EE22-46C7-9AD2-4345480094C4}" type="sibTrans" cxnId="{F17F5C0C-1842-4EBC-AA89-393F0104D954}">
      <dgm:prSet/>
      <dgm:spPr/>
      <dgm:t>
        <a:bodyPr/>
        <a:lstStyle/>
        <a:p>
          <a:endParaRPr lang="en-US"/>
        </a:p>
      </dgm:t>
    </dgm:pt>
    <dgm:pt modelId="{E59BE189-8800-4110-B2CC-93366E3A4671}">
      <dgm:prSet/>
      <dgm:spPr/>
      <dgm:t>
        <a:bodyPr/>
        <a:lstStyle/>
        <a:p>
          <a:pPr>
            <a:lnSpc>
              <a:spcPct val="100000"/>
            </a:lnSpc>
            <a:defRPr b="1"/>
          </a:pPr>
          <a:r>
            <a:rPr lang="en-US" b="1" i="0"/>
            <a:t>Strategic Planning and Messaging</a:t>
          </a:r>
          <a:endParaRPr lang="en-US"/>
        </a:p>
      </dgm:t>
    </dgm:pt>
    <dgm:pt modelId="{C3371A2B-D8A7-422A-B2B1-30FED32848D2}" type="parTrans" cxnId="{11C9B20D-CED3-4E33-84F3-96467893F37A}">
      <dgm:prSet/>
      <dgm:spPr/>
      <dgm:t>
        <a:bodyPr/>
        <a:lstStyle/>
        <a:p>
          <a:endParaRPr lang="en-US"/>
        </a:p>
      </dgm:t>
    </dgm:pt>
    <dgm:pt modelId="{3EDB3EFB-5EBA-4753-B5CA-648735409C04}" type="sibTrans" cxnId="{11C9B20D-CED3-4E33-84F3-96467893F37A}">
      <dgm:prSet/>
      <dgm:spPr/>
      <dgm:t>
        <a:bodyPr/>
        <a:lstStyle/>
        <a:p>
          <a:endParaRPr lang="en-US"/>
        </a:p>
      </dgm:t>
    </dgm:pt>
    <dgm:pt modelId="{141CB250-B823-4152-B5B3-F9FF8C0A8B49}">
      <dgm:prSet/>
      <dgm:spPr/>
      <dgm:t>
        <a:bodyPr/>
        <a:lstStyle/>
        <a:p>
          <a:pPr>
            <a:lnSpc>
              <a:spcPct val="100000"/>
            </a:lnSpc>
          </a:pPr>
          <a:r>
            <a:rPr lang="en-US" b="0" i="0"/>
            <a:t>Clear objectives</a:t>
          </a:r>
          <a:endParaRPr lang="en-US"/>
        </a:p>
      </dgm:t>
    </dgm:pt>
    <dgm:pt modelId="{C3C4248F-940A-44F6-9C16-58E11AA4ED86}" type="parTrans" cxnId="{F5F5A38F-7353-4433-B906-FD28D23936B9}">
      <dgm:prSet/>
      <dgm:spPr/>
      <dgm:t>
        <a:bodyPr/>
        <a:lstStyle/>
        <a:p>
          <a:endParaRPr lang="en-US"/>
        </a:p>
      </dgm:t>
    </dgm:pt>
    <dgm:pt modelId="{13527876-615D-4AD4-A61C-CB8BA0F315A4}" type="sibTrans" cxnId="{F5F5A38F-7353-4433-B906-FD28D23936B9}">
      <dgm:prSet/>
      <dgm:spPr/>
      <dgm:t>
        <a:bodyPr/>
        <a:lstStyle/>
        <a:p>
          <a:endParaRPr lang="en-US"/>
        </a:p>
      </dgm:t>
    </dgm:pt>
    <dgm:pt modelId="{6A150BC7-700B-495C-B368-99114CFA932E}">
      <dgm:prSet/>
      <dgm:spPr/>
      <dgm:t>
        <a:bodyPr/>
        <a:lstStyle/>
        <a:p>
          <a:pPr>
            <a:lnSpc>
              <a:spcPct val="100000"/>
            </a:lnSpc>
          </a:pPr>
          <a:r>
            <a:rPr lang="en-US"/>
            <a:t>Impactful messaging</a:t>
          </a:r>
        </a:p>
      </dgm:t>
    </dgm:pt>
    <dgm:pt modelId="{50248DF3-9EE1-43B6-83F8-8F67F54D49B5}" type="parTrans" cxnId="{497B8F6A-6AA2-49BB-B0FB-1E49610F36D0}">
      <dgm:prSet/>
      <dgm:spPr/>
      <dgm:t>
        <a:bodyPr/>
        <a:lstStyle/>
        <a:p>
          <a:endParaRPr lang="en-US"/>
        </a:p>
      </dgm:t>
    </dgm:pt>
    <dgm:pt modelId="{B1FAC0E9-66F5-41F2-BF15-C99C2D901DCA}" type="sibTrans" cxnId="{497B8F6A-6AA2-49BB-B0FB-1E49610F36D0}">
      <dgm:prSet/>
      <dgm:spPr/>
      <dgm:t>
        <a:bodyPr/>
        <a:lstStyle/>
        <a:p>
          <a:endParaRPr lang="en-US"/>
        </a:p>
      </dgm:t>
    </dgm:pt>
    <dgm:pt modelId="{5A7CA51A-472D-418A-A618-C41665BFEEDA}">
      <dgm:prSet/>
      <dgm:spPr/>
      <dgm:t>
        <a:bodyPr/>
        <a:lstStyle/>
        <a:p>
          <a:pPr>
            <a:lnSpc>
              <a:spcPct val="100000"/>
            </a:lnSpc>
            <a:defRPr b="1"/>
          </a:pPr>
          <a:r>
            <a:rPr lang="en-US" b="1" i="0"/>
            <a:t>Engaging with Authorities</a:t>
          </a:r>
          <a:endParaRPr lang="en-US"/>
        </a:p>
      </dgm:t>
    </dgm:pt>
    <dgm:pt modelId="{E0A3350C-450B-4274-953E-CBE612B42D78}" type="parTrans" cxnId="{014FE2D9-D292-4982-A487-F3B0129A303C}">
      <dgm:prSet/>
      <dgm:spPr/>
      <dgm:t>
        <a:bodyPr/>
        <a:lstStyle/>
        <a:p>
          <a:endParaRPr lang="en-US"/>
        </a:p>
      </dgm:t>
    </dgm:pt>
    <dgm:pt modelId="{8A5F97D0-F2FD-4BE2-A16C-DE36D850220D}" type="sibTrans" cxnId="{014FE2D9-D292-4982-A487-F3B0129A303C}">
      <dgm:prSet/>
      <dgm:spPr/>
      <dgm:t>
        <a:bodyPr/>
        <a:lstStyle/>
        <a:p>
          <a:endParaRPr lang="en-US"/>
        </a:p>
      </dgm:t>
    </dgm:pt>
    <dgm:pt modelId="{5D642C9A-84EB-4643-ACD2-F892623FE3DA}">
      <dgm:prSet/>
      <dgm:spPr/>
      <dgm:t>
        <a:bodyPr/>
        <a:lstStyle/>
        <a:p>
          <a:pPr>
            <a:lnSpc>
              <a:spcPct val="100000"/>
            </a:lnSpc>
          </a:pPr>
          <a:r>
            <a:rPr lang="en-US"/>
            <a:t>Constructive  engagement</a:t>
          </a:r>
        </a:p>
      </dgm:t>
    </dgm:pt>
    <dgm:pt modelId="{785F8D3C-1EF0-4DFE-B99F-1AFE32424405}" type="parTrans" cxnId="{A079661D-2A59-4DEB-B426-79D33CDA6E9D}">
      <dgm:prSet/>
      <dgm:spPr/>
      <dgm:t>
        <a:bodyPr/>
        <a:lstStyle/>
        <a:p>
          <a:endParaRPr lang="en-US"/>
        </a:p>
      </dgm:t>
    </dgm:pt>
    <dgm:pt modelId="{408094A2-198C-4044-92FB-818E02599102}" type="sibTrans" cxnId="{A079661D-2A59-4DEB-B426-79D33CDA6E9D}">
      <dgm:prSet/>
      <dgm:spPr/>
      <dgm:t>
        <a:bodyPr/>
        <a:lstStyle/>
        <a:p>
          <a:endParaRPr lang="en-US"/>
        </a:p>
      </dgm:t>
    </dgm:pt>
    <dgm:pt modelId="{8471CDAE-1A44-4DEA-911C-5C69A94E5D8B}">
      <dgm:prSet/>
      <dgm:spPr/>
      <dgm:t>
        <a:bodyPr/>
        <a:lstStyle/>
        <a:p>
          <a:pPr>
            <a:lnSpc>
              <a:spcPct val="100000"/>
            </a:lnSpc>
          </a:pPr>
          <a:r>
            <a:rPr lang="en-US" b="0" i="0"/>
            <a:t>Dialogue facilitation</a:t>
          </a:r>
          <a:endParaRPr lang="en-US"/>
        </a:p>
      </dgm:t>
    </dgm:pt>
    <dgm:pt modelId="{3E985D5B-00D2-4C73-A611-B52BBA7C906B}" type="parTrans" cxnId="{D4A18FBF-BCD5-4114-A2EC-2EE49994FFB2}">
      <dgm:prSet/>
      <dgm:spPr/>
      <dgm:t>
        <a:bodyPr/>
        <a:lstStyle/>
        <a:p>
          <a:endParaRPr lang="en-US"/>
        </a:p>
      </dgm:t>
    </dgm:pt>
    <dgm:pt modelId="{DC32E646-A0E5-4529-9571-88B030D2D83E}" type="sibTrans" cxnId="{D4A18FBF-BCD5-4114-A2EC-2EE49994FFB2}">
      <dgm:prSet/>
      <dgm:spPr/>
      <dgm:t>
        <a:bodyPr/>
        <a:lstStyle/>
        <a:p>
          <a:endParaRPr lang="en-US"/>
        </a:p>
      </dgm:t>
    </dgm:pt>
    <dgm:pt modelId="{6301DD66-2E7E-4F6C-9107-0A31DA969C7A}">
      <dgm:prSet/>
      <dgm:spPr/>
      <dgm:t>
        <a:bodyPr/>
        <a:lstStyle/>
        <a:p>
          <a:pPr>
            <a:lnSpc>
              <a:spcPct val="100000"/>
            </a:lnSpc>
            <a:defRPr b="1"/>
          </a:pPr>
          <a:r>
            <a:rPr lang="en-US" b="1" i="0"/>
            <a:t>Media Relations</a:t>
          </a:r>
          <a:endParaRPr lang="en-US"/>
        </a:p>
      </dgm:t>
    </dgm:pt>
    <dgm:pt modelId="{7B2BC08E-257D-451C-859C-88794A0AC0DF}" type="parTrans" cxnId="{8E0D8698-F587-4008-B445-2EF5D23998D7}">
      <dgm:prSet/>
      <dgm:spPr/>
      <dgm:t>
        <a:bodyPr/>
        <a:lstStyle/>
        <a:p>
          <a:endParaRPr lang="en-US"/>
        </a:p>
      </dgm:t>
    </dgm:pt>
    <dgm:pt modelId="{AA761722-9091-48FF-A7CB-6DE991B5F1C9}" type="sibTrans" cxnId="{8E0D8698-F587-4008-B445-2EF5D23998D7}">
      <dgm:prSet/>
      <dgm:spPr/>
      <dgm:t>
        <a:bodyPr/>
        <a:lstStyle/>
        <a:p>
          <a:endParaRPr lang="en-US"/>
        </a:p>
      </dgm:t>
    </dgm:pt>
    <dgm:pt modelId="{8590CC6E-E66B-4559-9691-899F311A52E9}">
      <dgm:prSet/>
      <dgm:spPr/>
      <dgm:t>
        <a:bodyPr/>
        <a:lstStyle/>
        <a:p>
          <a:pPr>
            <a:lnSpc>
              <a:spcPct val="100000"/>
            </a:lnSpc>
          </a:pPr>
          <a:r>
            <a:rPr lang="en-US"/>
            <a:t>Responsible media coverage</a:t>
          </a:r>
        </a:p>
      </dgm:t>
    </dgm:pt>
    <dgm:pt modelId="{4B475326-9F25-439E-87C5-79888EE1C794}" type="parTrans" cxnId="{283B1A19-400C-48A5-BA64-7E80004F71A4}">
      <dgm:prSet/>
      <dgm:spPr/>
      <dgm:t>
        <a:bodyPr/>
        <a:lstStyle/>
        <a:p>
          <a:endParaRPr lang="en-US"/>
        </a:p>
      </dgm:t>
    </dgm:pt>
    <dgm:pt modelId="{31F6E812-8A25-4965-A10F-BC8E55B3B69F}" type="sibTrans" cxnId="{283B1A19-400C-48A5-BA64-7E80004F71A4}">
      <dgm:prSet/>
      <dgm:spPr/>
      <dgm:t>
        <a:bodyPr/>
        <a:lstStyle/>
        <a:p>
          <a:endParaRPr lang="en-US"/>
        </a:p>
      </dgm:t>
    </dgm:pt>
    <dgm:pt modelId="{9BA1CF66-B1EE-45D3-9BE4-47D4A6B8895A}">
      <dgm:prSet/>
      <dgm:spPr/>
      <dgm:t>
        <a:bodyPr/>
        <a:lstStyle/>
        <a:p>
          <a:pPr>
            <a:lnSpc>
              <a:spcPct val="100000"/>
            </a:lnSpc>
          </a:pPr>
          <a:r>
            <a:rPr lang="en-US" b="0" i="0"/>
            <a:t>Highlight peaceful nature</a:t>
          </a:r>
          <a:endParaRPr lang="en-US"/>
        </a:p>
      </dgm:t>
    </dgm:pt>
    <dgm:pt modelId="{B940452D-E6C7-4B42-91F3-EEF15C4F7934}" type="parTrans" cxnId="{FBCFAFB1-C808-4090-82A4-23166BF98503}">
      <dgm:prSet/>
      <dgm:spPr/>
      <dgm:t>
        <a:bodyPr/>
        <a:lstStyle/>
        <a:p>
          <a:endParaRPr lang="en-US"/>
        </a:p>
      </dgm:t>
    </dgm:pt>
    <dgm:pt modelId="{7E9C802A-112B-4095-9178-4F3DCDD8C4A0}" type="sibTrans" cxnId="{FBCFAFB1-C808-4090-82A4-23166BF98503}">
      <dgm:prSet/>
      <dgm:spPr/>
      <dgm:t>
        <a:bodyPr/>
        <a:lstStyle/>
        <a:p>
          <a:endParaRPr lang="en-US"/>
        </a:p>
      </dgm:t>
    </dgm:pt>
    <dgm:pt modelId="{93A1492A-FCE0-43BF-8107-7E0450F38AD7}">
      <dgm:prSet/>
      <dgm:spPr/>
      <dgm:t>
        <a:bodyPr/>
        <a:lstStyle/>
        <a:p>
          <a:pPr>
            <a:lnSpc>
              <a:spcPct val="100000"/>
            </a:lnSpc>
            <a:defRPr b="1"/>
          </a:pPr>
          <a:r>
            <a:rPr lang="en-US" b="1" i="0" dirty="0"/>
            <a:t>Monitoring and Evaluation</a:t>
          </a:r>
          <a:endParaRPr lang="en-US" dirty="0"/>
        </a:p>
      </dgm:t>
    </dgm:pt>
    <dgm:pt modelId="{C3823818-57B3-40E6-B6C1-7A094C8DFA57}" type="parTrans" cxnId="{8F44ACDE-BCB2-4828-8DB0-EA5CEE33E478}">
      <dgm:prSet/>
      <dgm:spPr/>
      <dgm:t>
        <a:bodyPr/>
        <a:lstStyle/>
        <a:p>
          <a:endParaRPr lang="en-US"/>
        </a:p>
      </dgm:t>
    </dgm:pt>
    <dgm:pt modelId="{9CF64BA2-F748-4DEF-AEE4-31587F1893BC}" type="sibTrans" cxnId="{8F44ACDE-BCB2-4828-8DB0-EA5CEE33E478}">
      <dgm:prSet/>
      <dgm:spPr/>
      <dgm:t>
        <a:bodyPr/>
        <a:lstStyle/>
        <a:p>
          <a:endParaRPr lang="en-US"/>
        </a:p>
      </dgm:t>
    </dgm:pt>
    <dgm:pt modelId="{EC0F0ADF-13BC-41DC-9B75-A4FA990C2A3B}">
      <dgm:prSet/>
      <dgm:spPr/>
      <dgm:t>
        <a:bodyPr/>
        <a:lstStyle/>
        <a:p>
          <a:pPr>
            <a:lnSpc>
              <a:spcPct val="100000"/>
            </a:lnSpc>
          </a:pPr>
          <a:r>
            <a:rPr lang="en-US"/>
            <a:t>Early warning mechanisms</a:t>
          </a:r>
        </a:p>
      </dgm:t>
    </dgm:pt>
    <dgm:pt modelId="{BC2596B1-54EA-4195-A902-0551504F3977}" type="parTrans" cxnId="{0A7E8DA6-D89E-4D17-83E0-B0DBD5AA52C9}">
      <dgm:prSet/>
      <dgm:spPr/>
      <dgm:t>
        <a:bodyPr/>
        <a:lstStyle/>
        <a:p>
          <a:endParaRPr lang="en-US"/>
        </a:p>
      </dgm:t>
    </dgm:pt>
    <dgm:pt modelId="{B526B12B-79E1-4A47-A579-3ACD7A3EF24A}" type="sibTrans" cxnId="{0A7E8DA6-D89E-4D17-83E0-B0DBD5AA52C9}">
      <dgm:prSet/>
      <dgm:spPr/>
      <dgm:t>
        <a:bodyPr/>
        <a:lstStyle/>
        <a:p>
          <a:endParaRPr lang="en-US"/>
        </a:p>
      </dgm:t>
    </dgm:pt>
    <dgm:pt modelId="{160660FA-A564-468E-9E54-52CB9C8C68A6}">
      <dgm:prSet/>
      <dgm:spPr/>
      <dgm:t>
        <a:bodyPr/>
        <a:lstStyle/>
        <a:p>
          <a:pPr>
            <a:lnSpc>
              <a:spcPct val="100000"/>
            </a:lnSpc>
          </a:pPr>
          <a:r>
            <a:rPr lang="en-US" b="0" i="0" u="sng"/>
            <a:t>Learn fro</a:t>
          </a:r>
          <a:r>
            <a:rPr lang="en-US" u="sng"/>
            <a:t>m experience!</a:t>
          </a:r>
          <a:endParaRPr lang="en-US"/>
        </a:p>
      </dgm:t>
    </dgm:pt>
    <dgm:pt modelId="{49FFB7BD-6AE2-4841-AD5F-9A2B5D509439}" type="parTrans" cxnId="{1B932112-4699-48DE-8374-3F7135863A2C}">
      <dgm:prSet/>
      <dgm:spPr/>
      <dgm:t>
        <a:bodyPr/>
        <a:lstStyle/>
        <a:p>
          <a:endParaRPr lang="en-US"/>
        </a:p>
      </dgm:t>
    </dgm:pt>
    <dgm:pt modelId="{BFF09F4E-1D87-4D43-B94A-10A286A38AF2}" type="sibTrans" cxnId="{1B932112-4699-48DE-8374-3F7135863A2C}">
      <dgm:prSet/>
      <dgm:spPr/>
      <dgm:t>
        <a:bodyPr/>
        <a:lstStyle/>
        <a:p>
          <a:endParaRPr lang="en-US"/>
        </a:p>
      </dgm:t>
    </dgm:pt>
    <dgm:pt modelId="{6100F6D7-7260-4078-A1B5-59E36F1C2E47}" type="pres">
      <dgm:prSet presAssocID="{4899586A-89BE-4953-8C78-7F782E8246E9}" presName="root" presStyleCnt="0">
        <dgm:presLayoutVars>
          <dgm:dir/>
          <dgm:resizeHandles val="exact"/>
        </dgm:presLayoutVars>
      </dgm:prSet>
      <dgm:spPr/>
    </dgm:pt>
    <dgm:pt modelId="{E7A1A10D-20D0-4028-8737-C210A400EB25}" type="pres">
      <dgm:prSet presAssocID="{638C48B7-EA2D-43A2-8563-35F5FAC6D784}" presName="compNode" presStyleCnt="0"/>
      <dgm:spPr/>
    </dgm:pt>
    <dgm:pt modelId="{E00DAC48-DE16-44B5-8233-3305662E8E07}" type="pres">
      <dgm:prSet presAssocID="{638C48B7-EA2D-43A2-8563-35F5FAC6D78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roup"/>
        </a:ext>
      </dgm:extLst>
    </dgm:pt>
    <dgm:pt modelId="{9668679B-8587-4ADF-B3E8-EBBE84F06806}" type="pres">
      <dgm:prSet presAssocID="{638C48B7-EA2D-43A2-8563-35F5FAC6D784}" presName="iconSpace" presStyleCnt="0"/>
      <dgm:spPr/>
    </dgm:pt>
    <dgm:pt modelId="{F539A902-130E-4941-9128-22D5CBD495DD}" type="pres">
      <dgm:prSet presAssocID="{638C48B7-EA2D-43A2-8563-35F5FAC6D784}" presName="parTx" presStyleLbl="revTx" presStyleIdx="0" presStyleCnt="10">
        <dgm:presLayoutVars>
          <dgm:chMax val="0"/>
          <dgm:chPref val="0"/>
        </dgm:presLayoutVars>
      </dgm:prSet>
      <dgm:spPr/>
    </dgm:pt>
    <dgm:pt modelId="{81BD8753-DFD5-4CDB-AC11-1A1965B5BD71}" type="pres">
      <dgm:prSet presAssocID="{638C48B7-EA2D-43A2-8563-35F5FAC6D784}" presName="txSpace" presStyleCnt="0"/>
      <dgm:spPr/>
    </dgm:pt>
    <dgm:pt modelId="{6BC74BD1-D65B-479D-9FCA-64FEAE14F54E}" type="pres">
      <dgm:prSet presAssocID="{638C48B7-EA2D-43A2-8563-35F5FAC6D784}" presName="desTx" presStyleLbl="revTx" presStyleIdx="1" presStyleCnt="10">
        <dgm:presLayoutVars/>
      </dgm:prSet>
      <dgm:spPr/>
    </dgm:pt>
    <dgm:pt modelId="{E507E8A9-2CFA-4780-9E2B-4FDCDC8BCC45}" type="pres">
      <dgm:prSet presAssocID="{E93D7A69-EE2F-4B5B-829A-30A531ABAB66}" presName="sibTrans" presStyleCnt="0"/>
      <dgm:spPr/>
    </dgm:pt>
    <dgm:pt modelId="{84700A6C-E4DB-46F8-964F-5F59976FA6F1}" type="pres">
      <dgm:prSet presAssocID="{E59BE189-8800-4110-B2CC-93366E3A4671}" presName="compNode" presStyleCnt="0"/>
      <dgm:spPr/>
    </dgm:pt>
    <dgm:pt modelId="{52BCC1D7-C36A-4FA4-9B63-706E2B045C89}" type="pres">
      <dgm:prSet presAssocID="{E59BE189-8800-4110-B2CC-93366E3A467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at"/>
        </a:ext>
      </dgm:extLst>
    </dgm:pt>
    <dgm:pt modelId="{9C48D8C2-CEFF-4D4F-955C-765184AE25CA}" type="pres">
      <dgm:prSet presAssocID="{E59BE189-8800-4110-B2CC-93366E3A4671}" presName="iconSpace" presStyleCnt="0"/>
      <dgm:spPr/>
    </dgm:pt>
    <dgm:pt modelId="{16DA5908-50DC-4023-A21F-201495F5F0E1}" type="pres">
      <dgm:prSet presAssocID="{E59BE189-8800-4110-B2CC-93366E3A4671}" presName="parTx" presStyleLbl="revTx" presStyleIdx="2" presStyleCnt="10">
        <dgm:presLayoutVars>
          <dgm:chMax val="0"/>
          <dgm:chPref val="0"/>
        </dgm:presLayoutVars>
      </dgm:prSet>
      <dgm:spPr/>
    </dgm:pt>
    <dgm:pt modelId="{3937FDFF-8524-43AD-9A98-041493B26E38}" type="pres">
      <dgm:prSet presAssocID="{E59BE189-8800-4110-B2CC-93366E3A4671}" presName="txSpace" presStyleCnt="0"/>
      <dgm:spPr/>
    </dgm:pt>
    <dgm:pt modelId="{712FA777-C486-4998-B481-C7689FE84526}" type="pres">
      <dgm:prSet presAssocID="{E59BE189-8800-4110-B2CC-93366E3A4671}" presName="desTx" presStyleLbl="revTx" presStyleIdx="3" presStyleCnt="10">
        <dgm:presLayoutVars/>
      </dgm:prSet>
      <dgm:spPr/>
    </dgm:pt>
    <dgm:pt modelId="{C6C61973-0ED2-40F3-9C79-377ED3B7D09E}" type="pres">
      <dgm:prSet presAssocID="{3EDB3EFB-5EBA-4753-B5CA-648735409C04}" presName="sibTrans" presStyleCnt="0"/>
      <dgm:spPr/>
    </dgm:pt>
    <dgm:pt modelId="{0C3F995C-216E-4EAA-B23C-C8365ABE0FD7}" type="pres">
      <dgm:prSet presAssocID="{5A7CA51A-472D-418A-A618-C41665BFEEDA}" presName="compNode" presStyleCnt="0"/>
      <dgm:spPr/>
    </dgm:pt>
    <dgm:pt modelId="{0B12A4BD-9583-4FE3-8503-17388AFDA20C}" type="pres">
      <dgm:prSet presAssocID="{5A7CA51A-472D-418A-A618-C41665BFEED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andshake"/>
        </a:ext>
      </dgm:extLst>
    </dgm:pt>
    <dgm:pt modelId="{66B314AF-1CBE-4BFD-B854-138893C4C005}" type="pres">
      <dgm:prSet presAssocID="{5A7CA51A-472D-418A-A618-C41665BFEEDA}" presName="iconSpace" presStyleCnt="0"/>
      <dgm:spPr/>
    </dgm:pt>
    <dgm:pt modelId="{FDCD6690-8A7F-40A5-ADFE-6DE707A5E6FA}" type="pres">
      <dgm:prSet presAssocID="{5A7CA51A-472D-418A-A618-C41665BFEEDA}" presName="parTx" presStyleLbl="revTx" presStyleIdx="4" presStyleCnt="10">
        <dgm:presLayoutVars>
          <dgm:chMax val="0"/>
          <dgm:chPref val="0"/>
        </dgm:presLayoutVars>
      </dgm:prSet>
      <dgm:spPr/>
    </dgm:pt>
    <dgm:pt modelId="{928DBEB8-B9F0-43CF-97F0-4386B59DD43E}" type="pres">
      <dgm:prSet presAssocID="{5A7CA51A-472D-418A-A618-C41665BFEEDA}" presName="txSpace" presStyleCnt="0"/>
      <dgm:spPr/>
    </dgm:pt>
    <dgm:pt modelId="{04B4AC1C-449F-4EC8-93F7-B26DE0314278}" type="pres">
      <dgm:prSet presAssocID="{5A7CA51A-472D-418A-A618-C41665BFEEDA}" presName="desTx" presStyleLbl="revTx" presStyleIdx="5" presStyleCnt="10">
        <dgm:presLayoutVars/>
      </dgm:prSet>
      <dgm:spPr/>
    </dgm:pt>
    <dgm:pt modelId="{F86AF4D8-7DE7-4269-A53E-0F4AA1099960}" type="pres">
      <dgm:prSet presAssocID="{8A5F97D0-F2FD-4BE2-A16C-DE36D850220D}" presName="sibTrans" presStyleCnt="0"/>
      <dgm:spPr/>
    </dgm:pt>
    <dgm:pt modelId="{AC0948BD-DD62-4944-8683-B7D7F217D86A}" type="pres">
      <dgm:prSet presAssocID="{6301DD66-2E7E-4F6C-9107-0A31DA969C7A}" presName="compNode" presStyleCnt="0"/>
      <dgm:spPr/>
    </dgm:pt>
    <dgm:pt modelId="{5CAA05E5-147E-4AD5-9967-3CCF9C52B7CA}" type="pres">
      <dgm:prSet presAssocID="{6301DD66-2E7E-4F6C-9107-0A31DA969C7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Newspaper"/>
        </a:ext>
      </dgm:extLst>
    </dgm:pt>
    <dgm:pt modelId="{13998E02-743E-4CD5-BFBD-C7CF704D9CDF}" type="pres">
      <dgm:prSet presAssocID="{6301DD66-2E7E-4F6C-9107-0A31DA969C7A}" presName="iconSpace" presStyleCnt="0"/>
      <dgm:spPr/>
    </dgm:pt>
    <dgm:pt modelId="{BA6D80E0-A346-493B-9219-B151A5F893A4}" type="pres">
      <dgm:prSet presAssocID="{6301DD66-2E7E-4F6C-9107-0A31DA969C7A}" presName="parTx" presStyleLbl="revTx" presStyleIdx="6" presStyleCnt="10">
        <dgm:presLayoutVars>
          <dgm:chMax val="0"/>
          <dgm:chPref val="0"/>
        </dgm:presLayoutVars>
      </dgm:prSet>
      <dgm:spPr/>
    </dgm:pt>
    <dgm:pt modelId="{9FAC489D-C68A-4AE8-BFF5-DB974A76BDB7}" type="pres">
      <dgm:prSet presAssocID="{6301DD66-2E7E-4F6C-9107-0A31DA969C7A}" presName="txSpace" presStyleCnt="0"/>
      <dgm:spPr/>
    </dgm:pt>
    <dgm:pt modelId="{0F93DF34-A5DF-478F-A6D6-A66579B77641}" type="pres">
      <dgm:prSet presAssocID="{6301DD66-2E7E-4F6C-9107-0A31DA969C7A}" presName="desTx" presStyleLbl="revTx" presStyleIdx="7" presStyleCnt="10">
        <dgm:presLayoutVars/>
      </dgm:prSet>
      <dgm:spPr/>
    </dgm:pt>
    <dgm:pt modelId="{D6CF3AA7-D14C-4016-A477-C7EC0A4234DA}" type="pres">
      <dgm:prSet presAssocID="{AA761722-9091-48FF-A7CB-6DE991B5F1C9}" presName="sibTrans" presStyleCnt="0"/>
      <dgm:spPr/>
    </dgm:pt>
    <dgm:pt modelId="{E2CC8BEC-E605-4FE2-A97E-0255523BFD72}" type="pres">
      <dgm:prSet presAssocID="{93A1492A-FCE0-43BF-8107-7E0450F38AD7}" presName="compNode" presStyleCnt="0"/>
      <dgm:spPr/>
    </dgm:pt>
    <dgm:pt modelId="{65484968-7F8B-4A40-BEAB-ED6F8BA3025C}" type="pres">
      <dgm:prSet presAssocID="{93A1492A-FCE0-43BF-8107-7E0450F38AD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Warning"/>
        </a:ext>
      </dgm:extLst>
    </dgm:pt>
    <dgm:pt modelId="{9B872008-9C8D-48E1-8236-14977F468A7E}" type="pres">
      <dgm:prSet presAssocID="{93A1492A-FCE0-43BF-8107-7E0450F38AD7}" presName="iconSpace" presStyleCnt="0"/>
      <dgm:spPr/>
    </dgm:pt>
    <dgm:pt modelId="{3524BA31-8646-4C28-BC3E-E65BABDF4069}" type="pres">
      <dgm:prSet presAssocID="{93A1492A-FCE0-43BF-8107-7E0450F38AD7}" presName="parTx" presStyleLbl="revTx" presStyleIdx="8" presStyleCnt="10">
        <dgm:presLayoutVars>
          <dgm:chMax val="0"/>
          <dgm:chPref val="0"/>
        </dgm:presLayoutVars>
      </dgm:prSet>
      <dgm:spPr/>
    </dgm:pt>
    <dgm:pt modelId="{D5C5C15C-A6E6-4020-977F-71FC5BF6FADB}" type="pres">
      <dgm:prSet presAssocID="{93A1492A-FCE0-43BF-8107-7E0450F38AD7}" presName="txSpace" presStyleCnt="0"/>
      <dgm:spPr/>
    </dgm:pt>
    <dgm:pt modelId="{79B4F1BA-F281-4A3A-980A-7AB2916947AD}" type="pres">
      <dgm:prSet presAssocID="{93A1492A-FCE0-43BF-8107-7E0450F38AD7}" presName="desTx" presStyleLbl="revTx" presStyleIdx="9" presStyleCnt="10">
        <dgm:presLayoutVars/>
      </dgm:prSet>
      <dgm:spPr/>
    </dgm:pt>
  </dgm:ptLst>
  <dgm:cxnLst>
    <dgm:cxn modelId="{F17F5C0C-1842-4EBC-AA89-393F0104D954}" srcId="{638C48B7-EA2D-43A2-8563-35F5FAC6D784}" destId="{C539CE5A-D8A5-4663-B0A8-C2693B962E48}" srcOrd="1" destOrd="0" parTransId="{B8DEAAC3-29C3-4797-B13D-4454EE6B4C03}" sibTransId="{4DF1FD15-EE22-46C7-9AD2-4345480094C4}"/>
    <dgm:cxn modelId="{11C9B20D-CED3-4E33-84F3-96467893F37A}" srcId="{4899586A-89BE-4953-8C78-7F782E8246E9}" destId="{E59BE189-8800-4110-B2CC-93366E3A4671}" srcOrd="1" destOrd="0" parTransId="{C3371A2B-D8A7-422A-B2B1-30FED32848D2}" sibTransId="{3EDB3EFB-5EBA-4753-B5CA-648735409C04}"/>
    <dgm:cxn modelId="{8215E00E-08C6-426E-817B-925E6F5F914F}" type="presOf" srcId="{93A1492A-FCE0-43BF-8107-7E0450F38AD7}" destId="{3524BA31-8646-4C28-BC3E-E65BABDF4069}" srcOrd="0" destOrd="0" presId="urn:microsoft.com/office/officeart/2018/2/layout/IconLabelDescriptionList"/>
    <dgm:cxn modelId="{1B932112-4699-48DE-8374-3F7135863A2C}" srcId="{93A1492A-FCE0-43BF-8107-7E0450F38AD7}" destId="{160660FA-A564-468E-9E54-52CB9C8C68A6}" srcOrd="1" destOrd="0" parTransId="{49FFB7BD-6AE2-4841-AD5F-9A2B5D509439}" sibTransId="{BFF09F4E-1D87-4D43-B94A-10A286A38AF2}"/>
    <dgm:cxn modelId="{9BA90C17-E040-4E92-8EFA-1166CF9B1F95}" type="presOf" srcId="{A5DB62DA-F8C2-49DE-9760-AF92BCF6776C}" destId="{6BC74BD1-D65B-479D-9FCA-64FEAE14F54E}" srcOrd="0" destOrd="0" presId="urn:microsoft.com/office/officeart/2018/2/layout/IconLabelDescriptionList"/>
    <dgm:cxn modelId="{283B1A19-400C-48A5-BA64-7E80004F71A4}" srcId="{6301DD66-2E7E-4F6C-9107-0A31DA969C7A}" destId="{8590CC6E-E66B-4559-9691-899F311A52E9}" srcOrd="0" destOrd="0" parTransId="{4B475326-9F25-439E-87C5-79888EE1C794}" sibTransId="{31F6E812-8A25-4965-A10F-BC8E55B3B69F}"/>
    <dgm:cxn modelId="{A079661D-2A59-4DEB-B426-79D33CDA6E9D}" srcId="{5A7CA51A-472D-418A-A618-C41665BFEEDA}" destId="{5D642C9A-84EB-4643-ACD2-F892623FE3DA}" srcOrd="0" destOrd="0" parTransId="{785F8D3C-1EF0-4DFE-B99F-1AFE32424405}" sibTransId="{408094A2-198C-4044-92FB-818E02599102}"/>
    <dgm:cxn modelId="{66376B28-33BB-4EC2-9E40-ADCCBFED19C3}" type="presOf" srcId="{638C48B7-EA2D-43A2-8563-35F5FAC6D784}" destId="{F539A902-130E-4941-9128-22D5CBD495DD}" srcOrd="0" destOrd="0" presId="urn:microsoft.com/office/officeart/2018/2/layout/IconLabelDescriptionList"/>
    <dgm:cxn modelId="{A3E77436-22DA-40E7-84DC-14C85A99B218}" type="presOf" srcId="{6A150BC7-700B-495C-B368-99114CFA932E}" destId="{712FA777-C486-4998-B481-C7689FE84526}" srcOrd="0" destOrd="1" presId="urn:microsoft.com/office/officeart/2018/2/layout/IconLabelDescriptionList"/>
    <dgm:cxn modelId="{2E0FEF3F-E46F-45F8-9D5A-46F94D4C2FE9}" type="presOf" srcId="{160660FA-A564-468E-9E54-52CB9C8C68A6}" destId="{79B4F1BA-F281-4A3A-980A-7AB2916947AD}" srcOrd="0" destOrd="1" presId="urn:microsoft.com/office/officeart/2018/2/layout/IconLabelDescriptionList"/>
    <dgm:cxn modelId="{9B743540-F6E1-4E47-85FD-DD83DCCF5646}" type="presOf" srcId="{EC0F0ADF-13BC-41DC-9B75-A4FA990C2A3B}" destId="{79B4F1BA-F281-4A3A-980A-7AB2916947AD}" srcOrd="0" destOrd="0" presId="urn:microsoft.com/office/officeart/2018/2/layout/IconLabelDescriptionList"/>
    <dgm:cxn modelId="{0996F545-73DA-47D5-B61D-01756EB16DB0}" type="presOf" srcId="{8471CDAE-1A44-4DEA-911C-5C69A94E5D8B}" destId="{04B4AC1C-449F-4EC8-93F7-B26DE0314278}" srcOrd="0" destOrd="1" presId="urn:microsoft.com/office/officeart/2018/2/layout/IconLabelDescriptionList"/>
    <dgm:cxn modelId="{88EB8858-1D7D-4B6F-949A-C7063724884A}" type="presOf" srcId="{9BA1CF66-B1EE-45D3-9BE4-47D4A6B8895A}" destId="{0F93DF34-A5DF-478F-A6D6-A66579B77641}" srcOrd="0" destOrd="1" presId="urn:microsoft.com/office/officeart/2018/2/layout/IconLabelDescriptionList"/>
    <dgm:cxn modelId="{0B2D9466-8435-4304-AE66-2B52B221566E}" type="presOf" srcId="{5A7CA51A-472D-418A-A618-C41665BFEEDA}" destId="{FDCD6690-8A7F-40A5-ADFE-6DE707A5E6FA}" srcOrd="0" destOrd="0" presId="urn:microsoft.com/office/officeart/2018/2/layout/IconLabelDescriptionList"/>
    <dgm:cxn modelId="{497B8F6A-6AA2-49BB-B0FB-1E49610F36D0}" srcId="{E59BE189-8800-4110-B2CC-93366E3A4671}" destId="{6A150BC7-700B-495C-B368-99114CFA932E}" srcOrd="1" destOrd="0" parTransId="{50248DF3-9EE1-43B6-83F8-8F67F54D49B5}" sibTransId="{B1FAC0E9-66F5-41F2-BF15-C99C2D901DCA}"/>
    <dgm:cxn modelId="{47AEB36A-6470-4D26-AB48-CF5FD01FEB9F}" type="presOf" srcId="{4899586A-89BE-4953-8C78-7F782E8246E9}" destId="{6100F6D7-7260-4078-A1B5-59E36F1C2E47}" srcOrd="0" destOrd="0" presId="urn:microsoft.com/office/officeart/2018/2/layout/IconLabelDescriptionList"/>
    <dgm:cxn modelId="{55827E6C-E7DC-4CAD-8812-D8D00C482882}" type="presOf" srcId="{C539CE5A-D8A5-4663-B0A8-C2693B962E48}" destId="{6BC74BD1-D65B-479D-9FCA-64FEAE14F54E}" srcOrd="0" destOrd="1" presId="urn:microsoft.com/office/officeart/2018/2/layout/IconLabelDescriptionList"/>
    <dgm:cxn modelId="{085B6A70-92E5-43B0-AF33-A566D80F6BE3}" srcId="{638C48B7-EA2D-43A2-8563-35F5FAC6D784}" destId="{A5DB62DA-F8C2-49DE-9760-AF92BCF6776C}" srcOrd="0" destOrd="0" parTransId="{93B5D3A0-2818-45CE-844F-915E622EC795}" sibTransId="{18626887-9360-4580-A557-15766D59083B}"/>
    <dgm:cxn modelId="{26D9E87B-9D16-45FE-9506-C917A1C628E0}" srcId="{4899586A-89BE-4953-8C78-7F782E8246E9}" destId="{638C48B7-EA2D-43A2-8563-35F5FAC6D784}" srcOrd="0" destOrd="0" parTransId="{0CDBBFC0-3DB1-488E-ACA6-41D2329A2DB7}" sibTransId="{E93D7A69-EE2F-4B5B-829A-30A531ABAB66}"/>
    <dgm:cxn modelId="{F5F5A38F-7353-4433-B906-FD28D23936B9}" srcId="{E59BE189-8800-4110-B2CC-93366E3A4671}" destId="{141CB250-B823-4152-B5B3-F9FF8C0A8B49}" srcOrd="0" destOrd="0" parTransId="{C3C4248F-940A-44F6-9C16-58E11AA4ED86}" sibTransId="{13527876-615D-4AD4-A61C-CB8BA0F315A4}"/>
    <dgm:cxn modelId="{8E0D8698-F587-4008-B445-2EF5D23998D7}" srcId="{4899586A-89BE-4953-8C78-7F782E8246E9}" destId="{6301DD66-2E7E-4F6C-9107-0A31DA969C7A}" srcOrd="3" destOrd="0" parTransId="{7B2BC08E-257D-451C-859C-88794A0AC0DF}" sibTransId="{AA761722-9091-48FF-A7CB-6DE991B5F1C9}"/>
    <dgm:cxn modelId="{BB8C19A5-8A7F-47FB-9176-2A51FA4353C3}" type="presOf" srcId="{6301DD66-2E7E-4F6C-9107-0A31DA969C7A}" destId="{BA6D80E0-A346-493B-9219-B151A5F893A4}" srcOrd="0" destOrd="0" presId="urn:microsoft.com/office/officeart/2018/2/layout/IconLabelDescriptionList"/>
    <dgm:cxn modelId="{0A7E8DA6-D89E-4D17-83E0-B0DBD5AA52C9}" srcId="{93A1492A-FCE0-43BF-8107-7E0450F38AD7}" destId="{EC0F0ADF-13BC-41DC-9B75-A4FA990C2A3B}" srcOrd="0" destOrd="0" parTransId="{BC2596B1-54EA-4195-A902-0551504F3977}" sibTransId="{B526B12B-79E1-4A47-A579-3ACD7A3EF24A}"/>
    <dgm:cxn modelId="{FBCFAFB1-C808-4090-82A4-23166BF98503}" srcId="{6301DD66-2E7E-4F6C-9107-0A31DA969C7A}" destId="{9BA1CF66-B1EE-45D3-9BE4-47D4A6B8895A}" srcOrd="1" destOrd="0" parTransId="{B940452D-E6C7-4B42-91F3-EEF15C4F7934}" sibTransId="{7E9C802A-112B-4095-9178-4F3DCDD8C4A0}"/>
    <dgm:cxn modelId="{D4A18FBF-BCD5-4114-A2EC-2EE49994FFB2}" srcId="{5A7CA51A-472D-418A-A618-C41665BFEEDA}" destId="{8471CDAE-1A44-4DEA-911C-5C69A94E5D8B}" srcOrd="1" destOrd="0" parTransId="{3E985D5B-00D2-4C73-A611-B52BBA7C906B}" sibTransId="{DC32E646-A0E5-4529-9571-88B030D2D83E}"/>
    <dgm:cxn modelId="{914B88CC-889A-4B9B-81AE-465629BBA0BD}" type="presOf" srcId="{5D642C9A-84EB-4643-ACD2-F892623FE3DA}" destId="{04B4AC1C-449F-4EC8-93F7-B26DE0314278}" srcOrd="0" destOrd="0" presId="urn:microsoft.com/office/officeart/2018/2/layout/IconLabelDescriptionList"/>
    <dgm:cxn modelId="{FBCA75D9-0FEF-4DA2-94CF-731EF28AB983}" type="presOf" srcId="{141CB250-B823-4152-B5B3-F9FF8C0A8B49}" destId="{712FA777-C486-4998-B481-C7689FE84526}" srcOrd="0" destOrd="0" presId="urn:microsoft.com/office/officeart/2018/2/layout/IconLabelDescriptionList"/>
    <dgm:cxn modelId="{014FE2D9-D292-4982-A487-F3B0129A303C}" srcId="{4899586A-89BE-4953-8C78-7F782E8246E9}" destId="{5A7CA51A-472D-418A-A618-C41665BFEEDA}" srcOrd="2" destOrd="0" parTransId="{E0A3350C-450B-4274-953E-CBE612B42D78}" sibTransId="{8A5F97D0-F2FD-4BE2-A16C-DE36D850220D}"/>
    <dgm:cxn modelId="{8F44ACDE-BCB2-4828-8DB0-EA5CEE33E478}" srcId="{4899586A-89BE-4953-8C78-7F782E8246E9}" destId="{93A1492A-FCE0-43BF-8107-7E0450F38AD7}" srcOrd="4" destOrd="0" parTransId="{C3823818-57B3-40E6-B6C1-7A094C8DFA57}" sibTransId="{9CF64BA2-F748-4DEF-AEE4-31587F1893BC}"/>
    <dgm:cxn modelId="{CE60A1E9-A84E-490F-BBF1-B3D7CFC5AB55}" type="presOf" srcId="{E59BE189-8800-4110-B2CC-93366E3A4671}" destId="{16DA5908-50DC-4023-A21F-201495F5F0E1}" srcOrd="0" destOrd="0" presId="urn:microsoft.com/office/officeart/2018/2/layout/IconLabelDescriptionList"/>
    <dgm:cxn modelId="{FCDAAEF2-E714-484F-BB62-05DECA4E3C55}" type="presOf" srcId="{8590CC6E-E66B-4559-9691-899F311A52E9}" destId="{0F93DF34-A5DF-478F-A6D6-A66579B77641}" srcOrd="0" destOrd="0" presId="urn:microsoft.com/office/officeart/2018/2/layout/IconLabelDescriptionList"/>
    <dgm:cxn modelId="{91121291-840C-47FA-838C-5908A799452A}" type="presParOf" srcId="{6100F6D7-7260-4078-A1B5-59E36F1C2E47}" destId="{E7A1A10D-20D0-4028-8737-C210A400EB25}" srcOrd="0" destOrd="0" presId="urn:microsoft.com/office/officeart/2018/2/layout/IconLabelDescriptionList"/>
    <dgm:cxn modelId="{45416FB6-034C-48DB-BCCE-8D1518E3A251}" type="presParOf" srcId="{E7A1A10D-20D0-4028-8737-C210A400EB25}" destId="{E00DAC48-DE16-44B5-8233-3305662E8E07}" srcOrd="0" destOrd="0" presId="urn:microsoft.com/office/officeart/2018/2/layout/IconLabelDescriptionList"/>
    <dgm:cxn modelId="{AEDA5E70-125D-4684-B519-F4B0A0CE09CE}" type="presParOf" srcId="{E7A1A10D-20D0-4028-8737-C210A400EB25}" destId="{9668679B-8587-4ADF-B3E8-EBBE84F06806}" srcOrd="1" destOrd="0" presId="urn:microsoft.com/office/officeart/2018/2/layout/IconLabelDescriptionList"/>
    <dgm:cxn modelId="{0B54A989-17BC-4FA1-A8E0-80FDF92E9A94}" type="presParOf" srcId="{E7A1A10D-20D0-4028-8737-C210A400EB25}" destId="{F539A902-130E-4941-9128-22D5CBD495DD}" srcOrd="2" destOrd="0" presId="urn:microsoft.com/office/officeart/2018/2/layout/IconLabelDescriptionList"/>
    <dgm:cxn modelId="{E0695CBB-C60F-4C78-B4D9-B641E273A279}" type="presParOf" srcId="{E7A1A10D-20D0-4028-8737-C210A400EB25}" destId="{81BD8753-DFD5-4CDB-AC11-1A1965B5BD71}" srcOrd="3" destOrd="0" presId="urn:microsoft.com/office/officeart/2018/2/layout/IconLabelDescriptionList"/>
    <dgm:cxn modelId="{13E8FFCA-62C7-4909-936A-8851014F071F}" type="presParOf" srcId="{E7A1A10D-20D0-4028-8737-C210A400EB25}" destId="{6BC74BD1-D65B-479D-9FCA-64FEAE14F54E}" srcOrd="4" destOrd="0" presId="urn:microsoft.com/office/officeart/2018/2/layout/IconLabelDescriptionList"/>
    <dgm:cxn modelId="{75A5A1F8-41AE-4B83-B958-8FA0438D653C}" type="presParOf" srcId="{6100F6D7-7260-4078-A1B5-59E36F1C2E47}" destId="{E507E8A9-2CFA-4780-9E2B-4FDCDC8BCC45}" srcOrd="1" destOrd="0" presId="urn:microsoft.com/office/officeart/2018/2/layout/IconLabelDescriptionList"/>
    <dgm:cxn modelId="{AB878511-8E1F-4749-AA24-44A53EFFA721}" type="presParOf" srcId="{6100F6D7-7260-4078-A1B5-59E36F1C2E47}" destId="{84700A6C-E4DB-46F8-964F-5F59976FA6F1}" srcOrd="2" destOrd="0" presId="urn:microsoft.com/office/officeart/2018/2/layout/IconLabelDescriptionList"/>
    <dgm:cxn modelId="{F2EF69DF-B35E-4C36-A720-6FB1DC262F2A}" type="presParOf" srcId="{84700A6C-E4DB-46F8-964F-5F59976FA6F1}" destId="{52BCC1D7-C36A-4FA4-9B63-706E2B045C89}" srcOrd="0" destOrd="0" presId="urn:microsoft.com/office/officeart/2018/2/layout/IconLabelDescriptionList"/>
    <dgm:cxn modelId="{639A9ABA-487A-474E-94E8-B41AED6CF692}" type="presParOf" srcId="{84700A6C-E4DB-46F8-964F-5F59976FA6F1}" destId="{9C48D8C2-CEFF-4D4F-955C-765184AE25CA}" srcOrd="1" destOrd="0" presId="urn:microsoft.com/office/officeart/2018/2/layout/IconLabelDescriptionList"/>
    <dgm:cxn modelId="{AA03F72F-029C-464A-B8BB-8304A5455A34}" type="presParOf" srcId="{84700A6C-E4DB-46F8-964F-5F59976FA6F1}" destId="{16DA5908-50DC-4023-A21F-201495F5F0E1}" srcOrd="2" destOrd="0" presId="urn:microsoft.com/office/officeart/2018/2/layout/IconLabelDescriptionList"/>
    <dgm:cxn modelId="{C90B832C-312B-4EDB-A11D-B2706BBE2A74}" type="presParOf" srcId="{84700A6C-E4DB-46F8-964F-5F59976FA6F1}" destId="{3937FDFF-8524-43AD-9A98-041493B26E38}" srcOrd="3" destOrd="0" presId="urn:microsoft.com/office/officeart/2018/2/layout/IconLabelDescriptionList"/>
    <dgm:cxn modelId="{C38CF801-F751-4C1C-A5C1-A9E511BA7FC3}" type="presParOf" srcId="{84700A6C-E4DB-46F8-964F-5F59976FA6F1}" destId="{712FA777-C486-4998-B481-C7689FE84526}" srcOrd="4" destOrd="0" presId="urn:microsoft.com/office/officeart/2018/2/layout/IconLabelDescriptionList"/>
    <dgm:cxn modelId="{E45C7AEA-BDFB-429A-8709-5E0BB9B9C852}" type="presParOf" srcId="{6100F6D7-7260-4078-A1B5-59E36F1C2E47}" destId="{C6C61973-0ED2-40F3-9C79-377ED3B7D09E}" srcOrd="3" destOrd="0" presId="urn:microsoft.com/office/officeart/2018/2/layout/IconLabelDescriptionList"/>
    <dgm:cxn modelId="{B33D52EB-4848-4682-830F-5B01D2D70409}" type="presParOf" srcId="{6100F6D7-7260-4078-A1B5-59E36F1C2E47}" destId="{0C3F995C-216E-4EAA-B23C-C8365ABE0FD7}" srcOrd="4" destOrd="0" presId="urn:microsoft.com/office/officeart/2018/2/layout/IconLabelDescriptionList"/>
    <dgm:cxn modelId="{6E364645-5172-42A0-9CBF-884FCD7FC9B8}" type="presParOf" srcId="{0C3F995C-216E-4EAA-B23C-C8365ABE0FD7}" destId="{0B12A4BD-9583-4FE3-8503-17388AFDA20C}" srcOrd="0" destOrd="0" presId="urn:microsoft.com/office/officeart/2018/2/layout/IconLabelDescriptionList"/>
    <dgm:cxn modelId="{49F631A1-254A-4A4C-8C5D-3AE7CDD81BEE}" type="presParOf" srcId="{0C3F995C-216E-4EAA-B23C-C8365ABE0FD7}" destId="{66B314AF-1CBE-4BFD-B854-138893C4C005}" srcOrd="1" destOrd="0" presId="urn:microsoft.com/office/officeart/2018/2/layout/IconLabelDescriptionList"/>
    <dgm:cxn modelId="{209AC45E-9829-4EDD-935C-739FC2081360}" type="presParOf" srcId="{0C3F995C-216E-4EAA-B23C-C8365ABE0FD7}" destId="{FDCD6690-8A7F-40A5-ADFE-6DE707A5E6FA}" srcOrd="2" destOrd="0" presId="urn:microsoft.com/office/officeart/2018/2/layout/IconLabelDescriptionList"/>
    <dgm:cxn modelId="{6FAC80B4-E8E0-4A3D-A525-B1E2313B0012}" type="presParOf" srcId="{0C3F995C-216E-4EAA-B23C-C8365ABE0FD7}" destId="{928DBEB8-B9F0-43CF-97F0-4386B59DD43E}" srcOrd="3" destOrd="0" presId="urn:microsoft.com/office/officeart/2018/2/layout/IconLabelDescriptionList"/>
    <dgm:cxn modelId="{3C34D356-1BF4-4A18-B778-0A2C6742B511}" type="presParOf" srcId="{0C3F995C-216E-4EAA-B23C-C8365ABE0FD7}" destId="{04B4AC1C-449F-4EC8-93F7-B26DE0314278}" srcOrd="4" destOrd="0" presId="urn:microsoft.com/office/officeart/2018/2/layout/IconLabelDescriptionList"/>
    <dgm:cxn modelId="{532CBD7D-2FA5-4666-960C-C126D5196DA8}" type="presParOf" srcId="{6100F6D7-7260-4078-A1B5-59E36F1C2E47}" destId="{F86AF4D8-7DE7-4269-A53E-0F4AA1099960}" srcOrd="5" destOrd="0" presId="urn:microsoft.com/office/officeart/2018/2/layout/IconLabelDescriptionList"/>
    <dgm:cxn modelId="{B5578A41-DA1A-495D-9281-B8A5DA33F661}" type="presParOf" srcId="{6100F6D7-7260-4078-A1B5-59E36F1C2E47}" destId="{AC0948BD-DD62-4944-8683-B7D7F217D86A}" srcOrd="6" destOrd="0" presId="urn:microsoft.com/office/officeart/2018/2/layout/IconLabelDescriptionList"/>
    <dgm:cxn modelId="{A9D02FA8-3CC8-474D-B8DC-ECE4A0E67CE2}" type="presParOf" srcId="{AC0948BD-DD62-4944-8683-B7D7F217D86A}" destId="{5CAA05E5-147E-4AD5-9967-3CCF9C52B7CA}" srcOrd="0" destOrd="0" presId="urn:microsoft.com/office/officeart/2018/2/layout/IconLabelDescriptionList"/>
    <dgm:cxn modelId="{0B202A45-D8DA-4CCD-B3B0-210497707A9F}" type="presParOf" srcId="{AC0948BD-DD62-4944-8683-B7D7F217D86A}" destId="{13998E02-743E-4CD5-BFBD-C7CF704D9CDF}" srcOrd="1" destOrd="0" presId="urn:microsoft.com/office/officeart/2018/2/layout/IconLabelDescriptionList"/>
    <dgm:cxn modelId="{60D16383-4E86-4675-908D-AAD1CBA0FECA}" type="presParOf" srcId="{AC0948BD-DD62-4944-8683-B7D7F217D86A}" destId="{BA6D80E0-A346-493B-9219-B151A5F893A4}" srcOrd="2" destOrd="0" presId="urn:microsoft.com/office/officeart/2018/2/layout/IconLabelDescriptionList"/>
    <dgm:cxn modelId="{A1F87CDE-7113-41FC-9A7B-DEFE8E8F7933}" type="presParOf" srcId="{AC0948BD-DD62-4944-8683-B7D7F217D86A}" destId="{9FAC489D-C68A-4AE8-BFF5-DB974A76BDB7}" srcOrd="3" destOrd="0" presId="urn:microsoft.com/office/officeart/2018/2/layout/IconLabelDescriptionList"/>
    <dgm:cxn modelId="{9B2DE701-4295-4CE6-930A-79ED4C1D0629}" type="presParOf" srcId="{AC0948BD-DD62-4944-8683-B7D7F217D86A}" destId="{0F93DF34-A5DF-478F-A6D6-A66579B77641}" srcOrd="4" destOrd="0" presId="urn:microsoft.com/office/officeart/2018/2/layout/IconLabelDescriptionList"/>
    <dgm:cxn modelId="{6C485BED-5791-46B4-BE10-A1A6DFFE47AD}" type="presParOf" srcId="{6100F6D7-7260-4078-A1B5-59E36F1C2E47}" destId="{D6CF3AA7-D14C-4016-A477-C7EC0A4234DA}" srcOrd="7" destOrd="0" presId="urn:microsoft.com/office/officeart/2018/2/layout/IconLabelDescriptionList"/>
    <dgm:cxn modelId="{40844E98-895C-4C83-ACE7-E64050385DEF}" type="presParOf" srcId="{6100F6D7-7260-4078-A1B5-59E36F1C2E47}" destId="{E2CC8BEC-E605-4FE2-A97E-0255523BFD72}" srcOrd="8" destOrd="0" presId="urn:microsoft.com/office/officeart/2018/2/layout/IconLabelDescriptionList"/>
    <dgm:cxn modelId="{DC6950ED-B68A-410C-B112-242E467B6834}" type="presParOf" srcId="{E2CC8BEC-E605-4FE2-A97E-0255523BFD72}" destId="{65484968-7F8B-4A40-BEAB-ED6F8BA3025C}" srcOrd="0" destOrd="0" presId="urn:microsoft.com/office/officeart/2018/2/layout/IconLabelDescriptionList"/>
    <dgm:cxn modelId="{5D5DCFB5-EFA5-434C-BD92-ECCEF8FB1BD5}" type="presParOf" srcId="{E2CC8BEC-E605-4FE2-A97E-0255523BFD72}" destId="{9B872008-9C8D-48E1-8236-14977F468A7E}" srcOrd="1" destOrd="0" presId="urn:microsoft.com/office/officeart/2018/2/layout/IconLabelDescriptionList"/>
    <dgm:cxn modelId="{FF3F1C78-25D7-4F44-AF9C-C0032E8C70B4}" type="presParOf" srcId="{E2CC8BEC-E605-4FE2-A97E-0255523BFD72}" destId="{3524BA31-8646-4C28-BC3E-E65BABDF4069}" srcOrd="2" destOrd="0" presId="urn:microsoft.com/office/officeart/2018/2/layout/IconLabelDescriptionList"/>
    <dgm:cxn modelId="{DD6AB973-F3B5-427A-BEA2-439B6B368CE1}" type="presParOf" srcId="{E2CC8BEC-E605-4FE2-A97E-0255523BFD72}" destId="{D5C5C15C-A6E6-4020-977F-71FC5BF6FADB}" srcOrd="3" destOrd="0" presId="urn:microsoft.com/office/officeart/2018/2/layout/IconLabelDescriptionList"/>
    <dgm:cxn modelId="{3101E559-F49D-4F87-BD4E-DABE8CD83BF8}" type="presParOf" srcId="{E2CC8BEC-E605-4FE2-A97E-0255523BFD72}" destId="{79B4F1BA-F281-4A3A-980A-7AB2916947AD}"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0DAC48-DE16-44B5-8233-3305662E8E07}">
      <dsp:nvSpPr>
        <dsp:cNvPr id="0" name=""/>
        <dsp:cNvSpPr/>
      </dsp:nvSpPr>
      <dsp:spPr>
        <a:xfrm>
          <a:off x="5921" y="2539156"/>
          <a:ext cx="710226" cy="7102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39A902-130E-4941-9128-22D5CBD495DD}">
      <dsp:nvSpPr>
        <dsp:cNvPr id="0" name=""/>
        <dsp:cNvSpPr/>
      </dsp:nvSpPr>
      <dsp:spPr>
        <a:xfrm>
          <a:off x="5921" y="3428047"/>
          <a:ext cx="2029218" cy="437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a:t>Prioritize Participant Safety</a:t>
          </a:r>
          <a:endParaRPr lang="en-US" sz="1400" kern="1200"/>
        </a:p>
      </dsp:txBody>
      <dsp:txXfrm>
        <a:off x="5921" y="3428047"/>
        <a:ext cx="2029218" cy="437550"/>
      </dsp:txXfrm>
    </dsp:sp>
    <dsp:sp modelId="{6BC74BD1-D65B-479D-9FCA-64FEAE14F54E}">
      <dsp:nvSpPr>
        <dsp:cNvPr id="0" name=""/>
        <dsp:cNvSpPr/>
      </dsp:nvSpPr>
      <dsp:spPr>
        <a:xfrm>
          <a:off x="5921" y="3948697"/>
          <a:ext cx="2029218" cy="2745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Emphasize non-violent methods</a:t>
          </a:r>
        </a:p>
        <a:p>
          <a:pPr marL="0" lvl="0" indent="0" algn="l" defTabSz="488950">
            <a:lnSpc>
              <a:spcPct val="100000"/>
            </a:lnSpc>
            <a:spcBef>
              <a:spcPct val="0"/>
            </a:spcBef>
            <a:spcAft>
              <a:spcPct val="35000"/>
            </a:spcAft>
            <a:buNone/>
          </a:pPr>
          <a:r>
            <a:rPr lang="en-US" sz="1100" b="0" i="0" kern="1200"/>
            <a:t>Crowd management</a:t>
          </a:r>
          <a:endParaRPr lang="en-US" sz="1100" kern="1200"/>
        </a:p>
      </dsp:txBody>
      <dsp:txXfrm>
        <a:off x="5921" y="3948697"/>
        <a:ext cx="2029218" cy="2745442"/>
      </dsp:txXfrm>
    </dsp:sp>
    <dsp:sp modelId="{52BCC1D7-C36A-4FA4-9B63-706E2B045C89}">
      <dsp:nvSpPr>
        <dsp:cNvPr id="0" name=""/>
        <dsp:cNvSpPr/>
      </dsp:nvSpPr>
      <dsp:spPr>
        <a:xfrm>
          <a:off x="2390253" y="2539156"/>
          <a:ext cx="710226" cy="7102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DA5908-50DC-4023-A21F-201495F5F0E1}">
      <dsp:nvSpPr>
        <dsp:cNvPr id="0" name=""/>
        <dsp:cNvSpPr/>
      </dsp:nvSpPr>
      <dsp:spPr>
        <a:xfrm>
          <a:off x="2390253" y="3428047"/>
          <a:ext cx="2029218" cy="437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a:t>Strategic Planning and Messaging</a:t>
          </a:r>
          <a:endParaRPr lang="en-US" sz="1400" kern="1200"/>
        </a:p>
      </dsp:txBody>
      <dsp:txXfrm>
        <a:off x="2390253" y="3428047"/>
        <a:ext cx="2029218" cy="437550"/>
      </dsp:txXfrm>
    </dsp:sp>
    <dsp:sp modelId="{712FA777-C486-4998-B481-C7689FE84526}">
      <dsp:nvSpPr>
        <dsp:cNvPr id="0" name=""/>
        <dsp:cNvSpPr/>
      </dsp:nvSpPr>
      <dsp:spPr>
        <a:xfrm>
          <a:off x="2390253" y="3948697"/>
          <a:ext cx="2029218" cy="2745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a:t>Clear objectives</a:t>
          </a:r>
          <a:endParaRPr lang="en-US" sz="1100" kern="1200"/>
        </a:p>
        <a:p>
          <a:pPr marL="0" lvl="0" indent="0" algn="l" defTabSz="488950">
            <a:lnSpc>
              <a:spcPct val="100000"/>
            </a:lnSpc>
            <a:spcBef>
              <a:spcPct val="0"/>
            </a:spcBef>
            <a:spcAft>
              <a:spcPct val="35000"/>
            </a:spcAft>
            <a:buNone/>
          </a:pPr>
          <a:r>
            <a:rPr lang="en-US" sz="1100" kern="1200"/>
            <a:t>Impactful messaging</a:t>
          </a:r>
        </a:p>
      </dsp:txBody>
      <dsp:txXfrm>
        <a:off x="2390253" y="3948697"/>
        <a:ext cx="2029218" cy="2745442"/>
      </dsp:txXfrm>
    </dsp:sp>
    <dsp:sp modelId="{0B12A4BD-9583-4FE3-8503-17388AFDA20C}">
      <dsp:nvSpPr>
        <dsp:cNvPr id="0" name=""/>
        <dsp:cNvSpPr/>
      </dsp:nvSpPr>
      <dsp:spPr>
        <a:xfrm>
          <a:off x="4774585" y="2539156"/>
          <a:ext cx="710226" cy="7102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CD6690-8A7F-40A5-ADFE-6DE707A5E6FA}">
      <dsp:nvSpPr>
        <dsp:cNvPr id="0" name=""/>
        <dsp:cNvSpPr/>
      </dsp:nvSpPr>
      <dsp:spPr>
        <a:xfrm>
          <a:off x="4774585" y="3428047"/>
          <a:ext cx="2029218" cy="437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a:t>Engaging with Authorities</a:t>
          </a:r>
          <a:endParaRPr lang="en-US" sz="1400" kern="1200"/>
        </a:p>
      </dsp:txBody>
      <dsp:txXfrm>
        <a:off x="4774585" y="3428047"/>
        <a:ext cx="2029218" cy="437550"/>
      </dsp:txXfrm>
    </dsp:sp>
    <dsp:sp modelId="{04B4AC1C-449F-4EC8-93F7-B26DE0314278}">
      <dsp:nvSpPr>
        <dsp:cNvPr id="0" name=""/>
        <dsp:cNvSpPr/>
      </dsp:nvSpPr>
      <dsp:spPr>
        <a:xfrm>
          <a:off x="4774585" y="3948697"/>
          <a:ext cx="2029218" cy="2745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Constructive  engagement</a:t>
          </a:r>
        </a:p>
        <a:p>
          <a:pPr marL="0" lvl="0" indent="0" algn="l" defTabSz="488950">
            <a:lnSpc>
              <a:spcPct val="100000"/>
            </a:lnSpc>
            <a:spcBef>
              <a:spcPct val="0"/>
            </a:spcBef>
            <a:spcAft>
              <a:spcPct val="35000"/>
            </a:spcAft>
            <a:buNone/>
          </a:pPr>
          <a:r>
            <a:rPr lang="en-US" sz="1100" b="0" i="0" kern="1200"/>
            <a:t>Dialogue facilitation</a:t>
          </a:r>
          <a:endParaRPr lang="en-US" sz="1100" kern="1200"/>
        </a:p>
      </dsp:txBody>
      <dsp:txXfrm>
        <a:off x="4774585" y="3948697"/>
        <a:ext cx="2029218" cy="2745442"/>
      </dsp:txXfrm>
    </dsp:sp>
    <dsp:sp modelId="{5CAA05E5-147E-4AD5-9967-3CCF9C52B7CA}">
      <dsp:nvSpPr>
        <dsp:cNvPr id="0" name=""/>
        <dsp:cNvSpPr/>
      </dsp:nvSpPr>
      <dsp:spPr>
        <a:xfrm>
          <a:off x="7158917" y="2539156"/>
          <a:ext cx="710226" cy="7102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6D80E0-A346-493B-9219-B151A5F893A4}">
      <dsp:nvSpPr>
        <dsp:cNvPr id="0" name=""/>
        <dsp:cNvSpPr/>
      </dsp:nvSpPr>
      <dsp:spPr>
        <a:xfrm>
          <a:off x="7158917" y="3428047"/>
          <a:ext cx="2029218" cy="437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a:t>Media Relations</a:t>
          </a:r>
          <a:endParaRPr lang="en-US" sz="1400" kern="1200"/>
        </a:p>
      </dsp:txBody>
      <dsp:txXfrm>
        <a:off x="7158917" y="3428047"/>
        <a:ext cx="2029218" cy="437550"/>
      </dsp:txXfrm>
    </dsp:sp>
    <dsp:sp modelId="{0F93DF34-A5DF-478F-A6D6-A66579B77641}">
      <dsp:nvSpPr>
        <dsp:cNvPr id="0" name=""/>
        <dsp:cNvSpPr/>
      </dsp:nvSpPr>
      <dsp:spPr>
        <a:xfrm>
          <a:off x="7158917" y="3948697"/>
          <a:ext cx="2029218" cy="2745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Responsible media coverage</a:t>
          </a:r>
        </a:p>
        <a:p>
          <a:pPr marL="0" lvl="0" indent="0" algn="l" defTabSz="488950">
            <a:lnSpc>
              <a:spcPct val="100000"/>
            </a:lnSpc>
            <a:spcBef>
              <a:spcPct val="0"/>
            </a:spcBef>
            <a:spcAft>
              <a:spcPct val="35000"/>
            </a:spcAft>
            <a:buNone/>
          </a:pPr>
          <a:r>
            <a:rPr lang="en-US" sz="1100" b="0" i="0" kern="1200"/>
            <a:t>Highlight peaceful nature</a:t>
          </a:r>
          <a:endParaRPr lang="en-US" sz="1100" kern="1200"/>
        </a:p>
      </dsp:txBody>
      <dsp:txXfrm>
        <a:off x="7158917" y="3948697"/>
        <a:ext cx="2029218" cy="2745442"/>
      </dsp:txXfrm>
    </dsp:sp>
    <dsp:sp modelId="{65484968-7F8B-4A40-BEAB-ED6F8BA3025C}">
      <dsp:nvSpPr>
        <dsp:cNvPr id="0" name=""/>
        <dsp:cNvSpPr/>
      </dsp:nvSpPr>
      <dsp:spPr>
        <a:xfrm>
          <a:off x="9543249" y="2539156"/>
          <a:ext cx="710226" cy="71022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24BA31-8646-4C28-BC3E-E65BABDF4069}">
      <dsp:nvSpPr>
        <dsp:cNvPr id="0" name=""/>
        <dsp:cNvSpPr/>
      </dsp:nvSpPr>
      <dsp:spPr>
        <a:xfrm>
          <a:off x="9543249" y="3428047"/>
          <a:ext cx="2029218" cy="437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dirty="0"/>
            <a:t>Monitoring and Evaluation</a:t>
          </a:r>
          <a:endParaRPr lang="en-US" sz="1400" kern="1200" dirty="0"/>
        </a:p>
      </dsp:txBody>
      <dsp:txXfrm>
        <a:off x="9543249" y="3428047"/>
        <a:ext cx="2029218" cy="437550"/>
      </dsp:txXfrm>
    </dsp:sp>
    <dsp:sp modelId="{79B4F1BA-F281-4A3A-980A-7AB2916947AD}">
      <dsp:nvSpPr>
        <dsp:cNvPr id="0" name=""/>
        <dsp:cNvSpPr/>
      </dsp:nvSpPr>
      <dsp:spPr>
        <a:xfrm>
          <a:off x="9543249" y="3948697"/>
          <a:ext cx="2029218" cy="2745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Early warning mechanisms</a:t>
          </a:r>
        </a:p>
        <a:p>
          <a:pPr marL="0" lvl="0" indent="0" algn="l" defTabSz="488950">
            <a:lnSpc>
              <a:spcPct val="100000"/>
            </a:lnSpc>
            <a:spcBef>
              <a:spcPct val="0"/>
            </a:spcBef>
            <a:spcAft>
              <a:spcPct val="35000"/>
            </a:spcAft>
            <a:buNone/>
          </a:pPr>
          <a:r>
            <a:rPr lang="en-US" sz="1100" b="0" i="0" u="sng" kern="1200"/>
            <a:t>Learn fro</a:t>
          </a:r>
          <a:r>
            <a:rPr lang="en-US" sz="1100" u="sng" kern="1200"/>
            <a:t>m experience!</a:t>
          </a:r>
          <a:endParaRPr lang="en-US" sz="1100" kern="1200"/>
        </a:p>
      </dsp:txBody>
      <dsp:txXfrm>
        <a:off x="9543249" y="3948697"/>
        <a:ext cx="2029218" cy="274544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579806-039C-8547-9CCB-E8FB6EE4E9FE}" type="datetimeFigureOut">
              <a:rPr lang="en-US" smtClean="0"/>
              <a:t>8/2/23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707DA-CBBB-8442-9F0D-6141BE1BBA6B}" type="slidenum">
              <a:rPr lang="en-US" smtClean="0"/>
              <a:t>‹#›</a:t>
            </a:fld>
            <a:endParaRPr lang="en-US"/>
          </a:p>
        </p:txBody>
      </p:sp>
    </p:spTree>
    <p:extLst>
      <p:ext uri="{BB962C8B-B14F-4D97-AF65-F5344CB8AC3E}">
        <p14:creationId xmlns:p14="http://schemas.microsoft.com/office/powerpoint/2010/main" val="2905675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Good [morning/afternoon/evening], ladies and gentlemen. Thank you for joining me today for this presentation on "Protests: How to be Heard and Not Killed." In recent years, protests have become a significant means for people to express their grievances, demand change, and fight for justice. Today, we will explore the dynamics of protest activity, the factors influencing protest violence, and strategies to ensure the safety of protestors.</a:t>
            </a:r>
            <a:endParaRPr lang="en-US" dirty="0"/>
          </a:p>
        </p:txBody>
      </p:sp>
      <p:sp>
        <p:nvSpPr>
          <p:cNvPr id="4" name="Slide Number Placeholder 3"/>
          <p:cNvSpPr>
            <a:spLocks noGrp="1"/>
          </p:cNvSpPr>
          <p:nvPr>
            <p:ph type="sldNum" sz="quarter" idx="5"/>
          </p:nvPr>
        </p:nvSpPr>
        <p:spPr/>
        <p:txBody>
          <a:bodyPr/>
          <a:lstStyle/>
          <a:p>
            <a:fld id="{B25707DA-CBBB-8442-9F0D-6141BE1BBA6B}" type="slidenum">
              <a:rPr lang="en-US" smtClean="0"/>
              <a:t>1</a:t>
            </a:fld>
            <a:endParaRPr lang="en-US"/>
          </a:p>
        </p:txBody>
      </p:sp>
    </p:spTree>
    <p:extLst>
      <p:ext uri="{BB962C8B-B14F-4D97-AF65-F5344CB8AC3E}">
        <p14:creationId xmlns:p14="http://schemas.microsoft.com/office/powerpoint/2010/main" val="4182000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Now, I would be happy to open the floor for any questions or discussions. Please feel free to ask anything related to the data findings, recommendations, or any other topics you'd like to explore further.</a:t>
            </a:r>
          </a:p>
          <a:p>
            <a:endParaRPr lang="en-US" b="0" i="0" dirty="0">
              <a:solidFill>
                <a:srgbClr val="374151"/>
              </a:solidFill>
              <a:effectLst/>
              <a:latin typeface="Söhne"/>
            </a:endParaRPr>
          </a:p>
          <a:p>
            <a:r>
              <a:rPr lang="en-US" b="0" i="0" dirty="0">
                <a:solidFill>
                  <a:srgbClr val="374151"/>
                </a:solidFill>
                <a:effectLst/>
                <a:latin typeface="Söhne"/>
              </a:rPr>
              <a:t>If you have any additional questions or would like to discuss any aspect of today's presentation in more detail, please feel free to reach out to me:</a:t>
            </a:r>
          </a:p>
          <a:p>
            <a:endParaRPr lang="en-US" b="0" i="0" dirty="0">
              <a:solidFill>
                <a:srgbClr val="374151"/>
              </a:solidFill>
              <a:effectLst/>
              <a:latin typeface="Söhne"/>
            </a:endParaRPr>
          </a:p>
          <a:p>
            <a:r>
              <a:rPr lang="en-US" b="0" i="0" dirty="0">
                <a:solidFill>
                  <a:srgbClr val="374151"/>
                </a:solidFill>
                <a:effectLst/>
                <a:latin typeface="Söhne"/>
              </a:rPr>
              <a:t>I look forward to staying connected and collaborating with you to create impactful and peaceful protests in the future.</a:t>
            </a:r>
            <a:endParaRPr lang="en-US" dirty="0"/>
          </a:p>
        </p:txBody>
      </p:sp>
      <p:sp>
        <p:nvSpPr>
          <p:cNvPr id="4" name="Slide Number Placeholder 3"/>
          <p:cNvSpPr>
            <a:spLocks noGrp="1"/>
          </p:cNvSpPr>
          <p:nvPr>
            <p:ph type="sldNum" sz="quarter" idx="5"/>
          </p:nvPr>
        </p:nvSpPr>
        <p:spPr/>
        <p:txBody>
          <a:bodyPr/>
          <a:lstStyle/>
          <a:p>
            <a:fld id="{B25707DA-CBBB-8442-9F0D-6141BE1BBA6B}" type="slidenum">
              <a:rPr lang="en-US" smtClean="0"/>
              <a:t>10</a:t>
            </a:fld>
            <a:endParaRPr lang="en-US"/>
          </a:p>
        </p:txBody>
      </p:sp>
    </p:spTree>
    <p:extLst>
      <p:ext uri="{BB962C8B-B14F-4D97-AF65-F5344CB8AC3E}">
        <p14:creationId xmlns:p14="http://schemas.microsoft.com/office/powerpoint/2010/main" val="777880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[Implications for Protest Organizers]</a:t>
            </a:r>
          </a:p>
          <a:p>
            <a:pPr algn="l"/>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Prioritize Participant Safety:</a:t>
            </a:r>
          </a:p>
          <a:p>
            <a:pPr algn="l">
              <a:buFont typeface="Arial" panose="020B0604020202020204" pitchFamily="34" charset="0"/>
              <a:buChar char="•"/>
            </a:pPr>
            <a:r>
              <a:rPr lang="en-US" b="0" i="0" dirty="0">
                <a:solidFill>
                  <a:srgbClr val="374151"/>
                </a:solidFill>
                <a:effectLst/>
                <a:latin typeface="Söhne"/>
              </a:rPr>
              <a:t>Emphasize Non-Violent Methods: Organize training sessions on non-violent protest tactics and peaceful conflict resolution.</a:t>
            </a:r>
          </a:p>
          <a:p>
            <a:pPr algn="l">
              <a:buFont typeface="Arial" panose="020B0604020202020204" pitchFamily="34" charset="0"/>
              <a:buChar char="•"/>
            </a:pPr>
            <a:r>
              <a:rPr lang="en-US" b="0" i="0" dirty="0">
                <a:solidFill>
                  <a:srgbClr val="374151"/>
                </a:solidFill>
                <a:effectLst/>
                <a:latin typeface="Söhne"/>
              </a:rPr>
              <a:t>Crowd Management: Implement measures to ensure the safety and well-being of participants during demonstrations.</a:t>
            </a:r>
          </a:p>
          <a:p>
            <a:pPr algn="l">
              <a:buFont typeface="Arial" panose="020B0604020202020204" pitchFamily="34" charset="0"/>
              <a:buChar char="•"/>
            </a:pPr>
            <a:endParaRPr lang="en-US" b="0" i="0" dirty="0">
              <a:solidFill>
                <a:srgbClr val="374151"/>
              </a:solidFill>
              <a:effectLst/>
              <a:latin typeface="Söhne"/>
            </a:endParaRPr>
          </a:p>
          <a:p>
            <a:pPr algn="l">
              <a:buFont typeface="+mj-lt"/>
              <a:buAutoNum type="arabicPeriod" startAt="2"/>
            </a:pPr>
            <a:r>
              <a:rPr lang="en-US" b="0" i="0" dirty="0">
                <a:solidFill>
                  <a:srgbClr val="374151"/>
                </a:solidFill>
                <a:effectLst/>
                <a:latin typeface="Söhne"/>
              </a:rPr>
              <a:t>Strategic Planning and Messaging:</a:t>
            </a:r>
          </a:p>
          <a:p>
            <a:pPr algn="l">
              <a:buFont typeface="Arial" panose="020B0604020202020204" pitchFamily="34" charset="0"/>
              <a:buChar char="•"/>
            </a:pPr>
            <a:r>
              <a:rPr lang="en-US" b="0" i="0" dirty="0">
                <a:solidFill>
                  <a:srgbClr val="374151"/>
                </a:solidFill>
                <a:effectLst/>
                <a:latin typeface="Söhne"/>
              </a:rPr>
              <a:t>Clear Objectives: Define clear and achievable protest objectives to garner support and avoid ambiguity.</a:t>
            </a:r>
          </a:p>
          <a:p>
            <a:pPr algn="l">
              <a:buFont typeface="Arial" panose="020B0604020202020204" pitchFamily="34" charset="0"/>
              <a:buChar char="•"/>
            </a:pPr>
            <a:r>
              <a:rPr lang="en-US" b="0" i="0" dirty="0">
                <a:solidFill>
                  <a:srgbClr val="374151"/>
                </a:solidFill>
                <a:effectLst/>
                <a:latin typeface="Söhne"/>
              </a:rPr>
              <a:t>Impactful Messaging: Craft persuasive messages to resonate with diverse audiences and gain broader public support.</a:t>
            </a:r>
          </a:p>
          <a:p>
            <a:pPr algn="l">
              <a:buFont typeface="Arial" panose="020B0604020202020204" pitchFamily="34" charset="0"/>
              <a:buChar char="•"/>
            </a:pPr>
            <a:endParaRPr lang="en-US" b="0" i="0" dirty="0">
              <a:solidFill>
                <a:srgbClr val="374151"/>
              </a:solidFill>
              <a:effectLst/>
              <a:latin typeface="Söhne"/>
            </a:endParaRPr>
          </a:p>
          <a:p>
            <a:pPr algn="l">
              <a:buFont typeface="+mj-lt"/>
              <a:buAutoNum type="arabicPeriod" startAt="3"/>
            </a:pPr>
            <a:r>
              <a:rPr lang="en-US" b="0" i="0" dirty="0">
                <a:solidFill>
                  <a:srgbClr val="374151"/>
                </a:solidFill>
                <a:effectLst/>
                <a:latin typeface="Söhne"/>
              </a:rPr>
              <a:t>Inclusivity and Diversity:</a:t>
            </a:r>
          </a:p>
          <a:p>
            <a:pPr algn="l">
              <a:buFont typeface="Arial" panose="020B0604020202020204" pitchFamily="34" charset="0"/>
              <a:buChar char="•"/>
            </a:pPr>
            <a:r>
              <a:rPr lang="en-US" b="0" i="0" dirty="0">
                <a:solidFill>
                  <a:srgbClr val="374151"/>
                </a:solidFill>
                <a:effectLst/>
                <a:latin typeface="Söhne"/>
              </a:rPr>
              <a:t>Amplify Voices: Foster inclusive movements that amplify diverse voices and concerns to build solidarity.</a:t>
            </a:r>
          </a:p>
          <a:p>
            <a:pPr algn="l">
              <a:buFont typeface="Arial" panose="020B0604020202020204" pitchFamily="34" charset="0"/>
              <a:buChar char="•"/>
            </a:pPr>
            <a:r>
              <a:rPr lang="en-US" b="0" i="0" dirty="0">
                <a:solidFill>
                  <a:srgbClr val="374151"/>
                </a:solidFill>
                <a:effectLst/>
                <a:latin typeface="Söhne"/>
              </a:rPr>
              <a:t>Strengthen Networks: Collaborate with community organizations and activists to broaden the impact of the protest.</a:t>
            </a:r>
          </a:p>
          <a:p>
            <a:pPr algn="l">
              <a:buFont typeface="Arial" panose="020B0604020202020204" pitchFamily="34" charset="0"/>
              <a:buChar char="•"/>
            </a:pPr>
            <a:endParaRPr lang="en-US" b="0" i="0" dirty="0">
              <a:solidFill>
                <a:srgbClr val="374151"/>
              </a:solidFill>
              <a:effectLst/>
              <a:latin typeface="Söhne"/>
            </a:endParaRPr>
          </a:p>
          <a:p>
            <a:pPr algn="l">
              <a:buFont typeface="+mj-lt"/>
              <a:buAutoNum type="arabicPeriod" startAt="4"/>
            </a:pPr>
            <a:r>
              <a:rPr lang="en-US" b="0" i="0" dirty="0">
                <a:solidFill>
                  <a:srgbClr val="374151"/>
                </a:solidFill>
                <a:effectLst/>
                <a:latin typeface="Söhne"/>
              </a:rPr>
              <a:t>Engaging with Authorities:</a:t>
            </a:r>
          </a:p>
          <a:p>
            <a:pPr algn="l">
              <a:buFont typeface="Arial" panose="020B0604020202020204" pitchFamily="34" charset="0"/>
              <a:buChar char="•"/>
            </a:pPr>
            <a:r>
              <a:rPr lang="en-US" b="0" i="0" dirty="0">
                <a:solidFill>
                  <a:srgbClr val="374151"/>
                </a:solidFill>
                <a:effectLst/>
                <a:latin typeface="Söhne"/>
              </a:rPr>
              <a:t>Constructive Engagement: Establish communication channels with authorities to express demands and concerns.</a:t>
            </a:r>
          </a:p>
          <a:p>
            <a:pPr algn="l">
              <a:buFont typeface="Arial" panose="020B0604020202020204" pitchFamily="34" charset="0"/>
              <a:buChar char="•"/>
            </a:pPr>
            <a:r>
              <a:rPr lang="en-US" b="0" i="0" dirty="0">
                <a:solidFill>
                  <a:srgbClr val="374151"/>
                </a:solidFill>
                <a:effectLst/>
                <a:latin typeface="Söhne"/>
              </a:rPr>
              <a:t>Dialogue Facilitation: Facilitate constructive dialogues with policymakers to find common ground and explore solutions.</a:t>
            </a:r>
          </a:p>
          <a:p>
            <a:pPr algn="l">
              <a:buFont typeface="Arial" panose="020B0604020202020204" pitchFamily="34" charset="0"/>
              <a:buChar char="•"/>
            </a:pPr>
            <a:endParaRPr lang="en-US" b="0" i="0" dirty="0">
              <a:solidFill>
                <a:srgbClr val="374151"/>
              </a:solidFill>
              <a:effectLst/>
              <a:latin typeface="Söhne"/>
            </a:endParaRPr>
          </a:p>
          <a:p>
            <a:pPr algn="l">
              <a:buFont typeface="+mj-lt"/>
              <a:buAutoNum type="arabicPeriod" startAt="5"/>
            </a:pPr>
            <a:r>
              <a:rPr lang="en-US" b="0" i="0" dirty="0">
                <a:solidFill>
                  <a:srgbClr val="374151"/>
                </a:solidFill>
                <a:effectLst/>
                <a:latin typeface="Söhne"/>
              </a:rPr>
              <a:t>Media Relations:</a:t>
            </a:r>
          </a:p>
          <a:p>
            <a:pPr algn="l">
              <a:buFont typeface="Arial" panose="020B0604020202020204" pitchFamily="34" charset="0"/>
              <a:buChar char="•"/>
            </a:pPr>
            <a:r>
              <a:rPr lang="en-US" b="0" i="0" dirty="0">
                <a:solidFill>
                  <a:srgbClr val="374151"/>
                </a:solidFill>
                <a:effectLst/>
                <a:latin typeface="Söhne"/>
              </a:rPr>
              <a:t>Responsible Media Coverage: Work with media outlets to ensure accurate and unbiased coverage of protests.</a:t>
            </a:r>
          </a:p>
          <a:p>
            <a:pPr algn="l">
              <a:buFont typeface="Arial" panose="020B0604020202020204" pitchFamily="34" charset="0"/>
              <a:buChar char="•"/>
            </a:pPr>
            <a:r>
              <a:rPr lang="en-US" b="0" i="0" dirty="0">
                <a:solidFill>
                  <a:srgbClr val="374151"/>
                </a:solidFill>
                <a:effectLst/>
                <a:latin typeface="Söhne"/>
              </a:rPr>
              <a:t>Highlight Peaceful Nature: Showcase the non-violent nature of the protest and intentions to promote a peaceful movement.</a:t>
            </a:r>
          </a:p>
          <a:p>
            <a:pPr algn="l">
              <a:buFont typeface="Arial" panose="020B0604020202020204" pitchFamily="34" charset="0"/>
              <a:buChar char="•"/>
            </a:pPr>
            <a:endParaRPr lang="en-US" b="0" i="0" dirty="0">
              <a:solidFill>
                <a:srgbClr val="374151"/>
              </a:solidFill>
              <a:effectLst/>
              <a:latin typeface="Söhne"/>
            </a:endParaRPr>
          </a:p>
          <a:p>
            <a:pPr algn="l">
              <a:buFont typeface="+mj-lt"/>
              <a:buAutoNum type="arabicPeriod" startAt="6"/>
            </a:pPr>
            <a:r>
              <a:rPr lang="en-US" b="0" i="0" dirty="0">
                <a:solidFill>
                  <a:srgbClr val="374151"/>
                </a:solidFill>
                <a:effectLst/>
                <a:latin typeface="Söhne"/>
              </a:rPr>
              <a:t>Monitoring and Evaluation:</a:t>
            </a:r>
          </a:p>
          <a:p>
            <a:pPr algn="l">
              <a:buFont typeface="Arial" panose="020B0604020202020204" pitchFamily="34" charset="0"/>
              <a:buChar char="•"/>
            </a:pPr>
            <a:r>
              <a:rPr lang="en-US" b="0" i="0" dirty="0">
                <a:solidFill>
                  <a:srgbClr val="374151"/>
                </a:solidFill>
                <a:effectLst/>
                <a:latin typeface="Söhne"/>
              </a:rPr>
              <a:t>Early Warning Mechanisms: Develop systems to detect potential conflicts and respond proactively.</a:t>
            </a:r>
          </a:p>
          <a:p>
            <a:pPr algn="l">
              <a:buFont typeface="Arial" panose="020B0604020202020204" pitchFamily="34" charset="0"/>
              <a:buChar char="•"/>
            </a:pPr>
            <a:r>
              <a:rPr lang="en-US" b="0" i="0" dirty="0">
                <a:solidFill>
                  <a:srgbClr val="374151"/>
                </a:solidFill>
                <a:effectLst/>
                <a:latin typeface="Söhne"/>
              </a:rPr>
              <a:t>Learn from Experience: Analyze past protests to identify lessons learned and improve future demonstrations.</a:t>
            </a:r>
          </a:p>
          <a:p>
            <a:pPr algn="l">
              <a:buFont typeface="Arial" panose="020B0604020202020204" pitchFamily="34" charset="0"/>
              <a:buChar char="•"/>
            </a:pPr>
            <a:endParaRPr lang="en-US" b="0" i="0" dirty="0">
              <a:solidFill>
                <a:srgbClr val="374151"/>
              </a:solidFill>
              <a:effectLst/>
              <a:latin typeface="Söhne"/>
            </a:endParaRPr>
          </a:p>
          <a:p>
            <a:pPr algn="l"/>
            <a:r>
              <a:rPr lang="en-US" b="0" i="0" dirty="0">
                <a:solidFill>
                  <a:srgbClr val="374151"/>
                </a:solidFill>
                <a:effectLst/>
                <a:latin typeface="Söhne"/>
              </a:rPr>
              <a:t>By embracing these recommendations, protest organizers can create impactful and safe protests that effectively communicate their message, garner public support, and contribute to positive social change.</a:t>
            </a:r>
          </a:p>
          <a:p>
            <a:endParaRPr lang="en-US" dirty="0"/>
          </a:p>
        </p:txBody>
      </p:sp>
      <p:sp>
        <p:nvSpPr>
          <p:cNvPr id="4" name="Slide Number Placeholder 3"/>
          <p:cNvSpPr>
            <a:spLocks noGrp="1"/>
          </p:cNvSpPr>
          <p:nvPr>
            <p:ph type="sldNum" sz="quarter" idx="5"/>
          </p:nvPr>
        </p:nvSpPr>
        <p:spPr/>
        <p:txBody>
          <a:bodyPr/>
          <a:lstStyle/>
          <a:p>
            <a:fld id="{B25707DA-CBBB-8442-9F0D-6141BE1BBA6B}" type="slidenum">
              <a:rPr lang="en-US" smtClean="0"/>
              <a:t>2</a:t>
            </a:fld>
            <a:endParaRPr lang="en-US"/>
          </a:p>
        </p:txBody>
      </p:sp>
    </p:spTree>
    <p:extLst>
      <p:ext uri="{BB962C8B-B14F-4D97-AF65-F5344CB8AC3E}">
        <p14:creationId xmlns:p14="http://schemas.microsoft.com/office/powerpoint/2010/main" val="3571169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As we delve into the data, one key observation stands out - the increase in protest activity over time. We can see a rising trend in protest occurrences after the year 2008. However, there is a dramatic decline in protests for the year 2020. This decline can be attributed to the outbreak of the pandemic, which severely limited social gatherings and public demonstrations.</a:t>
            </a:r>
          </a:p>
          <a:p>
            <a:br>
              <a:rPr lang="en-US" dirty="0"/>
            </a:br>
            <a:r>
              <a:rPr lang="en-US" b="0" i="0" dirty="0">
                <a:solidFill>
                  <a:srgbClr val="374151"/>
                </a:solidFill>
                <a:effectLst/>
                <a:latin typeface="Söhne"/>
              </a:rPr>
              <a:t>While we acknowledge the impact of the pandemic on protest activity, it is essential to understand that the trend of increasing protests is likely to continue. Economic hardships, social inequalities, and calls for justice are driving factors behind the surge in demonstrations.</a:t>
            </a:r>
          </a:p>
          <a:p>
            <a:endParaRPr lang="en-US" b="0" i="0" dirty="0">
              <a:solidFill>
                <a:srgbClr val="374151"/>
              </a:solidFill>
              <a:effectLst/>
              <a:latin typeface="Söhne"/>
            </a:endParaRPr>
          </a:p>
          <a:p>
            <a:r>
              <a:rPr lang="en-US" b="0" i="0" dirty="0">
                <a:solidFill>
                  <a:srgbClr val="374151"/>
                </a:solidFill>
                <a:effectLst/>
                <a:latin typeface="Söhne"/>
              </a:rPr>
              <a:t>Now, let's explore how different variables impact protest violence and how we can make protests safer for everyone involved.</a:t>
            </a:r>
            <a:endParaRPr lang="en-US" dirty="0"/>
          </a:p>
        </p:txBody>
      </p:sp>
      <p:sp>
        <p:nvSpPr>
          <p:cNvPr id="4" name="Slide Number Placeholder 3"/>
          <p:cNvSpPr>
            <a:spLocks noGrp="1"/>
          </p:cNvSpPr>
          <p:nvPr>
            <p:ph type="sldNum" sz="quarter" idx="5"/>
          </p:nvPr>
        </p:nvSpPr>
        <p:spPr/>
        <p:txBody>
          <a:bodyPr/>
          <a:lstStyle/>
          <a:p>
            <a:fld id="{B25707DA-CBBB-8442-9F0D-6141BE1BBA6B}" type="slidenum">
              <a:rPr lang="en-US" smtClean="0"/>
              <a:t>3</a:t>
            </a:fld>
            <a:endParaRPr lang="en-US"/>
          </a:p>
        </p:txBody>
      </p:sp>
    </p:spTree>
    <p:extLst>
      <p:ext uri="{BB962C8B-B14F-4D97-AF65-F5344CB8AC3E}">
        <p14:creationId xmlns:p14="http://schemas.microsoft.com/office/powerpoint/2010/main" val="2137722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Let's dive deeper into the factors that influence protest violence and the outcomes of different state responses.</a:t>
            </a:r>
          </a:p>
          <a:p>
            <a:endParaRPr lang="en-US" b="0" i="0" dirty="0">
              <a:solidFill>
                <a:srgbClr val="374151"/>
              </a:solidFill>
              <a:effectLst/>
              <a:latin typeface="Söhne"/>
            </a:endParaRPr>
          </a:p>
          <a:p>
            <a:r>
              <a:rPr lang="en-US" b="0" i="0" dirty="0">
                <a:solidFill>
                  <a:srgbClr val="374151"/>
                </a:solidFill>
                <a:effectLst/>
                <a:latin typeface="Söhne"/>
              </a:rPr>
              <a:t>Here, we have a chart that highlights the impact of shootings on protest violence. In over 53% of protests involving shootings, deaths occurred, indicating a high fatality rate associated with the use of firearms in protest contexts. The use of violence can escalate situations and lead to tragic consequences.</a:t>
            </a:r>
          </a:p>
          <a:p>
            <a:endParaRPr lang="en-US" b="0" i="0" dirty="0">
              <a:solidFill>
                <a:srgbClr val="374151"/>
              </a:solidFill>
              <a:effectLst/>
              <a:latin typeface="Söhne"/>
            </a:endParaRPr>
          </a:p>
          <a:p>
            <a:r>
              <a:rPr lang="en-US" b="0" i="0" dirty="0">
                <a:solidFill>
                  <a:srgbClr val="374151"/>
                </a:solidFill>
                <a:effectLst/>
                <a:latin typeface="Söhne"/>
              </a:rPr>
              <a:t>On the other hand, when governments engage in negotiations with protestors, the fatality rate decreases significantly to only 5%. Negotiations provide a pathway for peaceful resolutions, reducing the likelihood of violence during protests.</a:t>
            </a:r>
          </a:p>
          <a:p>
            <a:endParaRPr lang="en-US" b="0" i="0" dirty="0">
              <a:solidFill>
                <a:srgbClr val="374151"/>
              </a:solidFill>
              <a:effectLst/>
              <a:latin typeface="Söhne"/>
            </a:endParaRPr>
          </a:p>
          <a:p>
            <a:r>
              <a:rPr lang="en-US" b="0" i="0" dirty="0">
                <a:solidFill>
                  <a:srgbClr val="374151"/>
                </a:solidFill>
                <a:effectLst/>
                <a:latin typeface="Söhne"/>
              </a:rPr>
              <a:t>As we analyze these factors, it becomes evident that peaceful dialogues and negotiations play a crucial role in minimizing violence and ensuring the safety of protestors. By understanding the impact of different state responses, we can identify strategies to promote peaceful demonstrations and create an environment where protestors can be heard without facing harm.</a:t>
            </a:r>
            <a:endParaRPr lang="en-US" dirty="0"/>
          </a:p>
        </p:txBody>
      </p:sp>
      <p:sp>
        <p:nvSpPr>
          <p:cNvPr id="4" name="Slide Number Placeholder 3"/>
          <p:cNvSpPr>
            <a:spLocks noGrp="1"/>
          </p:cNvSpPr>
          <p:nvPr>
            <p:ph type="sldNum" sz="quarter" idx="5"/>
          </p:nvPr>
        </p:nvSpPr>
        <p:spPr/>
        <p:txBody>
          <a:bodyPr/>
          <a:lstStyle/>
          <a:p>
            <a:fld id="{B25707DA-CBBB-8442-9F0D-6141BE1BBA6B}" type="slidenum">
              <a:rPr lang="en-US" smtClean="0"/>
              <a:t>4</a:t>
            </a:fld>
            <a:endParaRPr lang="en-US"/>
          </a:p>
        </p:txBody>
      </p:sp>
    </p:spTree>
    <p:extLst>
      <p:ext uri="{BB962C8B-B14F-4D97-AF65-F5344CB8AC3E}">
        <p14:creationId xmlns:p14="http://schemas.microsoft.com/office/powerpoint/2010/main" val="3630511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Here, we have a bar chart that illustrates the frequency of different types of protest demands. Each demand category represents the key issues that protestors are advocating for during their demonstrations.</a:t>
            </a:r>
          </a:p>
          <a:p>
            <a:endParaRPr lang="en-US" b="0" i="0" dirty="0">
              <a:solidFill>
                <a:srgbClr val="374151"/>
              </a:solidFill>
              <a:effectLst/>
              <a:latin typeface="Söhne"/>
            </a:endParaRPr>
          </a:p>
          <a:p>
            <a:r>
              <a:rPr lang="en-US" b="0" i="0" dirty="0">
                <a:solidFill>
                  <a:srgbClr val="374151"/>
                </a:solidFill>
                <a:effectLst/>
                <a:latin typeface="Söhne"/>
              </a:rPr>
              <a:t>One of the striking findings from our analysis is that certain protest demands are more likely to lead to violence than others. For instance, protests demanding an end to police brutality were associated with a substantially higher number of "deadly" protests compared to protests focused on economic demands, such as wages.</a:t>
            </a:r>
          </a:p>
          <a:p>
            <a:endParaRPr lang="en-US" b="0" i="0" dirty="0">
              <a:solidFill>
                <a:srgbClr val="374151"/>
              </a:solidFill>
              <a:effectLst/>
              <a:latin typeface="Söhne"/>
            </a:endParaRPr>
          </a:p>
          <a:p>
            <a:pPr algn="l"/>
            <a:r>
              <a:rPr lang="en-US" b="0" i="0" dirty="0">
                <a:solidFill>
                  <a:srgbClr val="374151"/>
                </a:solidFill>
                <a:effectLst/>
                <a:latin typeface="Söhne"/>
              </a:rPr>
              <a:t>Let's explore potential hypotheses for this observation. It's important to note that these hypotheses are based on the data and further research may be needed to validate them fully:</a:t>
            </a:r>
          </a:p>
          <a:p>
            <a:pPr algn="l"/>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Nature of the Demand: Demands related to sensitive issues, such as human rights violations, may evoke strong emotional responses, leading to escalated tensions and violence during protests.</a:t>
            </a:r>
          </a:p>
          <a:p>
            <a:pPr algn="l">
              <a:buFont typeface="+mj-lt"/>
              <a:buAutoNum type="arabicPeriod"/>
            </a:pPr>
            <a:r>
              <a:rPr lang="en-US" b="0" i="0" dirty="0">
                <a:solidFill>
                  <a:srgbClr val="374151"/>
                </a:solidFill>
                <a:effectLst/>
                <a:latin typeface="Söhne"/>
              </a:rPr>
              <a:t>Government's Response: The nature of the government's response to specific demands can also influence protest outcomes. If the government takes a hardline approach or responds with force, it may increase the likelihood of violence.</a:t>
            </a:r>
          </a:p>
          <a:p>
            <a:pPr algn="l">
              <a:buFont typeface="+mj-lt"/>
              <a:buAutoNum type="arabicPeriod"/>
            </a:pPr>
            <a:r>
              <a:rPr lang="en-US" b="0" i="0" dirty="0">
                <a:solidFill>
                  <a:srgbClr val="374151"/>
                </a:solidFill>
                <a:effectLst/>
                <a:latin typeface="Söhne"/>
              </a:rPr>
              <a:t>Public Perception: The perception of the protest demands by the public and media coverage can also play a role. Demands that are perceived as divisive or polarizing may attract more attention and potentially lead to confrontations.</a:t>
            </a:r>
          </a:p>
          <a:p>
            <a:pPr algn="l">
              <a:buFont typeface="+mj-lt"/>
              <a:buAutoNum type="arabicPeriod"/>
            </a:pPr>
            <a:r>
              <a:rPr lang="en-US" b="0" i="0" dirty="0">
                <a:solidFill>
                  <a:srgbClr val="374151"/>
                </a:solidFill>
                <a:effectLst/>
                <a:latin typeface="Söhne"/>
              </a:rPr>
              <a:t>Historical Context: The historical context of a country, including its past experiences with protests and government responses, may shape the dynamics of current demonstrations.</a:t>
            </a:r>
          </a:p>
          <a:p>
            <a:pPr algn="l">
              <a:buFont typeface="+mj-lt"/>
              <a:buAutoNum type="arabicPeriod"/>
            </a:pPr>
            <a:endParaRPr lang="en-US" b="0" i="0" dirty="0">
              <a:solidFill>
                <a:srgbClr val="374151"/>
              </a:solidFill>
              <a:effectLst/>
              <a:latin typeface="Söhne"/>
            </a:endParaRPr>
          </a:p>
          <a:p>
            <a:pPr algn="l">
              <a:buFont typeface="+mj-lt"/>
              <a:buAutoNum type="arabicPeriod"/>
            </a:pPr>
            <a:endParaRPr lang="en-US" b="0" i="0" dirty="0">
              <a:solidFill>
                <a:srgbClr val="374151"/>
              </a:solidFill>
              <a:effectLst/>
              <a:latin typeface="Söhne"/>
            </a:endParaRPr>
          </a:p>
          <a:p>
            <a:pPr algn="l"/>
            <a:r>
              <a:rPr lang="en-US" b="0" i="0" dirty="0">
                <a:solidFill>
                  <a:srgbClr val="374151"/>
                </a:solidFill>
                <a:effectLst/>
                <a:latin typeface="Söhne"/>
              </a:rPr>
              <a:t>As we delve deeper into the data, we hope to gain further insights into the complex interplay between protest demands and the occurrence of violence. Understanding these patterns can guide policymakers and protest organizers in formulating effective strategies to promote peaceful demonstrations and address protestors' concerns without resorting to violence.</a:t>
            </a:r>
          </a:p>
          <a:p>
            <a:endParaRPr lang="en-US" dirty="0"/>
          </a:p>
        </p:txBody>
      </p:sp>
      <p:sp>
        <p:nvSpPr>
          <p:cNvPr id="4" name="Slide Number Placeholder 3"/>
          <p:cNvSpPr>
            <a:spLocks noGrp="1"/>
          </p:cNvSpPr>
          <p:nvPr>
            <p:ph type="sldNum" sz="quarter" idx="5"/>
          </p:nvPr>
        </p:nvSpPr>
        <p:spPr/>
        <p:txBody>
          <a:bodyPr/>
          <a:lstStyle/>
          <a:p>
            <a:fld id="{B25707DA-CBBB-8442-9F0D-6141BE1BBA6B}" type="slidenum">
              <a:rPr lang="en-US" smtClean="0"/>
              <a:t>5</a:t>
            </a:fld>
            <a:endParaRPr lang="en-US"/>
          </a:p>
        </p:txBody>
      </p:sp>
    </p:spTree>
    <p:extLst>
      <p:ext uri="{BB962C8B-B14F-4D97-AF65-F5344CB8AC3E}">
        <p14:creationId xmlns:p14="http://schemas.microsoft.com/office/powerpoint/2010/main" val="1010203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Our analysis reveals a compelling insight: larger protests tend to be safer compared to medium-sized protests. We observed a lower incidence of violence in larger demonstrations, which suggests that larger crowds may provide a protective effect.</a:t>
            </a:r>
          </a:p>
          <a:p>
            <a:endParaRPr lang="en-US" b="0" i="0" dirty="0">
              <a:solidFill>
                <a:srgbClr val="374151"/>
              </a:solidFill>
              <a:effectLst/>
              <a:latin typeface="Söhne"/>
            </a:endParaRPr>
          </a:p>
          <a:p>
            <a:pPr algn="l"/>
            <a:r>
              <a:rPr lang="en-US" b="0" i="0" dirty="0">
                <a:solidFill>
                  <a:srgbClr val="374151"/>
                </a:solidFill>
                <a:effectLst/>
                <a:latin typeface="Söhne"/>
              </a:rPr>
              <a:t>While the data does not directly provide the reasons behind this observation, we can speculate on potential factors that contribute to this trend:</a:t>
            </a:r>
          </a:p>
          <a:p>
            <a:pPr algn="l"/>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Visibility and Accountability: Larger protests attract more attention, both from the public and the media. This increased visibility may hold authorities more accountable for their actions, discouraging the use of force.</a:t>
            </a:r>
          </a:p>
          <a:p>
            <a:pPr algn="l">
              <a:buFont typeface="+mj-lt"/>
              <a:buAutoNum type="arabicPeriod"/>
            </a:pPr>
            <a:r>
              <a:rPr lang="en-US" b="0" i="0" dirty="0">
                <a:solidFill>
                  <a:srgbClr val="374151"/>
                </a:solidFill>
                <a:effectLst/>
                <a:latin typeface="Söhne"/>
              </a:rPr>
              <a:t>Strength in Numbers: Larger crowds may make it more challenging for agitators or provocateurs to incite violence. The solidarity among participants can promote a peaceful atmosphere.</a:t>
            </a:r>
          </a:p>
          <a:p>
            <a:pPr algn="l">
              <a:buFont typeface="+mj-lt"/>
              <a:buAutoNum type="arabicPeriod"/>
            </a:pPr>
            <a:r>
              <a:rPr lang="en-US" b="0" i="0" dirty="0">
                <a:solidFill>
                  <a:srgbClr val="374151"/>
                </a:solidFill>
                <a:effectLst/>
                <a:latin typeface="Söhne"/>
              </a:rPr>
              <a:t>Peaceful Intentions: Organizers of larger protests may put more emphasis on maintaining non-violent demonstrations to achieve their objectives peacefully.</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For protest organizers, this insight highlights the importance of encouraging larger turnouts. By mobilizing more participants, organizers can enhance the safety and effectiveness of their demonstrations. Furthermore, our findings underscore the need for effective crowd management strategies and communication to ensure that protests remain peaceful.</a:t>
            </a:r>
          </a:p>
          <a:p>
            <a:endParaRPr lang="en-US" dirty="0"/>
          </a:p>
        </p:txBody>
      </p:sp>
      <p:sp>
        <p:nvSpPr>
          <p:cNvPr id="4" name="Slide Number Placeholder 3"/>
          <p:cNvSpPr>
            <a:spLocks noGrp="1"/>
          </p:cNvSpPr>
          <p:nvPr>
            <p:ph type="sldNum" sz="quarter" idx="5"/>
          </p:nvPr>
        </p:nvSpPr>
        <p:spPr/>
        <p:txBody>
          <a:bodyPr/>
          <a:lstStyle/>
          <a:p>
            <a:fld id="{B25707DA-CBBB-8442-9F0D-6141BE1BBA6B}" type="slidenum">
              <a:rPr lang="en-US" smtClean="0"/>
              <a:t>6</a:t>
            </a:fld>
            <a:endParaRPr lang="en-US"/>
          </a:p>
        </p:txBody>
      </p:sp>
    </p:spTree>
    <p:extLst>
      <p:ext uri="{BB962C8B-B14F-4D97-AF65-F5344CB8AC3E}">
        <p14:creationId xmlns:p14="http://schemas.microsoft.com/office/powerpoint/2010/main" val="1258684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In this visualization, we explore the types of protest demands that governments are more likely to agree to negotiate. The chart displays the frequency of government negotiations initiated in response to various protest demands.</a:t>
            </a:r>
          </a:p>
          <a:p>
            <a:pPr algn="l"/>
            <a:br>
              <a:rPr lang="en-US" dirty="0"/>
            </a:br>
            <a:r>
              <a:rPr lang="en-US" b="0" i="0" dirty="0">
                <a:solidFill>
                  <a:srgbClr val="374151"/>
                </a:solidFill>
                <a:effectLst/>
                <a:latin typeface="Söhne"/>
              </a:rPr>
              <a:t>It is evident from the chart that governments are more willing to accommodate certain issues during negotiations. For demands related to economic issues, such as wages or working conditions, governments tend to be more receptive to starting negotiations. On the other hand, demands concerning more controversial and divisive issues, like political behavior, show significantly fewer instances of negotiations being initiated.</a:t>
            </a:r>
          </a:p>
          <a:p>
            <a:br>
              <a:rPr lang="en-US" dirty="0"/>
            </a:br>
            <a:r>
              <a:rPr lang="en-US" b="0" i="0" dirty="0">
                <a:solidFill>
                  <a:srgbClr val="374151"/>
                </a:solidFill>
                <a:effectLst/>
                <a:latin typeface="Söhne"/>
              </a:rPr>
              <a:t>The data highlights the importance of framing protest demands strategically. When organizing protests, emphasizing economic issues and workplace-related demands may lead to more fruitful negotiations with the government. However, demands related to political behavior might require alternative approaches to foster dialogue and resolution.</a:t>
            </a:r>
            <a:endParaRPr lang="en-US" dirty="0"/>
          </a:p>
        </p:txBody>
      </p:sp>
      <p:sp>
        <p:nvSpPr>
          <p:cNvPr id="4" name="Slide Number Placeholder 3"/>
          <p:cNvSpPr>
            <a:spLocks noGrp="1"/>
          </p:cNvSpPr>
          <p:nvPr>
            <p:ph type="sldNum" sz="quarter" idx="5"/>
          </p:nvPr>
        </p:nvSpPr>
        <p:spPr/>
        <p:txBody>
          <a:bodyPr/>
          <a:lstStyle/>
          <a:p>
            <a:fld id="{B25707DA-CBBB-8442-9F0D-6141BE1BBA6B}" type="slidenum">
              <a:rPr lang="en-US" smtClean="0"/>
              <a:t>7</a:t>
            </a:fld>
            <a:endParaRPr lang="en-US"/>
          </a:p>
        </p:txBody>
      </p:sp>
    </p:spTree>
    <p:extLst>
      <p:ext uri="{BB962C8B-B14F-4D97-AF65-F5344CB8AC3E}">
        <p14:creationId xmlns:p14="http://schemas.microsoft.com/office/powerpoint/2010/main" val="3667024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[Implications for Protest Organizers]</a:t>
            </a:r>
          </a:p>
          <a:p>
            <a:pPr algn="l"/>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Prioritize Participant Safety:</a:t>
            </a:r>
          </a:p>
          <a:p>
            <a:pPr algn="l">
              <a:buFont typeface="Arial" panose="020B0604020202020204" pitchFamily="34" charset="0"/>
              <a:buChar char="•"/>
            </a:pPr>
            <a:r>
              <a:rPr lang="en-US" b="0" i="0" dirty="0">
                <a:solidFill>
                  <a:srgbClr val="374151"/>
                </a:solidFill>
                <a:effectLst/>
                <a:latin typeface="Söhne"/>
              </a:rPr>
              <a:t>Emphasize Non-Violent Methods: Organize training sessions on non-violent protest tactics and peaceful conflict resolution.</a:t>
            </a:r>
          </a:p>
          <a:p>
            <a:pPr algn="l">
              <a:buFont typeface="Arial" panose="020B0604020202020204" pitchFamily="34" charset="0"/>
              <a:buChar char="•"/>
            </a:pPr>
            <a:r>
              <a:rPr lang="en-US" b="0" i="0" dirty="0">
                <a:solidFill>
                  <a:srgbClr val="374151"/>
                </a:solidFill>
                <a:effectLst/>
                <a:latin typeface="Söhne"/>
              </a:rPr>
              <a:t>Crowd Management: Implement measures to ensure the safety and well-being of participants during demonstrations.</a:t>
            </a:r>
          </a:p>
          <a:p>
            <a:pPr algn="l">
              <a:buFont typeface="Arial" panose="020B0604020202020204" pitchFamily="34" charset="0"/>
              <a:buChar char="•"/>
            </a:pPr>
            <a:endParaRPr lang="en-US" b="0" i="0" dirty="0">
              <a:solidFill>
                <a:srgbClr val="374151"/>
              </a:solidFill>
              <a:effectLst/>
              <a:latin typeface="Söhne"/>
            </a:endParaRPr>
          </a:p>
          <a:p>
            <a:pPr algn="l">
              <a:buFont typeface="+mj-lt"/>
              <a:buAutoNum type="arabicPeriod" startAt="2"/>
            </a:pPr>
            <a:r>
              <a:rPr lang="en-US" b="0" i="0" dirty="0">
                <a:solidFill>
                  <a:srgbClr val="374151"/>
                </a:solidFill>
                <a:effectLst/>
                <a:latin typeface="Söhne"/>
              </a:rPr>
              <a:t>Strategic Planning and Messaging:</a:t>
            </a:r>
          </a:p>
          <a:p>
            <a:pPr algn="l">
              <a:buFont typeface="Arial" panose="020B0604020202020204" pitchFamily="34" charset="0"/>
              <a:buChar char="•"/>
            </a:pPr>
            <a:r>
              <a:rPr lang="en-US" b="0" i="0" dirty="0">
                <a:solidFill>
                  <a:srgbClr val="374151"/>
                </a:solidFill>
                <a:effectLst/>
                <a:latin typeface="Söhne"/>
              </a:rPr>
              <a:t>Clear Objectives: Define clear and achievable protest objectives to garner support and avoid ambiguity.</a:t>
            </a:r>
          </a:p>
          <a:p>
            <a:pPr algn="l">
              <a:buFont typeface="Arial" panose="020B0604020202020204" pitchFamily="34" charset="0"/>
              <a:buChar char="•"/>
            </a:pPr>
            <a:r>
              <a:rPr lang="en-US" b="0" i="0" dirty="0">
                <a:solidFill>
                  <a:srgbClr val="374151"/>
                </a:solidFill>
                <a:effectLst/>
                <a:latin typeface="Söhne"/>
              </a:rPr>
              <a:t>Impactful Messaging: Craft persuasive messages to resonate with diverse audiences and gain broader public support.</a:t>
            </a:r>
          </a:p>
          <a:p>
            <a:pPr algn="l">
              <a:buFont typeface="Arial" panose="020B0604020202020204" pitchFamily="34" charset="0"/>
              <a:buChar char="•"/>
            </a:pPr>
            <a:endParaRPr lang="en-US" b="0" i="0" dirty="0">
              <a:solidFill>
                <a:srgbClr val="374151"/>
              </a:solidFill>
              <a:effectLst/>
              <a:latin typeface="Söhne"/>
            </a:endParaRPr>
          </a:p>
          <a:p>
            <a:pPr algn="l">
              <a:buFont typeface="+mj-lt"/>
              <a:buAutoNum type="arabicPeriod" startAt="4"/>
            </a:pPr>
            <a:r>
              <a:rPr lang="en-US" b="0" i="0" dirty="0">
                <a:solidFill>
                  <a:srgbClr val="374151"/>
                </a:solidFill>
                <a:effectLst/>
                <a:latin typeface="Söhne"/>
              </a:rPr>
              <a:t>Engaging with Authorities:</a:t>
            </a:r>
          </a:p>
          <a:p>
            <a:pPr algn="l">
              <a:buFont typeface="Arial" panose="020B0604020202020204" pitchFamily="34" charset="0"/>
              <a:buChar char="•"/>
            </a:pPr>
            <a:r>
              <a:rPr lang="en-US" b="0" i="0" dirty="0">
                <a:solidFill>
                  <a:srgbClr val="374151"/>
                </a:solidFill>
                <a:effectLst/>
                <a:latin typeface="Söhne"/>
              </a:rPr>
              <a:t>Constructive Engagement: Establish communication channels with authorities to express demands and concerns.</a:t>
            </a:r>
          </a:p>
          <a:p>
            <a:pPr algn="l">
              <a:buFont typeface="Arial" panose="020B0604020202020204" pitchFamily="34" charset="0"/>
              <a:buChar char="•"/>
            </a:pPr>
            <a:r>
              <a:rPr lang="en-US" b="0" i="0" dirty="0">
                <a:solidFill>
                  <a:srgbClr val="374151"/>
                </a:solidFill>
                <a:effectLst/>
                <a:latin typeface="Söhne"/>
              </a:rPr>
              <a:t>Dialogue Facilitation: Facilitate constructive dialogues with policymakers to find common ground and explore solutions.</a:t>
            </a:r>
          </a:p>
          <a:p>
            <a:pPr algn="l">
              <a:buFont typeface="Arial" panose="020B0604020202020204" pitchFamily="34" charset="0"/>
              <a:buChar char="•"/>
            </a:pPr>
            <a:endParaRPr lang="en-US" b="0" i="0" dirty="0">
              <a:solidFill>
                <a:srgbClr val="374151"/>
              </a:solidFill>
              <a:effectLst/>
              <a:latin typeface="Söhne"/>
            </a:endParaRPr>
          </a:p>
          <a:p>
            <a:pPr algn="l">
              <a:buFont typeface="+mj-lt"/>
              <a:buAutoNum type="arabicPeriod" startAt="5"/>
            </a:pPr>
            <a:r>
              <a:rPr lang="en-US" b="0" i="0" dirty="0">
                <a:solidFill>
                  <a:srgbClr val="374151"/>
                </a:solidFill>
                <a:effectLst/>
                <a:latin typeface="Söhne"/>
              </a:rPr>
              <a:t>Media Relations:</a:t>
            </a:r>
          </a:p>
          <a:p>
            <a:pPr algn="l">
              <a:buFont typeface="Arial" panose="020B0604020202020204" pitchFamily="34" charset="0"/>
              <a:buChar char="•"/>
            </a:pPr>
            <a:r>
              <a:rPr lang="en-US" b="0" i="0" dirty="0">
                <a:solidFill>
                  <a:srgbClr val="374151"/>
                </a:solidFill>
                <a:effectLst/>
                <a:latin typeface="Söhne"/>
              </a:rPr>
              <a:t>Responsible Media Coverage: Work with media outlets to ensure accurate and unbiased coverage of protests.</a:t>
            </a:r>
          </a:p>
          <a:p>
            <a:pPr algn="l">
              <a:buFont typeface="Arial" panose="020B0604020202020204" pitchFamily="34" charset="0"/>
              <a:buChar char="•"/>
            </a:pPr>
            <a:r>
              <a:rPr lang="en-US" b="0" i="0" dirty="0">
                <a:solidFill>
                  <a:srgbClr val="374151"/>
                </a:solidFill>
                <a:effectLst/>
                <a:latin typeface="Söhne"/>
              </a:rPr>
              <a:t>Highlight Peaceful Nature: Showcase the non-violent nature of the protest and intentions to promote a peaceful movement.</a:t>
            </a:r>
          </a:p>
          <a:p>
            <a:pPr algn="l">
              <a:buFont typeface="Arial" panose="020B0604020202020204" pitchFamily="34" charset="0"/>
              <a:buChar char="•"/>
            </a:pPr>
            <a:endParaRPr lang="en-US" b="0" i="0" dirty="0">
              <a:solidFill>
                <a:srgbClr val="374151"/>
              </a:solidFill>
              <a:effectLst/>
              <a:latin typeface="Söhne"/>
            </a:endParaRPr>
          </a:p>
          <a:p>
            <a:pPr algn="l">
              <a:buFont typeface="+mj-lt"/>
              <a:buAutoNum type="arabicPeriod" startAt="6"/>
            </a:pPr>
            <a:r>
              <a:rPr lang="en-US" b="0" i="0" dirty="0">
                <a:solidFill>
                  <a:srgbClr val="374151"/>
                </a:solidFill>
                <a:effectLst/>
                <a:latin typeface="Söhne"/>
              </a:rPr>
              <a:t>Monitoring and Evaluation:</a:t>
            </a:r>
          </a:p>
          <a:p>
            <a:pPr algn="l">
              <a:buFont typeface="Arial" panose="020B0604020202020204" pitchFamily="34" charset="0"/>
              <a:buChar char="•"/>
            </a:pPr>
            <a:r>
              <a:rPr lang="en-US" b="0" i="0" dirty="0">
                <a:solidFill>
                  <a:srgbClr val="374151"/>
                </a:solidFill>
                <a:effectLst/>
                <a:latin typeface="Söhne"/>
              </a:rPr>
              <a:t>Early Warning Mechanisms: Develop systems to detect potential conflicts and respond proactively.</a:t>
            </a:r>
          </a:p>
          <a:p>
            <a:pPr algn="l">
              <a:buFont typeface="Arial" panose="020B0604020202020204" pitchFamily="34" charset="0"/>
              <a:buChar char="•"/>
            </a:pPr>
            <a:r>
              <a:rPr lang="en-US" b="0" i="0" dirty="0">
                <a:solidFill>
                  <a:srgbClr val="374151"/>
                </a:solidFill>
                <a:effectLst/>
                <a:latin typeface="Söhne"/>
              </a:rPr>
              <a:t>Learn from Experience: Analyze past protests to identify lessons learned and improve future demonstrations.</a:t>
            </a:r>
          </a:p>
          <a:p>
            <a:pPr algn="l">
              <a:buFont typeface="Arial" panose="020B0604020202020204" pitchFamily="34" charset="0"/>
              <a:buChar char="•"/>
            </a:pPr>
            <a:endParaRPr lang="en-US" b="0" i="0" dirty="0">
              <a:solidFill>
                <a:srgbClr val="374151"/>
              </a:solidFill>
              <a:effectLst/>
              <a:latin typeface="Söhne"/>
            </a:endParaRPr>
          </a:p>
          <a:p>
            <a:pPr algn="l"/>
            <a:r>
              <a:rPr lang="en-US" b="0" i="0" dirty="0">
                <a:solidFill>
                  <a:srgbClr val="374151"/>
                </a:solidFill>
                <a:effectLst/>
                <a:latin typeface="Söhne"/>
              </a:rPr>
              <a:t>By embracing these recommendations, protest organizers can create impactful and safe protests that effectively communicate their message, garner public support, and contribute to positive social change.</a:t>
            </a:r>
          </a:p>
          <a:p>
            <a:endParaRPr lang="en-US" dirty="0"/>
          </a:p>
        </p:txBody>
      </p:sp>
      <p:sp>
        <p:nvSpPr>
          <p:cNvPr id="4" name="Slide Number Placeholder 3"/>
          <p:cNvSpPr>
            <a:spLocks noGrp="1"/>
          </p:cNvSpPr>
          <p:nvPr>
            <p:ph type="sldNum" sz="quarter" idx="5"/>
          </p:nvPr>
        </p:nvSpPr>
        <p:spPr/>
        <p:txBody>
          <a:bodyPr/>
          <a:lstStyle/>
          <a:p>
            <a:fld id="{B25707DA-CBBB-8442-9F0D-6141BE1BBA6B}" type="slidenum">
              <a:rPr lang="en-US" smtClean="0"/>
              <a:t>8</a:t>
            </a:fld>
            <a:endParaRPr lang="en-US"/>
          </a:p>
        </p:txBody>
      </p:sp>
    </p:spTree>
    <p:extLst>
      <p:ext uri="{BB962C8B-B14F-4D97-AF65-F5344CB8AC3E}">
        <p14:creationId xmlns:p14="http://schemas.microsoft.com/office/powerpoint/2010/main" val="3715542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Protest organizers play a crucial role in shaping movements that drive positive change in our societies. By understanding the dynamics of protest violence and safety, you have the power to create more impactful and safer demonstrations. As you plan and lead protests, keep in mind the importance of prioritizing participant safety, strategic planning, inclusivity, and engaging constructively with authorities.</a:t>
            </a:r>
          </a:p>
          <a:p>
            <a:endParaRPr lang="en-US" b="0" i="0" dirty="0">
              <a:solidFill>
                <a:srgbClr val="374151"/>
              </a:solidFill>
              <a:effectLst/>
              <a:latin typeface="Söhne"/>
            </a:endParaRPr>
          </a:p>
          <a:p>
            <a:r>
              <a:rPr lang="en-US" b="0" i="0" dirty="0">
                <a:solidFill>
                  <a:srgbClr val="374151"/>
                </a:solidFill>
                <a:effectLst/>
                <a:latin typeface="Söhne"/>
              </a:rPr>
              <a:t>Your passion for social change, combined with evidence-based strategies, can pave the way for a more just and equitable world. Remember that data and research are valuable tools in your journey to create meaningful and peaceful protests.</a:t>
            </a:r>
          </a:p>
          <a:p>
            <a:endParaRPr lang="en-US" b="0" i="0" dirty="0">
              <a:solidFill>
                <a:srgbClr val="374151"/>
              </a:solidFill>
              <a:effectLst/>
              <a:latin typeface="Söhne"/>
            </a:endParaRPr>
          </a:p>
          <a:p>
            <a:r>
              <a:rPr lang="en-US" b="0" i="0" dirty="0">
                <a:solidFill>
                  <a:srgbClr val="374151"/>
                </a:solidFill>
                <a:effectLst/>
                <a:latin typeface="Söhne"/>
              </a:rPr>
              <a:t>Thank you for your attention and engagement. I invite any questions or discussions on the findings or recommendations presented today. Let's continue our commitment to making a difference through peaceful and effective protest movements.</a:t>
            </a:r>
            <a:endParaRPr lang="en-US" dirty="0"/>
          </a:p>
        </p:txBody>
      </p:sp>
      <p:sp>
        <p:nvSpPr>
          <p:cNvPr id="4" name="Slide Number Placeholder 3"/>
          <p:cNvSpPr>
            <a:spLocks noGrp="1"/>
          </p:cNvSpPr>
          <p:nvPr>
            <p:ph type="sldNum" sz="quarter" idx="5"/>
          </p:nvPr>
        </p:nvSpPr>
        <p:spPr/>
        <p:txBody>
          <a:bodyPr/>
          <a:lstStyle/>
          <a:p>
            <a:fld id="{B25707DA-CBBB-8442-9F0D-6141BE1BBA6B}" type="slidenum">
              <a:rPr lang="en-US" smtClean="0"/>
              <a:t>9</a:t>
            </a:fld>
            <a:endParaRPr lang="en-US"/>
          </a:p>
        </p:txBody>
      </p:sp>
    </p:spTree>
    <p:extLst>
      <p:ext uri="{BB962C8B-B14F-4D97-AF65-F5344CB8AC3E}">
        <p14:creationId xmlns:p14="http://schemas.microsoft.com/office/powerpoint/2010/main" val="4042236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2DF71-CF3B-877C-8EE3-A1A58534EC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68FB78-3A82-7FCE-F988-14F9D974F6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46FA10-232A-4E00-BAEC-6A31E1D62542}"/>
              </a:ext>
            </a:extLst>
          </p:cNvPr>
          <p:cNvSpPr>
            <a:spLocks noGrp="1"/>
          </p:cNvSpPr>
          <p:nvPr>
            <p:ph type="dt" sz="half" idx="10"/>
          </p:nvPr>
        </p:nvSpPr>
        <p:spPr/>
        <p:txBody>
          <a:bodyPr/>
          <a:lstStyle/>
          <a:p>
            <a:fld id="{FF89788D-2D1F-8642-A91D-C2B08DACBAF7}" type="datetimeFigureOut">
              <a:rPr lang="en-US" smtClean="0"/>
              <a:t>8/2/23</a:t>
            </a:fld>
            <a:endParaRPr lang="en-US"/>
          </a:p>
        </p:txBody>
      </p:sp>
      <p:sp>
        <p:nvSpPr>
          <p:cNvPr id="5" name="Footer Placeholder 4">
            <a:extLst>
              <a:ext uri="{FF2B5EF4-FFF2-40B4-BE49-F238E27FC236}">
                <a16:creationId xmlns:a16="http://schemas.microsoft.com/office/drawing/2014/main" id="{84B5BF02-6097-930D-41AB-7672562602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18371E-3B4C-B49F-5DF2-5AD134D106F4}"/>
              </a:ext>
            </a:extLst>
          </p:cNvPr>
          <p:cNvSpPr>
            <a:spLocks noGrp="1"/>
          </p:cNvSpPr>
          <p:nvPr>
            <p:ph type="sldNum" sz="quarter" idx="12"/>
          </p:nvPr>
        </p:nvSpPr>
        <p:spPr/>
        <p:txBody>
          <a:bodyPr/>
          <a:lstStyle/>
          <a:p>
            <a:fld id="{08CACA31-5642-C849-800B-66FEDDCBE991}" type="slidenum">
              <a:rPr lang="en-US" smtClean="0"/>
              <a:t>‹#›</a:t>
            </a:fld>
            <a:endParaRPr lang="en-US"/>
          </a:p>
        </p:txBody>
      </p:sp>
    </p:spTree>
    <p:extLst>
      <p:ext uri="{BB962C8B-B14F-4D97-AF65-F5344CB8AC3E}">
        <p14:creationId xmlns:p14="http://schemas.microsoft.com/office/powerpoint/2010/main" val="3684200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BB22-C48B-CE95-3B08-63906FC096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033136-05C5-A27D-F5F2-971CAE6888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1094B3-008D-E388-6281-CF093B34DB07}"/>
              </a:ext>
            </a:extLst>
          </p:cNvPr>
          <p:cNvSpPr>
            <a:spLocks noGrp="1"/>
          </p:cNvSpPr>
          <p:nvPr>
            <p:ph type="dt" sz="half" idx="10"/>
          </p:nvPr>
        </p:nvSpPr>
        <p:spPr/>
        <p:txBody>
          <a:bodyPr/>
          <a:lstStyle/>
          <a:p>
            <a:fld id="{FF89788D-2D1F-8642-A91D-C2B08DACBAF7}" type="datetimeFigureOut">
              <a:rPr lang="en-US" smtClean="0"/>
              <a:t>8/2/23</a:t>
            </a:fld>
            <a:endParaRPr lang="en-US"/>
          </a:p>
        </p:txBody>
      </p:sp>
      <p:sp>
        <p:nvSpPr>
          <p:cNvPr id="5" name="Footer Placeholder 4">
            <a:extLst>
              <a:ext uri="{FF2B5EF4-FFF2-40B4-BE49-F238E27FC236}">
                <a16:creationId xmlns:a16="http://schemas.microsoft.com/office/drawing/2014/main" id="{A3CDC973-995C-5B76-F402-EE9B80709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BEC08-AC24-5AF6-FAAB-407A89A62FAC}"/>
              </a:ext>
            </a:extLst>
          </p:cNvPr>
          <p:cNvSpPr>
            <a:spLocks noGrp="1"/>
          </p:cNvSpPr>
          <p:nvPr>
            <p:ph type="sldNum" sz="quarter" idx="12"/>
          </p:nvPr>
        </p:nvSpPr>
        <p:spPr/>
        <p:txBody>
          <a:bodyPr/>
          <a:lstStyle/>
          <a:p>
            <a:fld id="{08CACA31-5642-C849-800B-66FEDDCBE991}" type="slidenum">
              <a:rPr lang="en-US" smtClean="0"/>
              <a:t>‹#›</a:t>
            </a:fld>
            <a:endParaRPr lang="en-US"/>
          </a:p>
        </p:txBody>
      </p:sp>
    </p:spTree>
    <p:extLst>
      <p:ext uri="{BB962C8B-B14F-4D97-AF65-F5344CB8AC3E}">
        <p14:creationId xmlns:p14="http://schemas.microsoft.com/office/powerpoint/2010/main" val="122212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B5F9CF-430F-979B-ADF2-30B7688CAF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496AC9-8E38-F00D-AD2F-7AA0E906EB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3382BE-E8A0-951E-957E-526820A534EF}"/>
              </a:ext>
            </a:extLst>
          </p:cNvPr>
          <p:cNvSpPr>
            <a:spLocks noGrp="1"/>
          </p:cNvSpPr>
          <p:nvPr>
            <p:ph type="dt" sz="half" idx="10"/>
          </p:nvPr>
        </p:nvSpPr>
        <p:spPr/>
        <p:txBody>
          <a:bodyPr/>
          <a:lstStyle/>
          <a:p>
            <a:fld id="{FF89788D-2D1F-8642-A91D-C2B08DACBAF7}" type="datetimeFigureOut">
              <a:rPr lang="en-US" smtClean="0"/>
              <a:t>8/2/23</a:t>
            </a:fld>
            <a:endParaRPr lang="en-US"/>
          </a:p>
        </p:txBody>
      </p:sp>
      <p:sp>
        <p:nvSpPr>
          <p:cNvPr id="5" name="Footer Placeholder 4">
            <a:extLst>
              <a:ext uri="{FF2B5EF4-FFF2-40B4-BE49-F238E27FC236}">
                <a16:creationId xmlns:a16="http://schemas.microsoft.com/office/drawing/2014/main" id="{92520CDC-E916-4451-1289-FF4E6D415B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AC3E19-D2F8-A64B-22CF-D07AEF61825D}"/>
              </a:ext>
            </a:extLst>
          </p:cNvPr>
          <p:cNvSpPr>
            <a:spLocks noGrp="1"/>
          </p:cNvSpPr>
          <p:nvPr>
            <p:ph type="sldNum" sz="quarter" idx="12"/>
          </p:nvPr>
        </p:nvSpPr>
        <p:spPr/>
        <p:txBody>
          <a:bodyPr/>
          <a:lstStyle/>
          <a:p>
            <a:fld id="{08CACA31-5642-C849-800B-66FEDDCBE991}" type="slidenum">
              <a:rPr lang="en-US" smtClean="0"/>
              <a:t>‹#›</a:t>
            </a:fld>
            <a:endParaRPr lang="en-US"/>
          </a:p>
        </p:txBody>
      </p:sp>
    </p:spTree>
    <p:extLst>
      <p:ext uri="{BB962C8B-B14F-4D97-AF65-F5344CB8AC3E}">
        <p14:creationId xmlns:p14="http://schemas.microsoft.com/office/powerpoint/2010/main" val="2050447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4E9E9-E0BE-2671-13F9-4C7508D5ED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A53CE1-A935-5556-3310-B2317A85F4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D815CA-2597-72A0-7EA9-8FDE310EED56}"/>
              </a:ext>
            </a:extLst>
          </p:cNvPr>
          <p:cNvSpPr>
            <a:spLocks noGrp="1"/>
          </p:cNvSpPr>
          <p:nvPr>
            <p:ph type="dt" sz="half" idx="10"/>
          </p:nvPr>
        </p:nvSpPr>
        <p:spPr/>
        <p:txBody>
          <a:bodyPr/>
          <a:lstStyle/>
          <a:p>
            <a:fld id="{FF89788D-2D1F-8642-A91D-C2B08DACBAF7}" type="datetimeFigureOut">
              <a:rPr lang="en-US" smtClean="0"/>
              <a:t>8/2/23</a:t>
            </a:fld>
            <a:endParaRPr lang="en-US"/>
          </a:p>
        </p:txBody>
      </p:sp>
      <p:sp>
        <p:nvSpPr>
          <p:cNvPr id="5" name="Footer Placeholder 4">
            <a:extLst>
              <a:ext uri="{FF2B5EF4-FFF2-40B4-BE49-F238E27FC236}">
                <a16:creationId xmlns:a16="http://schemas.microsoft.com/office/drawing/2014/main" id="{4E993EB5-6996-C73D-B30A-BC1DA301BC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B9C422-763A-7251-EE74-A345768A579F}"/>
              </a:ext>
            </a:extLst>
          </p:cNvPr>
          <p:cNvSpPr>
            <a:spLocks noGrp="1"/>
          </p:cNvSpPr>
          <p:nvPr>
            <p:ph type="sldNum" sz="quarter" idx="12"/>
          </p:nvPr>
        </p:nvSpPr>
        <p:spPr/>
        <p:txBody>
          <a:bodyPr/>
          <a:lstStyle/>
          <a:p>
            <a:fld id="{08CACA31-5642-C849-800B-66FEDDCBE991}" type="slidenum">
              <a:rPr lang="en-US" smtClean="0"/>
              <a:t>‹#›</a:t>
            </a:fld>
            <a:endParaRPr lang="en-US"/>
          </a:p>
        </p:txBody>
      </p:sp>
    </p:spTree>
    <p:extLst>
      <p:ext uri="{BB962C8B-B14F-4D97-AF65-F5344CB8AC3E}">
        <p14:creationId xmlns:p14="http://schemas.microsoft.com/office/powerpoint/2010/main" val="2422533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AFCF2-B6B3-71CA-FD9E-51E5D100B7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CC0B1C-4F08-3F1E-0F5C-0145AACBC9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4BFACF-1802-EF71-00C8-EA83E3635942}"/>
              </a:ext>
            </a:extLst>
          </p:cNvPr>
          <p:cNvSpPr>
            <a:spLocks noGrp="1"/>
          </p:cNvSpPr>
          <p:nvPr>
            <p:ph type="dt" sz="half" idx="10"/>
          </p:nvPr>
        </p:nvSpPr>
        <p:spPr/>
        <p:txBody>
          <a:bodyPr/>
          <a:lstStyle/>
          <a:p>
            <a:fld id="{FF89788D-2D1F-8642-A91D-C2B08DACBAF7}" type="datetimeFigureOut">
              <a:rPr lang="en-US" smtClean="0"/>
              <a:t>8/2/23</a:t>
            </a:fld>
            <a:endParaRPr lang="en-US"/>
          </a:p>
        </p:txBody>
      </p:sp>
      <p:sp>
        <p:nvSpPr>
          <p:cNvPr id="5" name="Footer Placeholder 4">
            <a:extLst>
              <a:ext uri="{FF2B5EF4-FFF2-40B4-BE49-F238E27FC236}">
                <a16:creationId xmlns:a16="http://schemas.microsoft.com/office/drawing/2014/main" id="{B2A17DD4-48ED-C693-5D36-AAEA872042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A2FD36-31E7-831F-83F7-962C8990079E}"/>
              </a:ext>
            </a:extLst>
          </p:cNvPr>
          <p:cNvSpPr>
            <a:spLocks noGrp="1"/>
          </p:cNvSpPr>
          <p:nvPr>
            <p:ph type="sldNum" sz="quarter" idx="12"/>
          </p:nvPr>
        </p:nvSpPr>
        <p:spPr/>
        <p:txBody>
          <a:bodyPr/>
          <a:lstStyle/>
          <a:p>
            <a:fld id="{08CACA31-5642-C849-800B-66FEDDCBE991}" type="slidenum">
              <a:rPr lang="en-US" smtClean="0"/>
              <a:t>‹#›</a:t>
            </a:fld>
            <a:endParaRPr lang="en-US"/>
          </a:p>
        </p:txBody>
      </p:sp>
    </p:spTree>
    <p:extLst>
      <p:ext uri="{BB962C8B-B14F-4D97-AF65-F5344CB8AC3E}">
        <p14:creationId xmlns:p14="http://schemas.microsoft.com/office/powerpoint/2010/main" val="2348795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96897-AC1A-407E-4D89-AC8B930082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2AB109-15FA-650C-E533-CFE116A439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FADEC1-7A49-2F4F-C5F2-76EBD50054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62C89D-2270-84A5-C14A-37D8425C59D7}"/>
              </a:ext>
            </a:extLst>
          </p:cNvPr>
          <p:cNvSpPr>
            <a:spLocks noGrp="1"/>
          </p:cNvSpPr>
          <p:nvPr>
            <p:ph type="dt" sz="half" idx="10"/>
          </p:nvPr>
        </p:nvSpPr>
        <p:spPr/>
        <p:txBody>
          <a:bodyPr/>
          <a:lstStyle/>
          <a:p>
            <a:fld id="{FF89788D-2D1F-8642-A91D-C2B08DACBAF7}" type="datetimeFigureOut">
              <a:rPr lang="en-US" smtClean="0"/>
              <a:t>8/2/23</a:t>
            </a:fld>
            <a:endParaRPr lang="en-US"/>
          </a:p>
        </p:txBody>
      </p:sp>
      <p:sp>
        <p:nvSpPr>
          <p:cNvPr id="6" name="Footer Placeholder 5">
            <a:extLst>
              <a:ext uri="{FF2B5EF4-FFF2-40B4-BE49-F238E27FC236}">
                <a16:creationId xmlns:a16="http://schemas.microsoft.com/office/drawing/2014/main" id="{FAACDBD0-91A6-8AD8-D1B0-68ED2A2F49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967A41-744C-71D0-96A8-5F4D97F5E944}"/>
              </a:ext>
            </a:extLst>
          </p:cNvPr>
          <p:cNvSpPr>
            <a:spLocks noGrp="1"/>
          </p:cNvSpPr>
          <p:nvPr>
            <p:ph type="sldNum" sz="quarter" idx="12"/>
          </p:nvPr>
        </p:nvSpPr>
        <p:spPr/>
        <p:txBody>
          <a:bodyPr/>
          <a:lstStyle/>
          <a:p>
            <a:fld id="{08CACA31-5642-C849-800B-66FEDDCBE991}" type="slidenum">
              <a:rPr lang="en-US" smtClean="0"/>
              <a:t>‹#›</a:t>
            </a:fld>
            <a:endParaRPr lang="en-US"/>
          </a:p>
        </p:txBody>
      </p:sp>
    </p:spTree>
    <p:extLst>
      <p:ext uri="{BB962C8B-B14F-4D97-AF65-F5344CB8AC3E}">
        <p14:creationId xmlns:p14="http://schemas.microsoft.com/office/powerpoint/2010/main" val="277100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EEEC0-86AF-0531-E93E-BD9B71AA7F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332CDA-5071-5DE7-B218-F045ACDED6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8DB325-C867-5D23-81A3-6A121B9216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18DCAD-34E1-10F8-63B6-97619C3474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1573D3-4A01-5E44-6AC0-FB81ED82A1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F33F03-2459-541C-1F01-C8A9BB899B0E}"/>
              </a:ext>
            </a:extLst>
          </p:cNvPr>
          <p:cNvSpPr>
            <a:spLocks noGrp="1"/>
          </p:cNvSpPr>
          <p:nvPr>
            <p:ph type="dt" sz="half" idx="10"/>
          </p:nvPr>
        </p:nvSpPr>
        <p:spPr/>
        <p:txBody>
          <a:bodyPr/>
          <a:lstStyle/>
          <a:p>
            <a:fld id="{FF89788D-2D1F-8642-A91D-C2B08DACBAF7}" type="datetimeFigureOut">
              <a:rPr lang="en-US" smtClean="0"/>
              <a:t>8/2/23</a:t>
            </a:fld>
            <a:endParaRPr lang="en-US"/>
          </a:p>
        </p:txBody>
      </p:sp>
      <p:sp>
        <p:nvSpPr>
          <p:cNvPr id="8" name="Footer Placeholder 7">
            <a:extLst>
              <a:ext uri="{FF2B5EF4-FFF2-40B4-BE49-F238E27FC236}">
                <a16:creationId xmlns:a16="http://schemas.microsoft.com/office/drawing/2014/main" id="{EA1FC63C-BD3A-024E-ADCE-18C9EDFDF5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6CEB0A-DD82-C57D-71F9-C3A300D395C9}"/>
              </a:ext>
            </a:extLst>
          </p:cNvPr>
          <p:cNvSpPr>
            <a:spLocks noGrp="1"/>
          </p:cNvSpPr>
          <p:nvPr>
            <p:ph type="sldNum" sz="quarter" idx="12"/>
          </p:nvPr>
        </p:nvSpPr>
        <p:spPr/>
        <p:txBody>
          <a:bodyPr/>
          <a:lstStyle/>
          <a:p>
            <a:fld id="{08CACA31-5642-C849-800B-66FEDDCBE991}" type="slidenum">
              <a:rPr lang="en-US" smtClean="0"/>
              <a:t>‹#›</a:t>
            </a:fld>
            <a:endParaRPr lang="en-US"/>
          </a:p>
        </p:txBody>
      </p:sp>
    </p:spTree>
    <p:extLst>
      <p:ext uri="{BB962C8B-B14F-4D97-AF65-F5344CB8AC3E}">
        <p14:creationId xmlns:p14="http://schemas.microsoft.com/office/powerpoint/2010/main" val="1538511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69B17-8572-0141-BA8D-3515DBF508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75A569-81FD-7C39-4F5D-30AB534E11A9}"/>
              </a:ext>
            </a:extLst>
          </p:cNvPr>
          <p:cNvSpPr>
            <a:spLocks noGrp="1"/>
          </p:cNvSpPr>
          <p:nvPr>
            <p:ph type="dt" sz="half" idx="10"/>
          </p:nvPr>
        </p:nvSpPr>
        <p:spPr/>
        <p:txBody>
          <a:bodyPr/>
          <a:lstStyle/>
          <a:p>
            <a:fld id="{FF89788D-2D1F-8642-A91D-C2B08DACBAF7}" type="datetimeFigureOut">
              <a:rPr lang="en-US" smtClean="0"/>
              <a:t>8/2/23</a:t>
            </a:fld>
            <a:endParaRPr lang="en-US"/>
          </a:p>
        </p:txBody>
      </p:sp>
      <p:sp>
        <p:nvSpPr>
          <p:cNvPr id="4" name="Footer Placeholder 3">
            <a:extLst>
              <a:ext uri="{FF2B5EF4-FFF2-40B4-BE49-F238E27FC236}">
                <a16:creationId xmlns:a16="http://schemas.microsoft.com/office/drawing/2014/main" id="{A1204632-9F49-C571-417F-64A02E8925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08E249-114C-F163-7157-8958A2371C4E}"/>
              </a:ext>
            </a:extLst>
          </p:cNvPr>
          <p:cNvSpPr>
            <a:spLocks noGrp="1"/>
          </p:cNvSpPr>
          <p:nvPr>
            <p:ph type="sldNum" sz="quarter" idx="12"/>
          </p:nvPr>
        </p:nvSpPr>
        <p:spPr/>
        <p:txBody>
          <a:bodyPr/>
          <a:lstStyle/>
          <a:p>
            <a:fld id="{08CACA31-5642-C849-800B-66FEDDCBE991}" type="slidenum">
              <a:rPr lang="en-US" smtClean="0"/>
              <a:t>‹#›</a:t>
            </a:fld>
            <a:endParaRPr lang="en-US"/>
          </a:p>
        </p:txBody>
      </p:sp>
    </p:spTree>
    <p:extLst>
      <p:ext uri="{BB962C8B-B14F-4D97-AF65-F5344CB8AC3E}">
        <p14:creationId xmlns:p14="http://schemas.microsoft.com/office/powerpoint/2010/main" val="3007052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84E4E2-7881-17D5-1F40-0EAA11C19EFA}"/>
              </a:ext>
            </a:extLst>
          </p:cNvPr>
          <p:cNvSpPr>
            <a:spLocks noGrp="1"/>
          </p:cNvSpPr>
          <p:nvPr>
            <p:ph type="dt" sz="half" idx="10"/>
          </p:nvPr>
        </p:nvSpPr>
        <p:spPr/>
        <p:txBody>
          <a:bodyPr/>
          <a:lstStyle/>
          <a:p>
            <a:fld id="{FF89788D-2D1F-8642-A91D-C2B08DACBAF7}" type="datetimeFigureOut">
              <a:rPr lang="en-US" smtClean="0"/>
              <a:t>8/2/23</a:t>
            </a:fld>
            <a:endParaRPr lang="en-US"/>
          </a:p>
        </p:txBody>
      </p:sp>
      <p:sp>
        <p:nvSpPr>
          <p:cNvPr id="3" name="Footer Placeholder 2">
            <a:extLst>
              <a:ext uri="{FF2B5EF4-FFF2-40B4-BE49-F238E27FC236}">
                <a16:creationId xmlns:a16="http://schemas.microsoft.com/office/drawing/2014/main" id="{48EC863D-0575-E030-08C8-3FB3B3E6A8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408598-85A0-9321-D81D-F47531999653}"/>
              </a:ext>
            </a:extLst>
          </p:cNvPr>
          <p:cNvSpPr>
            <a:spLocks noGrp="1"/>
          </p:cNvSpPr>
          <p:nvPr>
            <p:ph type="sldNum" sz="quarter" idx="12"/>
          </p:nvPr>
        </p:nvSpPr>
        <p:spPr/>
        <p:txBody>
          <a:bodyPr/>
          <a:lstStyle/>
          <a:p>
            <a:fld id="{08CACA31-5642-C849-800B-66FEDDCBE991}" type="slidenum">
              <a:rPr lang="en-US" smtClean="0"/>
              <a:t>‹#›</a:t>
            </a:fld>
            <a:endParaRPr lang="en-US"/>
          </a:p>
        </p:txBody>
      </p:sp>
    </p:spTree>
    <p:extLst>
      <p:ext uri="{BB962C8B-B14F-4D97-AF65-F5344CB8AC3E}">
        <p14:creationId xmlns:p14="http://schemas.microsoft.com/office/powerpoint/2010/main" val="1555355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60BA5-7F4D-E9D2-2E37-4A0F532B5F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B1770D-1737-2F21-D443-DDAAE5EB0E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058FD2-62AA-412B-3B06-9E7728FBA5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DCBA22-AC19-17A1-D917-4A5E9FDE728D}"/>
              </a:ext>
            </a:extLst>
          </p:cNvPr>
          <p:cNvSpPr>
            <a:spLocks noGrp="1"/>
          </p:cNvSpPr>
          <p:nvPr>
            <p:ph type="dt" sz="half" idx="10"/>
          </p:nvPr>
        </p:nvSpPr>
        <p:spPr/>
        <p:txBody>
          <a:bodyPr/>
          <a:lstStyle/>
          <a:p>
            <a:fld id="{FF89788D-2D1F-8642-A91D-C2B08DACBAF7}" type="datetimeFigureOut">
              <a:rPr lang="en-US" smtClean="0"/>
              <a:t>8/2/23</a:t>
            </a:fld>
            <a:endParaRPr lang="en-US"/>
          </a:p>
        </p:txBody>
      </p:sp>
      <p:sp>
        <p:nvSpPr>
          <p:cNvPr id="6" name="Footer Placeholder 5">
            <a:extLst>
              <a:ext uri="{FF2B5EF4-FFF2-40B4-BE49-F238E27FC236}">
                <a16:creationId xmlns:a16="http://schemas.microsoft.com/office/drawing/2014/main" id="{DE7000A1-FD26-EEB9-0949-967680E5C4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3A3A6-40AD-73E8-17DE-62A247C4A829}"/>
              </a:ext>
            </a:extLst>
          </p:cNvPr>
          <p:cNvSpPr>
            <a:spLocks noGrp="1"/>
          </p:cNvSpPr>
          <p:nvPr>
            <p:ph type="sldNum" sz="quarter" idx="12"/>
          </p:nvPr>
        </p:nvSpPr>
        <p:spPr/>
        <p:txBody>
          <a:bodyPr/>
          <a:lstStyle/>
          <a:p>
            <a:fld id="{08CACA31-5642-C849-800B-66FEDDCBE991}" type="slidenum">
              <a:rPr lang="en-US" smtClean="0"/>
              <a:t>‹#›</a:t>
            </a:fld>
            <a:endParaRPr lang="en-US"/>
          </a:p>
        </p:txBody>
      </p:sp>
    </p:spTree>
    <p:extLst>
      <p:ext uri="{BB962C8B-B14F-4D97-AF65-F5344CB8AC3E}">
        <p14:creationId xmlns:p14="http://schemas.microsoft.com/office/powerpoint/2010/main" val="2054185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F7A82-D40B-2350-EE0F-F13F9C0965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8BDEA0-0486-5517-2D1C-0CB9DD5C02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46ED56-73F9-C18E-05B2-AE65CC11C4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06A68F-E825-9A64-56B1-DB0B09C8F8AF}"/>
              </a:ext>
            </a:extLst>
          </p:cNvPr>
          <p:cNvSpPr>
            <a:spLocks noGrp="1"/>
          </p:cNvSpPr>
          <p:nvPr>
            <p:ph type="dt" sz="half" idx="10"/>
          </p:nvPr>
        </p:nvSpPr>
        <p:spPr/>
        <p:txBody>
          <a:bodyPr/>
          <a:lstStyle/>
          <a:p>
            <a:fld id="{FF89788D-2D1F-8642-A91D-C2B08DACBAF7}" type="datetimeFigureOut">
              <a:rPr lang="en-US" smtClean="0"/>
              <a:t>8/2/23</a:t>
            </a:fld>
            <a:endParaRPr lang="en-US"/>
          </a:p>
        </p:txBody>
      </p:sp>
      <p:sp>
        <p:nvSpPr>
          <p:cNvPr id="6" name="Footer Placeholder 5">
            <a:extLst>
              <a:ext uri="{FF2B5EF4-FFF2-40B4-BE49-F238E27FC236}">
                <a16:creationId xmlns:a16="http://schemas.microsoft.com/office/drawing/2014/main" id="{BC9DCB5D-3DB8-FB38-64B5-18A3C738A5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13C346-3BDD-121E-D3B2-5633A1C8CC8F}"/>
              </a:ext>
            </a:extLst>
          </p:cNvPr>
          <p:cNvSpPr>
            <a:spLocks noGrp="1"/>
          </p:cNvSpPr>
          <p:nvPr>
            <p:ph type="sldNum" sz="quarter" idx="12"/>
          </p:nvPr>
        </p:nvSpPr>
        <p:spPr/>
        <p:txBody>
          <a:bodyPr/>
          <a:lstStyle/>
          <a:p>
            <a:fld id="{08CACA31-5642-C849-800B-66FEDDCBE991}" type="slidenum">
              <a:rPr lang="en-US" smtClean="0"/>
              <a:t>‹#›</a:t>
            </a:fld>
            <a:endParaRPr lang="en-US"/>
          </a:p>
        </p:txBody>
      </p:sp>
    </p:spTree>
    <p:extLst>
      <p:ext uri="{BB962C8B-B14F-4D97-AF65-F5344CB8AC3E}">
        <p14:creationId xmlns:p14="http://schemas.microsoft.com/office/powerpoint/2010/main" val="1007996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708E7-3F00-C773-DCEF-327BC99B78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039AB2-5F3C-EFF6-641A-DB4ACA215B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621BC4-9172-D2D7-A796-8D71A4361D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89788D-2D1F-8642-A91D-C2B08DACBAF7}" type="datetimeFigureOut">
              <a:rPr lang="en-US" smtClean="0"/>
              <a:t>8/2/23</a:t>
            </a:fld>
            <a:endParaRPr lang="en-US"/>
          </a:p>
        </p:txBody>
      </p:sp>
      <p:sp>
        <p:nvSpPr>
          <p:cNvPr id="5" name="Footer Placeholder 4">
            <a:extLst>
              <a:ext uri="{FF2B5EF4-FFF2-40B4-BE49-F238E27FC236}">
                <a16:creationId xmlns:a16="http://schemas.microsoft.com/office/drawing/2014/main" id="{B47276B2-55B4-85EF-339F-C78155623E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9339B6-787F-4F21-5E3C-DC62F9E4D3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CACA31-5642-C849-800B-66FEDDCBE991}" type="slidenum">
              <a:rPr lang="en-US" smtClean="0"/>
              <a:t>‹#›</a:t>
            </a:fld>
            <a:endParaRPr lang="en-US"/>
          </a:p>
        </p:txBody>
      </p:sp>
    </p:spTree>
    <p:extLst>
      <p:ext uri="{BB962C8B-B14F-4D97-AF65-F5344CB8AC3E}">
        <p14:creationId xmlns:p14="http://schemas.microsoft.com/office/powerpoint/2010/main" val="3987009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linkedin.com/in/lucacafoncelli/"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50581-622E-47D3-24F7-BC1D88852FB4}"/>
              </a:ext>
            </a:extLst>
          </p:cNvPr>
          <p:cNvSpPr>
            <a:spLocks noGrp="1"/>
          </p:cNvSpPr>
          <p:nvPr>
            <p:ph type="ctrTitle"/>
          </p:nvPr>
        </p:nvSpPr>
        <p:spPr/>
        <p:txBody>
          <a:bodyPr/>
          <a:lstStyle/>
          <a:p>
            <a:r>
              <a:rPr lang="en-US" dirty="0">
                <a:latin typeface="Arial Rounded MT Bold" panose="020F0704030504030204" pitchFamily="34" charset="77"/>
              </a:rPr>
              <a:t>Protests: how to be </a:t>
            </a:r>
            <a:r>
              <a:rPr lang="en-US" dirty="0">
                <a:solidFill>
                  <a:schemeClr val="accent1"/>
                </a:solidFill>
                <a:latin typeface="Arial Rounded MT Bold" panose="020F0704030504030204" pitchFamily="34" charset="77"/>
              </a:rPr>
              <a:t>heard</a:t>
            </a:r>
            <a:r>
              <a:rPr lang="en-US" dirty="0">
                <a:latin typeface="Arial Rounded MT Bold" panose="020F0704030504030204" pitchFamily="34" charset="77"/>
              </a:rPr>
              <a:t> and not </a:t>
            </a:r>
            <a:r>
              <a:rPr lang="en-US" dirty="0">
                <a:solidFill>
                  <a:srgbClr val="FF0000"/>
                </a:solidFill>
                <a:latin typeface="Arial Rounded MT Bold" panose="020F0704030504030204" pitchFamily="34" charset="77"/>
              </a:rPr>
              <a:t>killed</a:t>
            </a:r>
          </a:p>
        </p:txBody>
      </p:sp>
      <p:sp>
        <p:nvSpPr>
          <p:cNvPr id="3" name="Subtitle 2">
            <a:extLst>
              <a:ext uri="{FF2B5EF4-FFF2-40B4-BE49-F238E27FC236}">
                <a16:creationId xmlns:a16="http://schemas.microsoft.com/office/drawing/2014/main" id="{A02A3A81-59BF-B341-0F5B-5CE5F21439A0}"/>
              </a:ext>
            </a:extLst>
          </p:cNvPr>
          <p:cNvSpPr>
            <a:spLocks noGrp="1"/>
          </p:cNvSpPr>
          <p:nvPr>
            <p:ph type="subTitle" idx="1"/>
          </p:nvPr>
        </p:nvSpPr>
        <p:spPr/>
        <p:txBody>
          <a:bodyPr/>
          <a:lstStyle/>
          <a:p>
            <a:r>
              <a:rPr lang="en-US" dirty="0">
                <a:latin typeface="Arial Rounded MT Bold" panose="020F0704030504030204" pitchFamily="34" charset="77"/>
              </a:rPr>
              <a:t>Understanding the dynamics of protest violence and safety</a:t>
            </a:r>
          </a:p>
        </p:txBody>
      </p:sp>
      <p:pic>
        <p:nvPicPr>
          <p:cNvPr id="5" name="Picture 4" descr="A black and white logo&#10;&#10;Description automatically generated">
            <a:extLst>
              <a:ext uri="{FF2B5EF4-FFF2-40B4-BE49-F238E27FC236}">
                <a16:creationId xmlns:a16="http://schemas.microsoft.com/office/drawing/2014/main" id="{5D9F9A3D-E05B-74CC-71DC-A856B3A717BE}"/>
              </a:ext>
            </a:extLst>
          </p:cNvPr>
          <p:cNvPicPr>
            <a:picLocks noChangeAspect="1"/>
          </p:cNvPicPr>
          <p:nvPr/>
        </p:nvPicPr>
        <p:blipFill>
          <a:blip r:embed="rId3"/>
          <a:stretch>
            <a:fillRect/>
          </a:stretch>
        </p:blipFill>
        <p:spPr>
          <a:xfrm>
            <a:off x="9851390" y="5535234"/>
            <a:ext cx="2066290" cy="1059796"/>
          </a:xfrm>
          <a:prstGeom prst="rect">
            <a:avLst/>
          </a:prstGeom>
        </p:spPr>
      </p:pic>
    </p:spTree>
    <p:extLst>
      <p:ext uri="{BB962C8B-B14F-4D97-AF65-F5344CB8AC3E}">
        <p14:creationId xmlns:p14="http://schemas.microsoft.com/office/powerpoint/2010/main" val="638289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4033A-52F7-08CE-C85E-B3A423B67F95}"/>
              </a:ext>
            </a:extLst>
          </p:cNvPr>
          <p:cNvSpPr>
            <a:spLocks noGrp="1"/>
          </p:cNvSpPr>
          <p:nvPr>
            <p:ph type="title"/>
          </p:nvPr>
        </p:nvSpPr>
        <p:spPr/>
        <p:txBody>
          <a:bodyPr/>
          <a:lstStyle/>
          <a:p>
            <a:pPr algn="ctr"/>
            <a:r>
              <a:rPr lang="en-US" dirty="0">
                <a:latin typeface="Arial Rounded MT Bold" panose="020F0704030504030204" pitchFamily="34" charset="77"/>
              </a:rPr>
              <a:t>Q&amp;A and Information  </a:t>
            </a:r>
          </a:p>
        </p:txBody>
      </p:sp>
      <p:sp>
        <p:nvSpPr>
          <p:cNvPr id="3" name="Content Placeholder 2">
            <a:extLst>
              <a:ext uri="{FF2B5EF4-FFF2-40B4-BE49-F238E27FC236}">
                <a16:creationId xmlns:a16="http://schemas.microsoft.com/office/drawing/2014/main" id="{CF2F4AB1-6C29-71B6-0FF4-B768A84E8D20}"/>
              </a:ext>
            </a:extLst>
          </p:cNvPr>
          <p:cNvSpPr>
            <a:spLocks noGrp="1"/>
          </p:cNvSpPr>
          <p:nvPr>
            <p:ph idx="1"/>
          </p:nvPr>
        </p:nvSpPr>
        <p:spPr>
          <a:xfrm>
            <a:off x="838200" y="2608069"/>
            <a:ext cx="10515600" cy="3342323"/>
          </a:xfrm>
        </p:spPr>
        <p:txBody>
          <a:bodyPr/>
          <a:lstStyle/>
          <a:p>
            <a:r>
              <a:rPr lang="en-US" b="1" i="0" dirty="0">
                <a:effectLst/>
                <a:latin typeface="Söhne"/>
              </a:rPr>
              <a:t>Email: </a:t>
            </a:r>
            <a:r>
              <a:rPr lang="en-US" b="0" i="0" dirty="0" err="1">
                <a:effectLst/>
                <a:latin typeface="Söhne"/>
              </a:rPr>
              <a:t>lucacafoncelli@gmail.com</a:t>
            </a:r>
            <a:endParaRPr lang="en-US" b="0" i="0" dirty="0">
              <a:effectLst/>
              <a:latin typeface="Söhne"/>
            </a:endParaRPr>
          </a:p>
          <a:p>
            <a:r>
              <a:rPr lang="en-US" b="1" i="0" dirty="0">
                <a:effectLst/>
                <a:latin typeface="Söhne"/>
              </a:rPr>
              <a:t>LinkedIn: </a:t>
            </a:r>
            <a:r>
              <a:rPr lang="en-US" b="0" i="0" dirty="0">
                <a:effectLst/>
                <a:latin typeface="Söhne"/>
                <a:hlinkClick r:id="rId3"/>
              </a:rPr>
              <a:t>https://www.linkedin.com/in/lucacafoncelli/</a:t>
            </a:r>
            <a:endParaRPr lang="en-US" b="0" i="0" dirty="0">
              <a:effectLst/>
              <a:latin typeface="Söhne"/>
            </a:endParaRPr>
          </a:p>
          <a:p>
            <a:r>
              <a:rPr lang="en-US" b="1" i="0" dirty="0">
                <a:effectLst/>
                <a:latin typeface="Söhne"/>
              </a:rPr>
              <a:t>Twitter: </a:t>
            </a:r>
            <a:r>
              <a:rPr lang="en-US" b="0" i="0" dirty="0">
                <a:effectLst/>
                <a:latin typeface="Söhne"/>
              </a:rPr>
              <a:t>@</a:t>
            </a:r>
            <a:r>
              <a:rPr lang="en-US" b="0" i="0" dirty="0" err="1">
                <a:effectLst/>
                <a:latin typeface="Söhne"/>
              </a:rPr>
              <a:t>LucaCafoncelli</a:t>
            </a:r>
            <a:endParaRPr lang="en-US" b="0" i="0" dirty="0">
              <a:effectLst/>
              <a:latin typeface="Söhne"/>
            </a:endParaRPr>
          </a:p>
          <a:p>
            <a:pPr marL="0" indent="0" algn="ctr">
              <a:buNone/>
            </a:pPr>
            <a:endParaRPr lang="en-US" dirty="0"/>
          </a:p>
        </p:txBody>
      </p:sp>
    </p:spTree>
    <p:extLst>
      <p:ext uri="{BB962C8B-B14F-4D97-AF65-F5344CB8AC3E}">
        <p14:creationId xmlns:p14="http://schemas.microsoft.com/office/powerpoint/2010/main" val="2449043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376AD-9BC0-43B6-BF78-1D2F5DC3832B}"/>
              </a:ext>
            </a:extLst>
          </p:cNvPr>
          <p:cNvSpPr>
            <a:spLocks noGrp="1"/>
          </p:cNvSpPr>
          <p:nvPr>
            <p:ph type="title"/>
          </p:nvPr>
        </p:nvSpPr>
        <p:spPr/>
        <p:txBody>
          <a:bodyPr/>
          <a:lstStyle/>
          <a:p>
            <a:pPr marL="0" indent="0" algn="ctr">
              <a:buNone/>
            </a:pPr>
            <a:r>
              <a:rPr lang="en-US" b="1" i="0" dirty="0">
                <a:effectLst/>
                <a:latin typeface="Söhne"/>
              </a:rPr>
              <a:t>Key Insights from </a:t>
            </a:r>
            <a:r>
              <a:rPr lang="en-US" b="1" dirty="0">
                <a:latin typeface="Söhne"/>
              </a:rPr>
              <a:t>A</a:t>
            </a:r>
            <a:r>
              <a:rPr lang="en-US" b="1" i="0" dirty="0">
                <a:effectLst/>
                <a:latin typeface="Söhne"/>
              </a:rPr>
              <a:t>nalysis</a:t>
            </a:r>
          </a:p>
        </p:txBody>
      </p:sp>
      <p:sp>
        <p:nvSpPr>
          <p:cNvPr id="3" name="Content Placeholder 2">
            <a:extLst>
              <a:ext uri="{FF2B5EF4-FFF2-40B4-BE49-F238E27FC236}">
                <a16:creationId xmlns:a16="http://schemas.microsoft.com/office/drawing/2014/main" id="{BFAD113B-F4D9-053C-FB6B-B11588B626BB}"/>
              </a:ext>
            </a:extLst>
          </p:cNvPr>
          <p:cNvSpPr>
            <a:spLocks noGrp="1"/>
          </p:cNvSpPr>
          <p:nvPr>
            <p:ph idx="1"/>
          </p:nvPr>
        </p:nvSpPr>
        <p:spPr>
          <a:xfrm>
            <a:off x="685800" y="1680913"/>
            <a:ext cx="5410200" cy="4351338"/>
          </a:xfrm>
        </p:spPr>
        <p:txBody>
          <a:bodyPr>
            <a:normAutofit fontScale="62500" lnSpcReduction="20000"/>
          </a:bodyPr>
          <a:lstStyle/>
          <a:p>
            <a:pPr marL="0" indent="0" algn="ctr">
              <a:buNone/>
            </a:pPr>
            <a:endParaRPr lang="en-US" b="1" i="0" dirty="0">
              <a:effectLst/>
              <a:latin typeface="Söhne"/>
            </a:endParaRPr>
          </a:p>
          <a:p>
            <a:pPr algn="l">
              <a:buFont typeface="Arial" panose="020B0604020202020204" pitchFamily="34" charset="0"/>
              <a:buChar char="•"/>
            </a:pPr>
            <a:r>
              <a:rPr lang="en-US" b="0" i="0" dirty="0">
                <a:effectLst/>
                <a:latin typeface="Söhne"/>
              </a:rPr>
              <a:t>Protest activity has increased in recent years, with a noticeable impact from the pandemic in 2020.</a:t>
            </a:r>
          </a:p>
          <a:p>
            <a:pPr algn="l">
              <a:buFont typeface="Arial" panose="020B0604020202020204" pitchFamily="34" charset="0"/>
              <a:buChar char="•"/>
            </a:pPr>
            <a:r>
              <a:rPr lang="en-US" b="0" i="0" dirty="0">
                <a:solidFill>
                  <a:srgbClr val="FF0000"/>
                </a:solidFill>
                <a:effectLst/>
                <a:latin typeface="Söhne"/>
              </a:rPr>
              <a:t>Shootings</a:t>
            </a:r>
            <a:r>
              <a:rPr lang="en-US" b="0" i="0" dirty="0">
                <a:effectLst/>
                <a:latin typeface="Söhne"/>
              </a:rPr>
              <a:t> in protests have resulted in a significantly higher fatality rate compared to </a:t>
            </a:r>
            <a:r>
              <a:rPr lang="en-US" b="0" i="0" dirty="0">
                <a:solidFill>
                  <a:schemeClr val="accent1"/>
                </a:solidFill>
                <a:effectLst/>
                <a:latin typeface="Söhne"/>
              </a:rPr>
              <a:t>accommodations</a:t>
            </a:r>
            <a:r>
              <a:rPr lang="en-US" b="0" i="0" dirty="0">
                <a:effectLst/>
                <a:latin typeface="Söhne"/>
              </a:rPr>
              <a:t>.</a:t>
            </a:r>
          </a:p>
          <a:p>
            <a:pPr algn="l">
              <a:buFont typeface="Arial" panose="020B0604020202020204" pitchFamily="34" charset="0"/>
              <a:buChar char="•"/>
            </a:pPr>
            <a:r>
              <a:rPr lang="en-US" b="0" i="0" dirty="0">
                <a:effectLst/>
                <a:latin typeface="Söhne"/>
              </a:rPr>
              <a:t>Certain protest demands are associated with a higher likelihood of violence, emphasizing the need for </a:t>
            </a:r>
            <a:r>
              <a:rPr lang="en-US" b="0" i="0" dirty="0">
                <a:solidFill>
                  <a:schemeClr val="accent1"/>
                </a:solidFill>
                <a:effectLst/>
                <a:latin typeface="Söhne"/>
              </a:rPr>
              <a:t>thoughtful engagement</a:t>
            </a:r>
            <a:r>
              <a:rPr lang="en-US" b="0" i="0" dirty="0">
                <a:effectLst/>
                <a:latin typeface="Söhne"/>
              </a:rPr>
              <a:t>.</a:t>
            </a:r>
          </a:p>
          <a:p>
            <a:pPr algn="l">
              <a:buFont typeface="Arial" panose="020B0604020202020204" pitchFamily="34" charset="0"/>
              <a:buChar char="•"/>
            </a:pPr>
            <a:r>
              <a:rPr lang="en-US" b="0" i="0" dirty="0">
                <a:solidFill>
                  <a:schemeClr val="accent1"/>
                </a:solidFill>
                <a:effectLst/>
                <a:latin typeface="Söhne"/>
              </a:rPr>
              <a:t>Larger protests </a:t>
            </a:r>
            <a:r>
              <a:rPr lang="en-US" b="0" i="0" dirty="0">
                <a:effectLst/>
                <a:latin typeface="Söhne"/>
              </a:rPr>
              <a:t>tend to be safer, highlighting the potential protective effect of higher participation.</a:t>
            </a:r>
          </a:p>
          <a:p>
            <a:pPr algn="l">
              <a:buFont typeface="Arial" panose="020B0604020202020204" pitchFamily="34" charset="0"/>
              <a:buChar char="•"/>
            </a:pPr>
            <a:r>
              <a:rPr lang="en-US" b="0" i="0" dirty="0">
                <a:effectLst/>
                <a:latin typeface="Söhne"/>
              </a:rPr>
              <a:t>State responses vary based on the nature of demands, and </a:t>
            </a:r>
            <a:r>
              <a:rPr lang="en-US" b="0" i="0" dirty="0">
                <a:solidFill>
                  <a:srgbClr val="FF0000"/>
                </a:solidFill>
                <a:effectLst/>
                <a:latin typeface="Söhne"/>
              </a:rPr>
              <a:t>political behavior demands </a:t>
            </a:r>
            <a:r>
              <a:rPr lang="en-US" b="0" i="0" dirty="0">
                <a:effectLst/>
                <a:latin typeface="Söhne"/>
              </a:rPr>
              <a:t>receive the least accommodation.</a:t>
            </a:r>
          </a:p>
          <a:p>
            <a:pPr algn="l">
              <a:buFont typeface="Arial" panose="020B0604020202020204" pitchFamily="34" charset="0"/>
              <a:buChar char="•"/>
            </a:pPr>
            <a:r>
              <a:rPr lang="en-US" b="0" i="0" dirty="0">
                <a:effectLst/>
                <a:latin typeface="Söhne"/>
              </a:rPr>
              <a:t>Regional variations in protest activity and violence warrant tailored approaches to address challenges.</a:t>
            </a:r>
          </a:p>
          <a:p>
            <a:endParaRPr lang="en-US" dirty="0"/>
          </a:p>
        </p:txBody>
      </p:sp>
      <p:pic>
        <p:nvPicPr>
          <p:cNvPr id="1026" name="Picture 2" descr="A short, violent history of Puget Sound uprisings, protests and riots |  Crosscut">
            <a:extLst>
              <a:ext uri="{FF2B5EF4-FFF2-40B4-BE49-F238E27FC236}">
                <a16:creationId xmlns:a16="http://schemas.microsoft.com/office/drawing/2014/main" id="{144A6D44-FA4B-A5BD-C912-EDFEE43446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828800"/>
            <a:ext cx="5474413" cy="3664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983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TextBox 6">
            <a:extLst>
              <a:ext uri="{FF2B5EF4-FFF2-40B4-BE49-F238E27FC236}">
                <a16:creationId xmlns:a16="http://schemas.microsoft.com/office/drawing/2014/main" id="{483499A1-8FBE-C87C-25AC-B6C18AA113F1}"/>
              </a:ext>
            </a:extLst>
          </p:cNvPr>
          <p:cNvSpPr txBox="1"/>
          <p:nvPr/>
        </p:nvSpPr>
        <p:spPr>
          <a:xfrm>
            <a:off x="3047998" y="270748"/>
            <a:ext cx="6096000" cy="400110"/>
          </a:xfrm>
          <a:prstGeom prst="rect">
            <a:avLst/>
          </a:prstGeom>
          <a:noFill/>
        </p:spPr>
        <p:txBody>
          <a:bodyPr wrap="square">
            <a:spAutoFit/>
          </a:bodyPr>
          <a:lstStyle/>
          <a:p>
            <a:pPr algn="ctr"/>
            <a:r>
              <a:rPr lang="en-US" sz="2000" dirty="0">
                <a:latin typeface="Arial Rounded MT Bold" panose="020F0704030504030204" pitchFamily="34" charset="77"/>
              </a:rPr>
              <a:t>Protests: how to be </a:t>
            </a:r>
            <a:r>
              <a:rPr lang="en-US" sz="2000" dirty="0">
                <a:solidFill>
                  <a:schemeClr val="accent1"/>
                </a:solidFill>
                <a:latin typeface="Arial Rounded MT Bold" panose="020F0704030504030204" pitchFamily="34" charset="77"/>
              </a:rPr>
              <a:t>heard</a:t>
            </a:r>
            <a:r>
              <a:rPr lang="en-US" sz="2000" dirty="0">
                <a:latin typeface="Arial Rounded MT Bold" panose="020F0704030504030204" pitchFamily="34" charset="77"/>
              </a:rPr>
              <a:t> and not </a:t>
            </a:r>
            <a:r>
              <a:rPr lang="en-US" sz="2000" dirty="0">
                <a:solidFill>
                  <a:srgbClr val="FF0000"/>
                </a:solidFill>
                <a:latin typeface="Arial Rounded MT Bold" panose="020F0704030504030204" pitchFamily="34" charset="77"/>
              </a:rPr>
              <a:t>killed</a:t>
            </a:r>
            <a:endParaRPr lang="en-US" sz="2000" dirty="0">
              <a:latin typeface="Arial Rounded MT Bold" panose="020F0704030504030204" pitchFamily="34" charset="77"/>
            </a:endParaRPr>
          </a:p>
        </p:txBody>
      </p:sp>
      <p:pic>
        <p:nvPicPr>
          <p:cNvPr id="15" name="Picture 14" descr="A graph showing a red line and blue line&#10;&#10;Description automatically generated">
            <a:extLst>
              <a:ext uri="{FF2B5EF4-FFF2-40B4-BE49-F238E27FC236}">
                <a16:creationId xmlns:a16="http://schemas.microsoft.com/office/drawing/2014/main" id="{A8BFAADD-120C-8B5E-4BD9-C57D7D271F3D}"/>
              </a:ext>
            </a:extLst>
          </p:cNvPr>
          <p:cNvPicPr>
            <a:picLocks noChangeAspect="1"/>
          </p:cNvPicPr>
          <p:nvPr/>
        </p:nvPicPr>
        <p:blipFill>
          <a:blip r:embed="rId3"/>
          <a:stretch>
            <a:fillRect/>
          </a:stretch>
        </p:blipFill>
        <p:spPr>
          <a:xfrm>
            <a:off x="944475" y="670858"/>
            <a:ext cx="10303045" cy="6178839"/>
          </a:xfrm>
          <a:prstGeom prst="rect">
            <a:avLst/>
          </a:prstGeom>
        </p:spPr>
      </p:pic>
    </p:spTree>
    <p:extLst>
      <p:ext uri="{BB962C8B-B14F-4D97-AF65-F5344CB8AC3E}">
        <p14:creationId xmlns:p14="http://schemas.microsoft.com/office/powerpoint/2010/main" val="2277411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TextBox 6">
            <a:extLst>
              <a:ext uri="{FF2B5EF4-FFF2-40B4-BE49-F238E27FC236}">
                <a16:creationId xmlns:a16="http://schemas.microsoft.com/office/drawing/2014/main" id="{2E57F9D8-EA5A-0793-2183-CEB0B4858A6B}"/>
              </a:ext>
            </a:extLst>
          </p:cNvPr>
          <p:cNvSpPr txBox="1"/>
          <p:nvPr/>
        </p:nvSpPr>
        <p:spPr>
          <a:xfrm>
            <a:off x="3048000" y="246221"/>
            <a:ext cx="6096000" cy="400110"/>
          </a:xfrm>
          <a:prstGeom prst="rect">
            <a:avLst/>
          </a:prstGeom>
          <a:noFill/>
        </p:spPr>
        <p:txBody>
          <a:bodyPr wrap="square">
            <a:spAutoFit/>
          </a:bodyPr>
          <a:lstStyle/>
          <a:p>
            <a:pPr algn="ctr"/>
            <a:r>
              <a:rPr lang="en-US" sz="2000" dirty="0">
                <a:latin typeface="Arial Rounded MT Bold" panose="020F0704030504030204" pitchFamily="34" charset="77"/>
              </a:rPr>
              <a:t>Protests: how to be </a:t>
            </a:r>
            <a:r>
              <a:rPr lang="en-US" sz="2000" dirty="0">
                <a:solidFill>
                  <a:schemeClr val="accent1"/>
                </a:solidFill>
                <a:latin typeface="Arial Rounded MT Bold" panose="020F0704030504030204" pitchFamily="34" charset="77"/>
              </a:rPr>
              <a:t>heard</a:t>
            </a:r>
            <a:r>
              <a:rPr lang="en-US" sz="2000" dirty="0">
                <a:latin typeface="Arial Rounded MT Bold" panose="020F0704030504030204" pitchFamily="34" charset="77"/>
              </a:rPr>
              <a:t> and not </a:t>
            </a:r>
            <a:r>
              <a:rPr lang="en-US" sz="2000" dirty="0">
                <a:solidFill>
                  <a:srgbClr val="FF0000"/>
                </a:solidFill>
                <a:latin typeface="Arial Rounded MT Bold" panose="020F0704030504030204" pitchFamily="34" charset="77"/>
              </a:rPr>
              <a:t>killed</a:t>
            </a:r>
            <a:endParaRPr lang="en-US" sz="2000" dirty="0">
              <a:latin typeface="Arial Rounded MT Bold" panose="020F0704030504030204" pitchFamily="34" charset="77"/>
            </a:endParaRPr>
          </a:p>
        </p:txBody>
      </p:sp>
      <p:pic>
        <p:nvPicPr>
          <p:cNvPr id="15" name="Picture 14" descr="A screenshot of a graph&#10;&#10;Description automatically generated">
            <a:extLst>
              <a:ext uri="{FF2B5EF4-FFF2-40B4-BE49-F238E27FC236}">
                <a16:creationId xmlns:a16="http://schemas.microsoft.com/office/drawing/2014/main" id="{03D1BA28-F4FB-5F29-CA3B-FDC1BDFED9F7}"/>
              </a:ext>
            </a:extLst>
          </p:cNvPr>
          <p:cNvPicPr>
            <a:picLocks noChangeAspect="1"/>
          </p:cNvPicPr>
          <p:nvPr/>
        </p:nvPicPr>
        <p:blipFill>
          <a:blip r:embed="rId3"/>
          <a:stretch>
            <a:fillRect/>
          </a:stretch>
        </p:blipFill>
        <p:spPr>
          <a:xfrm>
            <a:off x="1118936" y="644120"/>
            <a:ext cx="10463463" cy="6213143"/>
          </a:xfrm>
          <a:prstGeom prst="rect">
            <a:avLst/>
          </a:prstGeom>
        </p:spPr>
      </p:pic>
    </p:spTree>
    <p:extLst>
      <p:ext uri="{BB962C8B-B14F-4D97-AF65-F5344CB8AC3E}">
        <p14:creationId xmlns:p14="http://schemas.microsoft.com/office/powerpoint/2010/main" val="3592090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TextBox 6">
            <a:extLst>
              <a:ext uri="{FF2B5EF4-FFF2-40B4-BE49-F238E27FC236}">
                <a16:creationId xmlns:a16="http://schemas.microsoft.com/office/drawing/2014/main" id="{4E665301-2C49-53AE-8354-C980459982A2}"/>
              </a:ext>
            </a:extLst>
          </p:cNvPr>
          <p:cNvSpPr txBox="1"/>
          <p:nvPr/>
        </p:nvSpPr>
        <p:spPr>
          <a:xfrm>
            <a:off x="3048000" y="181112"/>
            <a:ext cx="6096000" cy="400110"/>
          </a:xfrm>
          <a:prstGeom prst="rect">
            <a:avLst/>
          </a:prstGeom>
          <a:noFill/>
        </p:spPr>
        <p:txBody>
          <a:bodyPr wrap="square">
            <a:spAutoFit/>
          </a:bodyPr>
          <a:lstStyle/>
          <a:p>
            <a:pPr algn="ctr"/>
            <a:r>
              <a:rPr lang="en-US" sz="2000" dirty="0">
                <a:latin typeface="Arial Rounded MT Bold" panose="020F0704030504030204" pitchFamily="34" charset="77"/>
              </a:rPr>
              <a:t>Protests: how to be </a:t>
            </a:r>
            <a:r>
              <a:rPr lang="en-US" sz="2000" dirty="0">
                <a:solidFill>
                  <a:schemeClr val="accent1"/>
                </a:solidFill>
                <a:latin typeface="Arial Rounded MT Bold" panose="020F0704030504030204" pitchFamily="34" charset="77"/>
              </a:rPr>
              <a:t>heard</a:t>
            </a:r>
            <a:r>
              <a:rPr lang="en-US" sz="2000" dirty="0">
                <a:latin typeface="Arial Rounded MT Bold" panose="020F0704030504030204" pitchFamily="34" charset="77"/>
              </a:rPr>
              <a:t> and not </a:t>
            </a:r>
            <a:r>
              <a:rPr lang="en-US" sz="2000" dirty="0">
                <a:solidFill>
                  <a:srgbClr val="FF0000"/>
                </a:solidFill>
                <a:latin typeface="Arial Rounded MT Bold" panose="020F0704030504030204" pitchFamily="34" charset="77"/>
              </a:rPr>
              <a:t>killed</a:t>
            </a:r>
            <a:endParaRPr lang="en-US" sz="2000" dirty="0">
              <a:latin typeface="Arial Rounded MT Bold" panose="020F0704030504030204" pitchFamily="34" charset="77"/>
            </a:endParaRPr>
          </a:p>
        </p:txBody>
      </p:sp>
      <p:pic>
        <p:nvPicPr>
          <p:cNvPr id="9" name="Picture 8" descr="A graph of a number of people&#10;&#10;Description automatically generated with medium confidence">
            <a:extLst>
              <a:ext uri="{FF2B5EF4-FFF2-40B4-BE49-F238E27FC236}">
                <a16:creationId xmlns:a16="http://schemas.microsoft.com/office/drawing/2014/main" id="{FED2506B-7685-C33B-5DFC-97DF6606F033}"/>
              </a:ext>
            </a:extLst>
          </p:cNvPr>
          <p:cNvPicPr>
            <a:picLocks noChangeAspect="1"/>
          </p:cNvPicPr>
          <p:nvPr/>
        </p:nvPicPr>
        <p:blipFill>
          <a:blip r:embed="rId3"/>
          <a:stretch>
            <a:fillRect/>
          </a:stretch>
        </p:blipFill>
        <p:spPr>
          <a:xfrm>
            <a:off x="1106870" y="581222"/>
            <a:ext cx="9978260" cy="6007962"/>
          </a:xfrm>
          <a:prstGeom prst="rect">
            <a:avLst/>
          </a:prstGeom>
        </p:spPr>
      </p:pic>
    </p:spTree>
    <p:extLst>
      <p:ext uri="{BB962C8B-B14F-4D97-AF65-F5344CB8AC3E}">
        <p14:creationId xmlns:p14="http://schemas.microsoft.com/office/powerpoint/2010/main" val="2360916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TextBox 6">
            <a:extLst>
              <a:ext uri="{FF2B5EF4-FFF2-40B4-BE49-F238E27FC236}">
                <a16:creationId xmlns:a16="http://schemas.microsoft.com/office/drawing/2014/main" id="{43B5954A-74AC-B76F-423C-89177C093D7D}"/>
              </a:ext>
            </a:extLst>
          </p:cNvPr>
          <p:cNvSpPr txBox="1"/>
          <p:nvPr/>
        </p:nvSpPr>
        <p:spPr>
          <a:xfrm>
            <a:off x="3048000" y="95732"/>
            <a:ext cx="6096000" cy="400110"/>
          </a:xfrm>
          <a:prstGeom prst="rect">
            <a:avLst/>
          </a:prstGeom>
          <a:noFill/>
        </p:spPr>
        <p:txBody>
          <a:bodyPr wrap="square">
            <a:spAutoFit/>
          </a:bodyPr>
          <a:lstStyle/>
          <a:p>
            <a:pPr algn="ctr"/>
            <a:r>
              <a:rPr lang="en-US" sz="2000" dirty="0">
                <a:latin typeface="Arial Rounded MT Bold" panose="020F0704030504030204" pitchFamily="34" charset="77"/>
              </a:rPr>
              <a:t>Protests: how to be </a:t>
            </a:r>
            <a:r>
              <a:rPr lang="en-US" sz="2000" dirty="0">
                <a:solidFill>
                  <a:schemeClr val="accent1"/>
                </a:solidFill>
                <a:latin typeface="Arial Rounded MT Bold" panose="020F0704030504030204" pitchFamily="34" charset="77"/>
              </a:rPr>
              <a:t>heard</a:t>
            </a:r>
            <a:r>
              <a:rPr lang="en-US" sz="2000" dirty="0">
                <a:latin typeface="Arial Rounded MT Bold" panose="020F0704030504030204" pitchFamily="34" charset="77"/>
              </a:rPr>
              <a:t> and not </a:t>
            </a:r>
            <a:r>
              <a:rPr lang="en-US" sz="2000" dirty="0">
                <a:solidFill>
                  <a:srgbClr val="FF0000"/>
                </a:solidFill>
                <a:latin typeface="Arial Rounded MT Bold" panose="020F0704030504030204" pitchFamily="34" charset="77"/>
              </a:rPr>
              <a:t>killed</a:t>
            </a:r>
            <a:endParaRPr lang="en-US" sz="2000" dirty="0">
              <a:latin typeface="Arial Rounded MT Bold" panose="020F0704030504030204" pitchFamily="34" charset="77"/>
            </a:endParaRPr>
          </a:p>
        </p:txBody>
      </p:sp>
      <p:pic>
        <p:nvPicPr>
          <p:cNvPr id="9" name="Picture 8" descr="A graph of a number of participants&#10;&#10;Description automatically generated">
            <a:extLst>
              <a:ext uri="{FF2B5EF4-FFF2-40B4-BE49-F238E27FC236}">
                <a16:creationId xmlns:a16="http://schemas.microsoft.com/office/drawing/2014/main" id="{1782CA95-EDF1-2D8E-EC15-6060F5F48B1E}"/>
              </a:ext>
            </a:extLst>
          </p:cNvPr>
          <p:cNvPicPr>
            <a:picLocks noChangeAspect="1"/>
          </p:cNvPicPr>
          <p:nvPr/>
        </p:nvPicPr>
        <p:blipFill>
          <a:blip r:embed="rId3"/>
          <a:stretch>
            <a:fillRect/>
          </a:stretch>
        </p:blipFill>
        <p:spPr>
          <a:xfrm>
            <a:off x="1010652" y="488693"/>
            <a:ext cx="10170695" cy="6273575"/>
          </a:xfrm>
          <a:prstGeom prst="rect">
            <a:avLst/>
          </a:prstGeom>
        </p:spPr>
      </p:pic>
    </p:spTree>
    <p:extLst>
      <p:ext uri="{BB962C8B-B14F-4D97-AF65-F5344CB8AC3E}">
        <p14:creationId xmlns:p14="http://schemas.microsoft.com/office/powerpoint/2010/main" val="342052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TextBox 6">
            <a:extLst>
              <a:ext uri="{FF2B5EF4-FFF2-40B4-BE49-F238E27FC236}">
                <a16:creationId xmlns:a16="http://schemas.microsoft.com/office/drawing/2014/main" id="{5F671CC7-3973-DE0A-B603-C8117FA25F88}"/>
              </a:ext>
            </a:extLst>
          </p:cNvPr>
          <p:cNvSpPr txBox="1"/>
          <p:nvPr/>
        </p:nvSpPr>
        <p:spPr>
          <a:xfrm>
            <a:off x="3048000" y="92726"/>
            <a:ext cx="6096000" cy="400110"/>
          </a:xfrm>
          <a:prstGeom prst="rect">
            <a:avLst/>
          </a:prstGeom>
          <a:noFill/>
        </p:spPr>
        <p:txBody>
          <a:bodyPr wrap="square">
            <a:spAutoFit/>
          </a:bodyPr>
          <a:lstStyle/>
          <a:p>
            <a:pPr algn="ctr"/>
            <a:r>
              <a:rPr lang="en-US" sz="2000" dirty="0">
                <a:latin typeface="Arial Rounded MT Bold" panose="020F0704030504030204" pitchFamily="34" charset="77"/>
              </a:rPr>
              <a:t>Protests: how to be </a:t>
            </a:r>
            <a:r>
              <a:rPr lang="en-US" sz="2000" dirty="0">
                <a:solidFill>
                  <a:schemeClr val="accent1"/>
                </a:solidFill>
                <a:latin typeface="Arial Rounded MT Bold" panose="020F0704030504030204" pitchFamily="34" charset="77"/>
              </a:rPr>
              <a:t>heard</a:t>
            </a:r>
            <a:r>
              <a:rPr lang="en-US" sz="2000" dirty="0">
                <a:latin typeface="Arial Rounded MT Bold" panose="020F0704030504030204" pitchFamily="34" charset="77"/>
              </a:rPr>
              <a:t> and not </a:t>
            </a:r>
            <a:r>
              <a:rPr lang="en-US" sz="2000" dirty="0">
                <a:solidFill>
                  <a:srgbClr val="FF0000"/>
                </a:solidFill>
                <a:latin typeface="Arial Rounded MT Bold" panose="020F0704030504030204" pitchFamily="34" charset="77"/>
              </a:rPr>
              <a:t>killed</a:t>
            </a:r>
            <a:endParaRPr lang="en-US" sz="2000" dirty="0">
              <a:latin typeface="Arial Rounded MT Bold" panose="020F0704030504030204" pitchFamily="34" charset="77"/>
            </a:endParaRPr>
          </a:p>
        </p:txBody>
      </p:sp>
      <p:pic>
        <p:nvPicPr>
          <p:cNvPr id="14" name="Picture 13" descr="A graph of a graph&#10;&#10;Description automatically generated with medium confidence">
            <a:extLst>
              <a:ext uri="{FF2B5EF4-FFF2-40B4-BE49-F238E27FC236}">
                <a16:creationId xmlns:a16="http://schemas.microsoft.com/office/drawing/2014/main" id="{D0705368-D3E1-9688-4335-9783F2D269F3}"/>
              </a:ext>
            </a:extLst>
          </p:cNvPr>
          <p:cNvPicPr>
            <a:picLocks noChangeAspect="1"/>
          </p:cNvPicPr>
          <p:nvPr/>
        </p:nvPicPr>
        <p:blipFill>
          <a:blip r:embed="rId3"/>
          <a:stretch>
            <a:fillRect/>
          </a:stretch>
        </p:blipFill>
        <p:spPr>
          <a:xfrm>
            <a:off x="738866" y="400712"/>
            <a:ext cx="10987912" cy="6426580"/>
          </a:xfrm>
          <a:prstGeom prst="rect">
            <a:avLst/>
          </a:prstGeom>
        </p:spPr>
      </p:pic>
    </p:spTree>
    <p:extLst>
      <p:ext uri="{BB962C8B-B14F-4D97-AF65-F5344CB8AC3E}">
        <p14:creationId xmlns:p14="http://schemas.microsoft.com/office/powerpoint/2010/main" val="1011672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376AD-9BC0-43B6-BF78-1D2F5DC3832B}"/>
              </a:ext>
            </a:extLst>
          </p:cNvPr>
          <p:cNvSpPr>
            <a:spLocks noGrp="1"/>
          </p:cNvSpPr>
          <p:nvPr>
            <p:ph type="title"/>
          </p:nvPr>
        </p:nvSpPr>
        <p:spPr/>
        <p:txBody>
          <a:bodyPr/>
          <a:lstStyle/>
          <a:p>
            <a:pPr algn="ctr"/>
            <a:r>
              <a:rPr lang="en-US" dirty="0">
                <a:latin typeface="Arial Rounded MT Bold" panose="020F0704030504030204" pitchFamily="34" charset="77"/>
              </a:rPr>
              <a:t>Recommendations</a:t>
            </a:r>
          </a:p>
        </p:txBody>
      </p:sp>
      <p:graphicFrame>
        <p:nvGraphicFramePr>
          <p:cNvPr id="13" name="TextBox 4">
            <a:extLst>
              <a:ext uri="{FF2B5EF4-FFF2-40B4-BE49-F238E27FC236}">
                <a16:creationId xmlns:a16="http://schemas.microsoft.com/office/drawing/2014/main" id="{1B6CAE62-577E-426F-18AF-92DB7FFEF577}"/>
              </a:ext>
            </a:extLst>
          </p:cNvPr>
          <p:cNvGraphicFramePr/>
          <p:nvPr>
            <p:extLst>
              <p:ext uri="{D42A27DB-BD31-4B8C-83A1-F6EECF244321}">
                <p14:modId xmlns:p14="http://schemas.microsoft.com/office/powerpoint/2010/main" val="4078090177"/>
              </p:ext>
            </p:extLst>
          </p:nvPr>
        </p:nvGraphicFramePr>
        <p:xfrm>
          <a:off x="306805" y="365125"/>
          <a:ext cx="11578390" cy="92332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6402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8C149-61F5-C216-606F-7406720252B9}"/>
              </a:ext>
            </a:extLst>
          </p:cNvPr>
          <p:cNvSpPr>
            <a:spLocks noGrp="1"/>
          </p:cNvSpPr>
          <p:nvPr>
            <p:ph type="title"/>
          </p:nvPr>
        </p:nvSpPr>
        <p:spPr/>
        <p:txBody>
          <a:bodyPr/>
          <a:lstStyle/>
          <a:p>
            <a:pPr algn="ctr"/>
            <a:r>
              <a:rPr lang="en-US" dirty="0">
                <a:latin typeface="Arial Rounded MT Bold" panose="020F0704030504030204" pitchFamily="34" charset="77"/>
              </a:rPr>
              <a:t>Conclusion</a:t>
            </a:r>
          </a:p>
        </p:txBody>
      </p:sp>
      <p:sp>
        <p:nvSpPr>
          <p:cNvPr id="3" name="Content Placeholder 2">
            <a:extLst>
              <a:ext uri="{FF2B5EF4-FFF2-40B4-BE49-F238E27FC236}">
                <a16:creationId xmlns:a16="http://schemas.microsoft.com/office/drawing/2014/main" id="{42116B50-FD62-9C78-4C93-A885DE8E32E1}"/>
              </a:ext>
            </a:extLst>
          </p:cNvPr>
          <p:cNvSpPr>
            <a:spLocks noGrp="1"/>
          </p:cNvSpPr>
          <p:nvPr>
            <p:ph idx="1"/>
          </p:nvPr>
        </p:nvSpPr>
        <p:spPr>
          <a:xfrm>
            <a:off x="838201" y="1825625"/>
            <a:ext cx="5257800" cy="4351338"/>
          </a:xfrm>
        </p:spPr>
        <p:txBody>
          <a:bodyPr>
            <a:normAutofit fontScale="62500" lnSpcReduction="20000"/>
          </a:bodyPr>
          <a:lstStyle/>
          <a:p>
            <a:pPr marL="0" indent="0" algn="ctr">
              <a:buNone/>
            </a:pPr>
            <a:r>
              <a:rPr lang="en-US" b="1" i="0" dirty="0">
                <a:effectLst/>
                <a:latin typeface="Söhne"/>
              </a:rPr>
              <a:t>Key Takeaways:</a:t>
            </a:r>
          </a:p>
          <a:p>
            <a:pPr marL="0" indent="0" algn="ctr">
              <a:buNone/>
            </a:pPr>
            <a:endParaRPr lang="en-US" b="0" i="0" dirty="0">
              <a:effectLst/>
              <a:latin typeface="Söhne"/>
            </a:endParaRPr>
          </a:p>
          <a:p>
            <a:pPr algn="l">
              <a:buFont typeface="Arial" panose="020B0604020202020204" pitchFamily="34" charset="0"/>
              <a:buChar char="•"/>
            </a:pPr>
            <a:r>
              <a:rPr lang="en-US" b="0" i="0" dirty="0">
                <a:effectLst/>
                <a:latin typeface="Söhne"/>
              </a:rPr>
              <a:t>Protest activity has increased in recent years, influenced by socio-political and economic factors.</a:t>
            </a:r>
          </a:p>
          <a:p>
            <a:pPr algn="l">
              <a:buFont typeface="Arial" panose="020B0604020202020204" pitchFamily="34" charset="0"/>
              <a:buChar char="•"/>
            </a:pPr>
            <a:r>
              <a:rPr lang="en-US" b="0" i="0" dirty="0">
                <a:effectLst/>
                <a:latin typeface="Söhne"/>
              </a:rPr>
              <a:t>The use of shootings in protests results in significantly higher fatality rates compared to negotiations.</a:t>
            </a:r>
          </a:p>
          <a:p>
            <a:pPr algn="l">
              <a:buFont typeface="Arial" panose="020B0604020202020204" pitchFamily="34" charset="0"/>
              <a:buChar char="•"/>
            </a:pPr>
            <a:r>
              <a:rPr lang="en-US" b="0" i="0" dirty="0">
                <a:effectLst/>
                <a:latin typeface="Söhne"/>
              </a:rPr>
              <a:t>Certain protest demands are associated with a higher likelihood of violence.</a:t>
            </a:r>
          </a:p>
          <a:p>
            <a:pPr algn="l">
              <a:buFont typeface="Arial" panose="020B0604020202020204" pitchFamily="34" charset="0"/>
              <a:buChar char="•"/>
            </a:pPr>
            <a:r>
              <a:rPr lang="en-US" b="0" i="0" dirty="0">
                <a:effectLst/>
                <a:latin typeface="Söhne"/>
              </a:rPr>
              <a:t>Larger protests tend to be safer, possibly due to deterrence or increased visibility.</a:t>
            </a:r>
          </a:p>
          <a:p>
            <a:pPr algn="l">
              <a:buFont typeface="Arial" panose="020B0604020202020204" pitchFamily="34" charset="0"/>
              <a:buChar char="•"/>
            </a:pPr>
            <a:r>
              <a:rPr lang="en-US" b="0" i="0" dirty="0">
                <a:effectLst/>
                <a:latin typeface="Söhne"/>
              </a:rPr>
              <a:t>State responses vary based on demand types, with political behavior demands receiving the least accommodation.</a:t>
            </a:r>
          </a:p>
          <a:p>
            <a:pPr algn="l">
              <a:buFont typeface="Arial" panose="020B0604020202020204" pitchFamily="34" charset="0"/>
              <a:buChar char="•"/>
            </a:pPr>
            <a:r>
              <a:rPr lang="en-US" b="0" i="0" dirty="0">
                <a:effectLst/>
                <a:latin typeface="Söhne"/>
              </a:rPr>
              <a:t>Regional variations in protest activity and violence highlight the need for tailored approaches.</a:t>
            </a:r>
          </a:p>
          <a:p>
            <a:endParaRPr lang="en-US" dirty="0"/>
          </a:p>
        </p:txBody>
      </p:sp>
      <p:pic>
        <p:nvPicPr>
          <p:cNvPr id="2050" name="Picture 2" descr="Negotiation | Ethical Systems">
            <a:extLst>
              <a:ext uri="{FF2B5EF4-FFF2-40B4-BE49-F238E27FC236}">
                <a16:creationId xmlns:a16="http://schemas.microsoft.com/office/drawing/2014/main" id="{AE8D51D9-477D-E03B-A196-0721F4A437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2189" y="2086099"/>
            <a:ext cx="5257800" cy="3830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196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619</TotalTime>
  <Words>2110</Words>
  <Application>Microsoft Macintosh PowerPoint</Application>
  <PresentationFormat>Widescreen</PresentationFormat>
  <Paragraphs>151</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Rounded MT Bold</vt:lpstr>
      <vt:lpstr>Calibri</vt:lpstr>
      <vt:lpstr>Calibri Light</vt:lpstr>
      <vt:lpstr>Söhne</vt:lpstr>
      <vt:lpstr>Office Theme</vt:lpstr>
      <vt:lpstr>Protests: how to be heard and not killed</vt:lpstr>
      <vt:lpstr>Key Insights from Analysis</vt:lpstr>
      <vt:lpstr>PowerPoint Presentation</vt:lpstr>
      <vt:lpstr>PowerPoint Presentation</vt:lpstr>
      <vt:lpstr>PowerPoint Presentation</vt:lpstr>
      <vt:lpstr>PowerPoint Presentation</vt:lpstr>
      <vt:lpstr>PowerPoint Presentation</vt:lpstr>
      <vt:lpstr>Recommendations</vt:lpstr>
      <vt:lpstr>Conclusion</vt:lpstr>
      <vt:lpstr>Q&amp;A and Information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Protests: how to be heard and not killed</dc:title>
  <dc:creator>Luca Cafoncelli Romero</dc:creator>
  <cp:lastModifiedBy>Luca Cafoncelli Romero</cp:lastModifiedBy>
  <cp:revision>2</cp:revision>
  <dcterms:created xsi:type="dcterms:W3CDTF">2023-08-02T12:46:42Z</dcterms:created>
  <dcterms:modified xsi:type="dcterms:W3CDTF">2023-08-02T23:06:08Z</dcterms:modified>
</cp:coreProperties>
</file>