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73" d="100"/>
          <a:sy n="73" d="100"/>
        </p:scale>
        <p:origin x="140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2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30,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6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06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98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30,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30,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5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C0BA4-C69A-444B-B9B8-F374AE43E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1210024"/>
            <a:ext cx="4926316" cy="2361064"/>
          </a:xfrm>
        </p:spPr>
        <p:txBody>
          <a:bodyPr>
            <a:normAutofit/>
          </a:bodyPr>
          <a:lstStyle/>
          <a:p>
            <a:r>
              <a:rPr lang="en-IT" sz="4000" dirty="0">
                <a:latin typeface="+mn-lt"/>
              </a:rPr>
              <a:t>spi</a:t>
            </a:r>
            <a:r>
              <a:rPr lang="en-IT" sz="4400" dirty="0">
                <a:latin typeface="+mn-lt"/>
              </a:rPr>
              <a:t>nY</a:t>
            </a:r>
            <a:r>
              <a:rPr lang="en-IT" sz="4000" dirty="0">
                <a:latin typeface="+mn-lt"/>
              </a:rPr>
              <a:t>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958B1-FA0A-2849-8BE9-DA44C91BB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549" y="3907973"/>
            <a:ext cx="3152633" cy="109966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A</a:t>
            </a:r>
            <a:r>
              <a:rPr lang="en-IT" sz="2800" dirty="0"/>
              <a:t> quantum secure chat among N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85607-53A7-594D-8BE7-86D7D9CD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71350"/>
            <a:ext cx="3703670" cy="42817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5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IT" dirty="0"/>
              <a:t>ecurity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74F-60C8-D744-93B1-765DA454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chat between a user and the Intermediate Interface is artificial: in a real case scenario it doesn’t exist so it’s supposed to be secure</a:t>
            </a:r>
          </a:p>
          <a:p>
            <a:r>
              <a:rPr lang="en-GB" dirty="0"/>
              <a:t>The chat between a couple of users is not secure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36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it-IT" dirty="0"/>
              <a:t>Network topology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74F-60C8-D744-93B1-765DA454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GB" dirty="0"/>
              <a:t>Nodes of the network</a:t>
            </a:r>
          </a:p>
          <a:p>
            <a:pPr lvl="1"/>
            <a:r>
              <a:rPr lang="en-GB" dirty="0"/>
              <a:t>S: Messaging server</a:t>
            </a:r>
          </a:p>
          <a:p>
            <a:pPr lvl="1"/>
            <a:r>
              <a:rPr lang="en-GB" dirty="0"/>
              <a:t>I: Interface (authentication server) </a:t>
            </a:r>
          </a:p>
          <a:p>
            <a:pPr lvl="1"/>
            <a:r>
              <a:rPr lang="en-GB" dirty="0"/>
              <a:t>U</a:t>
            </a:r>
            <a:r>
              <a:rPr lang="en-GB" baseline="-25000" dirty="0"/>
              <a:t>1</a:t>
            </a:r>
            <a:r>
              <a:rPr lang="en-GB" dirty="0"/>
              <a:t>, U</a:t>
            </a:r>
            <a:r>
              <a:rPr lang="en-GB" baseline="-25000" dirty="0"/>
              <a:t>2</a:t>
            </a:r>
            <a:r>
              <a:rPr lang="en-GB" dirty="0"/>
              <a:t>, U</a:t>
            </a:r>
            <a:r>
              <a:rPr lang="en-GB" baseline="-25000" dirty="0"/>
              <a:t>3</a:t>
            </a:r>
            <a:r>
              <a:rPr lang="en-GB" dirty="0"/>
              <a:t>, ... : Users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D9FC2F-1B69-5943-9746-3E4BE584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64464" y="709670"/>
            <a:ext cx="3951737" cy="554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74F-60C8-D744-93B1-765DA454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7028596" cy="44287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point of the authentication protocol is to establish a series of </a:t>
            </a:r>
            <a:r>
              <a:rPr lang="en-GB" b="1" i="1" dirty="0"/>
              <a:t>secure links </a:t>
            </a:r>
            <a:r>
              <a:rPr lang="en-GB" dirty="0"/>
              <a:t>between the server (S) and each user (U</a:t>
            </a:r>
            <a:r>
              <a:rPr lang="en-GB" baseline="-25000" dirty="0"/>
              <a:t>i</a:t>
            </a:r>
            <a:r>
              <a:rPr lang="en-GB" dirty="0"/>
              <a:t>). For each user, the messaging server (S) plays the role of Alice and the user (U</a:t>
            </a:r>
            <a:r>
              <a:rPr lang="en-GB" baseline="-25000" dirty="0"/>
              <a:t>i</a:t>
            </a:r>
            <a:r>
              <a:rPr lang="en-GB" dirty="0"/>
              <a:t>) plays the role of Bob. They interact with direct messages to the Interface server (I). </a:t>
            </a:r>
          </a:p>
          <a:p>
            <a:pPr marL="0" indent="0">
              <a:buNone/>
            </a:pPr>
            <a:r>
              <a:rPr lang="en-GB" dirty="0"/>
              <a:t>In this way, Alice basis are shared </a:t>
            </a:r>
            <a:r>
              <a:rPr lang="en-GB" b="1" dirty="0"/>
              <a:t>only</a:t>
            </a:r>
            <a:r>
              <a:rPr lang="en-GB" dirty="0"/>
              <a:t> between Alice the Interface, same for Bob.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Interface server communicates with the </a:t>
            </a:r>
            <a:r>
              <a:rPr lang="en-GB" dirty="0" err="1"/>
              <a:t>QuTech</a:t>
            </a:r>
            <a:r>
              <a:rPr lang="en-GB" dirty="0"/>
              <a:t> device.</a:t>
            </a:r>
          </a:p>
        </p:txBody>
      </p:sp>
    </p:spTree>
    <p:extLst>
      <p:ext uri="{BB962C8B-B14F-4D97-AF65-F5344CB8AC3E}">
        <p14:creationId xmlns:p14="http://schemas.microsoft.com/office/powerpoint/2010/main" val="78233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313130"/>
            <a:ext cx="7369790" cy="12672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Authentication protocol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7EE99C-1CEB-0746-9680-E741E5EB7960}"/>
              </a:ext>
            </a:extLst>
          </p:cNvPr>
          <p:cNvSpPr txBox="1">
            <a:spLocks/>
          </p:cNvSpPr>
          <p:nvPr/>
        </p:nvSpPr>
        <p:spPr>
          <a:xfrm>
            <a:off x="1050879" y="1978172"/>
            <a:ext cx="4788505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i="1" dirty="0"/>
              <a:t>For each User U</a:t>
            </a:r>
            <a:r>
              <a:rPr lang="en-US" i="1" baseline="-25000" dirty="0"/>
              <a:t>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sends MESSAGE</a:t>
            </a:r>
            <a:r>
              <a:rPr lang="en-US" sz="2000" baseline="-25000" dirty="0"/>
              <a:t>i</a:t>
            </a:r>
            <a:r>
              <a:rPr lang="en-US" sz="2000" dirty="0"/>
              <a:t> to 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sends A</a:t>
            </a:r>
            <a:r>
              <a:rPr lang="en-US" sz="2000" baseline="-25000" dirty="0"/>
              <a:t>BASIS,i  </a:t>
            </a:r>
            <a:r>
              <a:rPr lang="en-US" sz="2000" dirty="0"/>
              <a:t>to 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sends B</a:t>
            </a:r>
            <a:r>
              <a:rPr lang="en-US" sz="2000" baseline="-25000" dirty="0"/>
              <a:t>BASIS,i</a:t>
            </a:r>
            <a:r>
              <a:rPr lang="en-US" sz="2000" dirty="0"/>
              <a:t> to I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I execute BB84 or E91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I sends RESULTS</a:t>
            </a:r>
            <a:r>
              <a:rPr lang="en-US" sz="2000" baseline="-25000" dirty="0"/>
              <a:t>i</a:t>
            </a:r>
            <a:r>
              <a:rPr lang="en-US" sz="2000" dirty="0"/>
              <a:t> to U</a:t>
            </a:r>
            <a:r>
              <a:rPr lang="en-US" sz="2000" baseline="-25000" dirty="0"/>
              <a:t>i 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sends B</a:t>
            </a:r>
            <a:r>
              <a:rPr lang="en-US" sz="2000" baseline="-25000" dirty="0"/>
              <a:t>BASIS,i</a:t>
            </a:r>
            <a:r>
              <a:rPr lang="en-US" sz="2000" dirty="0"/>
              <a:t> to S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sends A</a:t>
            </a:r>
            <a:r>
              <a:rPr lang="en-US" sz="2000" baseline="-25000" dirty="0"/>
              <a:t>BASIS,i</a:t>
            </a:r>
            <a:r>
              <a:rPr lang="en-US" sz="2000" dirty="0"/>
              <a:t> to U</a:t>
            </a:r>
            <a:r>
              <a:rPr lang="en-US" sz="2000" baseline="-25000" dirty="0"/>
              <a:t>i 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eliminates bits with wrong basis from RESULTS</a:t>
            </a:r>
            <a:r>
              <a:rPr lang="en-US" sz="2000" baseline="-25000" dirty="0"/>
              <a:t>i</a:t>
            </a:r>
            <a:r>
              <a:rPr lang="en-US" sz="2000" dirty="0"/>
              <a:t> : U</a:t>
            </a:r>
            <a:r>
              <a:rPr lang="en-US" sz="2000" baseline="-25000" dirty="0"/>
              <a:t>i  </a:t>
            </a:r>
            <a:r>
              <a:rPr lang="en-US" sz="2000" dirty="0"/>
              <a:t>has key K</a:t>
            </a:r>
            <a:r>
              <a:rPr lang="en-US" sz="2000" baseline="-25000" dirty="0"/>
              <a:t>i 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U</a:t>
            </a:r>
            <a:r>
              <a:rPr lang="en-US" sz="2000" baseline="-25000" dirty="0"/>
              <a:t>i</a:t>
            </a:r>
            <a:r>
              <a:rPr lang="en-US" sz="2000" dirty="0"/>
              <a:t> sends index of bits to be eliminated to S</a:t>
            </a:r>
          </a:p>
          <a:p>
            <a:pPr marL="61722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dirty="0"/>
              <a:t>S eliminates the bits : S has key K</a:t>
            </a:r>
            <a:r>
              <a:rPr lang="en-US" sz="2000" baseline="-25000" dirty="0"/>
              <a:t>i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C6732-50F0-8949-99A2-E922EB7C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59895" y="2053989"/>
            <a:ext cx="5893369" cy="3392957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CE8BBC4-555B-4EEA-8B5C-5B44656F9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12744-2609-474B-A693-333C25B9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603622"/>
            <a:ext cx="5004776" cy="2413425"/>
          </a:xfrm>
        </p:spPr>
        <p:txBody>
          <a:bodyPr>
            <a:normAutofit/>
          </a:bodyPr>
          <a:lstStyle/>
          <a:p>
            <a:pPr algn="ctr"/>
            <a:r>
              <a:rPr lang="it-IT" dirty="0" err="1"/>
              <a:t>Implementation</a:t>
            </a:r>
            <a:endParaRPr lang="en-IT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704DC3-DE99-4AC8-9945-00EF66E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1447" y="0"/>
            <a:ext cx="6200553" cy="6858000"/>
          </a:xfrm>
          <a:custGeom>
            <a:avLst/>
            <a:gdLst>
              <a:gd name="connsiteX0" fmla="*/ 509785 w 6292079"/>
              <a:gd name="connsiteY0" fmla="*/ 0 h 6858000"/>
              <a:gd name="connsiteX1" fmla="*/ 4089208 w 6292079"/>
              <a:gd name="connsiteY1" fmla="*/ 0 h 6858000"/>
              <a:gd name="connsiteX2" fmla="*/ 4500513 w 6292079"/>
              <a:gd name="connsiteY2" fmla="*/ 0 h 6858000"/>
              <a:gd name="connsiteX3" fmla="*/ 4642260 w 6292079"/>
              <a:gd name="connsiteY3" fmla="*/ 0 h 6858000"/>
              <a:gd name="connsiteX4" fmla="*/ 6127274 w 6292079"/>
              <a:gd name="connsiteY4" fmla="*/ 0 h 6858000"/>
              <a:gd name="connsiteX5" fmla="*/ 6292079 w 6292079"/>
              <a:gd name="connsiteY5" fmla="*/ 0 h 6858000"/>
              <a:gd name="connsiteX6" fmla="*/ 6292079 w 6292079"/>
              <a:gd name="connsiteY6" fmla="*/ 6858000 h 6858000"/>
              <a:gd name="connsiteX7" fmla="*/ 6127274 w 6292079"/>
              <a:gd name="connsiteY7" fmla="*/ 6858000 h 6858000"/>
              <a:gd name="connsiteX8" fmla="*/ 4642260 w 6292079"/>
              <a:gd name="connsiteY8" fmla="*/ 6858000 h 6858000"/>
              <a:gd name="connsiteX9" fmla="*/ 4500513 w 6292079"/>
              <a:gd name="connsiteY9" fmla="*/ 6858000 h 6858000"/>
              <a:gd name="connsiteX10" fmla="*/ 4089208 w 6292079"/>
              <a:gd name="connsiteY10" fmla="*/ 6858000 h 6858000"/>
              <a:gd name="connsiteX11" fmla="*/ 435967 w 6292079"/>
              <a:gd name="connsiteY11" fmla="*/ 6858000 h 6858000"/>
              <a:gd name="connsiteX12" fmla="*/ 439099 w 6292079"/>
              <a:gd name="connsiteY12" fmla="*/ 6835478 h 6858000"/>
              <a:gd name="connsiteX13" fmla="*/ 443695 w 6292079"/>
              <a:gd name="connsiteY13" fmla="*/ 6725985 h 6858000"/>
              <a:gd name="connsiteX14" fmla="*/ 428041 w 6292079"/>
              <a:gd name="connsiteY14" fmla="*/ 6661430 h 6858000"/>
              <a:gd name="connsiteX15" fmla="*/ 376884 w 6292079"/>
              <a:gd name="connsiteY15" fmla="*/ 6504597 h 6858000"/>
              <a:gd name="connsiteX16" fmla="*/ 269239 w 6292079"/>
              <a:gd name="connsiteY16" fmla="*/ 6290076 h 6858000"/>
              <a:gd name="connsiteX17" fmla="*/ 219811 w 6292079"/>
              <a:gd name="connsiteY17" fmla="*/ 6127001 h 6858000"/>
              <a:gd name="connsiteX18" fmla="*/ 205094 w 6292079"/>
              <a:gd name="connsiteY18" fmla="*/ 6073766 h 6858000"/>
              <a:gd name="connsiteX19" fmla="*/ 150183 w 6292079"/>
              <a:gd name="connsiteY19" fmla="*/ 6014538 h 6858000"/>
              <a:gd name="connsiteX20" fmla="*/ 117093 w 6292079"/>
              <a:gd name="connsiteY20" fmla="*/ 5729681 h 6858000"/>
              <a:gd name="connsiteX21" fmla="*/ 46363 w 6292079"/>
              <a:gd name="connsiteY21" fmla="*/ 5613732 h 6858000"/>
              <a:gd name="connsiteX22" fmla="*/ 29717 w 6292079"/>
              <a:gd name="connsiteY22" fmla="*/ 5572630 h 6858000"/>
              <a:gd name="connsiteX23" fmla="*/ 32614 w 6292079"/>
              <a:gd name="connsiteY23" fmla="*/ 5564839 h 6858000"/>
              <a:gd name="connsiteX24" fmla="*/ 34209 w 6292079"/>
              <a:gd name="connsiteY24" fmla="*/ 5564057 h 6858000"/>
              <a:gd name="connsiteX25" fmla="*/ 17311 w 6292079"/>
              <a:gd name="connsiteY25" fmla="*/ 5442591 h 6858000"/>
              <a:gd name="connsiteX26" fmla="*/ 16750 w 6292079"/>
              <a:gd name="connsiteY26" fmla="*/ 5415829 h 6858000"/>
              <a:gd name="connsiteX27" fmla="*/ 18217 w 6292079"/>
              <a:gd name="connsiteY27" fmla="*/ 5412980 h 6858000"/>
              <a:gd name="connsiteX28" fmla="*/ 12055 w 6292079"/>
              <a:gd name="connsiteY28" fmla="*/ 5390064 h 6858000"/>
              <a:gd name="connsiteX29" fmla="*/ 0 w 6292079"/>
              <a:gd name="connsiteY29" fmla="*/ 5369830 h 6858000"/>
              <a:gd name="connsiteX30" fmla="*/ 32211 w 6292079"/>
              <a:gd name="connsiteY30" fmla="*/ 5145466 h 6858000"/>
              <a:gd name="connsiteX31" fmla="*/ 40891 w 6292079"/>
              <a:gd name="connsiteY31" fmla="*/ 4778922 h 6858000"/>
              <a:gd name="connsiteX32" fmla="*/ 16777 w 6292079"/>
              <a:gd name="connsiteY32" fmla="*/ 4554239 h 6858000"/>
              <a:gd name="connsiteX33" fmla="*/ 25115 w 6292079"/>
              <a:gd name="connsiteY33" fmla="*/ 4402702 h 6858000"/>
              <a:gd name="connsiteX34" fmla="*/ 8134 w 6292079"/>
              <a:gd name="connsiteY34" fmla="*/ 4331397 h 6858000"/>
              <a:gd name="connsiteX35" fmla="*/ 21852 w 6292079"/>
              <a:gd name="connsiteY35" fmla="*/ 4299998 h 6858000"/>
              <a:gd name="connsiteX36" fmla="*/ 24178 w 6292079"/>
              <a:gd name="connsiteY36" fmla="*/ 4280659 h 6858000"/>
              <a:gd name="connsiteX37" fmla="*/ 33357 w 6292079"/>
              <a:gd name="connsiteY37" fmla="*/ 4276475 h 6858000"/>
              <a:gd name="connsiteX38" fmla="*/ 42965 w 6292079"/>
              <a:gd name="connsiteY38" fmla="*/ 4248279 h 6858000"/>
              <a:gd name="connsiteX39" fmla="*/ 44865 w 6292079"/>
              <a:gd name="connsiteY39" fmla="*/ 4212329 h 6858000"/>
              <a:gd name="connsiteX40" fmla="*/ 44366 w 6292079"/>
              <a:gd name="connsiteY40" fmla="*/ 4040266 h 6858000"/>
              <a:gd name="connsiteX41" fmla="*/ 49504 w 6292079"/>
              <a:gd name="connsiteY41" fmla="*/ 3938016 h 6858000"/>
              <a:gd name="connsiteX42" fmla="*/ 59997 w 6292079"/>
              <a:gd name="connsiteY42" fmla="*/ 3900263 h 6858000"/>
              <a:gd name="connsiteX43" fmla="*/ 68907 w 6292079"/>
              <a:gd name="connsiteY43" fmla="*/ 3846813 h 6858000"/>
              <a:gd name="connsiteX44" fmla="*/ 75836 w 6292079"/>
              <a:gd name="connsiteY44" fmla="*/ 3715292 h 6858000"/>
              <a:gd name="connsiteX45" fmla="*/ 86775 w 6292079"/>
              <a:gd name="connsiteY45" fmla="*/ 3529044 h 6858000"/>
              <a:gd name="connsiteX46" fmla="*/ 93628 w 6292079"/>
              <a:gd name="connsiteY46" fmla="*/ 3521593 h 6858000"/>
              <a:gd name="connsiteX47" fmla="*/ 95551 w 6292079"/>
              <a:gd name="connsiteY47" fmla="*/ 3456775 h 6858000"/>
              <a:gd name="connsiteX48" fmla="*/ 58296 w 6292079"/>
              <a:gd name="connsiteY48" fmla="*/ 3224475 h 6858000"/>
              <a:gd name="connsiteX49" fmla="*/ 63270 w 6292079"/>
              <a:gd name="connsiteY49" fmla="*/ 3097947 h 6858000"/>
              <a:gd name="connsiteX50" fmla="*/ 72130 w 6292079"/>
              <a:gd name="connsiteY50" fmla="*/ 3053885 h 6858000"/>
              <a:gd name="connsiteX51" fmla="*/ 86532 w 6292079"/>
              <a:gd name="connsiteY51" fmla="*/ 2980007 h 6858000"/>
              <a:gd name="connsiteX52" fmla="*/ 111003 w 6292079"/>
              <a:gd name="connsiteY52" fmla="*/ 2914025 h 6858000"/>
              <a:gd name="connsiteX53" fmla="*/ 98482 w 6292079"/>
              <a:gd name="connsiteY53" fmla="*/ 2847042 h 6858000"/>
              <a:gd name="connsiteX54" fmla="*/ 97880 w 6292079"/>
              <a:gd name="connsiteY54" fmla="*/ 2789385 h 6858000"/>
              <a:gd name="connsiteX55" fmla="*/ 104654 w 6292079"/>
              <a:gd name="connsiteY55" fmla="*/ 2785130 h 6858000"/>
              <a:gd name="connsiteX56" fmla="*/ 105266 w 6292079"/>
              <a:gd name="connsiteY56" fmla="*/ 2777753 h 6858000"/>
              <a:gd name="connsiteX57" fmla="*/ 167835 w 6292079"/>
              <a:gd name="connsiteY57" fmla="*/ 2669363 h 6858000"/>
              <a:gd name="connsiteX58" fmla="*/ 202206 w 6292079"/>
              <a:gd name="connsiteY58" fmla="*/ 2562841 h 6858000"/>
              <a:gd name="connsiteX59" fmla="*/ 213902 w 6292079"/>
              <a:gd name="connsiteY59" fmla="*/ 2508449 h 6858000"/>
              <a:gd name="connsiteX60" fmla="*/ 233809 w 6292079"/>
              <a:gd name="connsiteY60" fmla="*/ 2449158 h 6858000"/>
              <a:gd name="connsiteX61" fmla="*/ 237400 w 6292079"/>
              <a:gd name="connsiteY61" fmla="*/ 2386081 h 6858000"/>
              <a:gd name="connsiteX62" fmla="*/ 235660 w 6292079"/>
              <a:gd name="connsiteY62" fmla="*/ 2226872 h 6858000"/>
              <a:gd name="connsiteX63" fmla="*/ 250116 w 6292079"/>
              <a:gd name="connsiteY63" fmla="*/ 2186312 h 6858000"/>
              <a:gd name="connsiteX64" fmla="*/ 285163 w 6292079"/>
              <a:gd name="connsiteY64" fmla="*/ 2054201 h 6858000"/>
              <a:gd name="connsiteX65" fmla="*/ 297869 w 6292079"/>
              <a:gd name="connsiteY65" fmla="*/ 2009411 h 6858000"/>
              <a:gd name="connsiteX66" fmla="*/ 339406 w 6292079"/>
              <a:gd name="connsiteY66" fmla="*/ 1985345 h 6858000"/>
              <a:gd name="connsiteX67" fmla="*/ 380873 w 6292079"/>
              <a:gd name="connsiteY67" fmla="*/ 1908912 h 6858000"/>
              <a:gd name="connsiteX68" fmla="*/ 399636 w 6292079"/>
              <a:gd name="connsiteY68" fmla="*/ 1815242 h 6858000"/>
              <a:gd name="connsiteX69" fmla="*/ 374372 w 6292079"/>
              <a:gd name="connsiteY69" fmla="*/ 1616165 h 6858000"/>
              <a:gd name="connsiteX70" fmla="*/ 392730 w 6292079"/>
              <a:gd name="connsiteY70" fmla="*/ 1566131 h 6858000"/>
              <a:gd name="connsiteX71" fmla="*/ 372639 w 6292079"/>
              <a:gd name="connsiteY71" fmla="*/ 1478507 h 6858000"/>
              <a:gd name="connsiteX72" fmla="*/ 401555 w 6292079"/>
              <a:gd name="connsiteY72" fmla="*/ 1428806 h 6858000"/>
              <a:gd name="connsiteX73" fmla="*/ 410243 w 6292079"/>
              <a:gd name="connsiteY73" fmla="*/ 1415134 h 6858000"/>
              <a:gd name="connsiteX74" fmla="*/ 411524 w 6292079"/>
              <a:gd name="connsiteY74" fmla="*/ 1406469 h 6858000"/>
              <a:gd name="connsiteX75" fmla="*/ 408887 w 6292079"/>
              <a:gd name="connsiteY75" fmla="*/ 1392331 h 6858000"/>
              <a:gd name="connsiteX76" fmla="*/ 414309 w 6292079"/>
              <a:gd name="connsiteY76" fmla="*/ 1387628 h 6858000"/>
              <a:gd name="connsiteX77" fmla="*/ 415362 w 6292079"/>
              <a:gd name="connsiteY77" fmla="*/ 1380497 h 6858000"/>
              <a:gd name="connsiteX78" fmla="*/ 421850 w 6292079"/>
              <a:gd name="connsiteY78" fmla="*/ 1331725 h 6858000"/>
              <a:gd name="connsiteX79" fmla="*/ 417310 w 6292079"/>
              <a:gd name="connsiteY79" fmla="*/ 1256042 h 6858000"/>
              <a:gd name="connsiteX80" fmla="*/ 415023 w 6292079"/>
              <a:gd name="connsiteY80" fmla="*/ 1150134 h 6858000"/>
              <a:gd name="connsiteX81" fmla="*/ 406174 w 6292079"/>
              <a:gd name="connsiteY81" fmla="*/ 1005645 h 6858000"/>
              <a:gd name="connsiteX82" fmla="*/ 431864 w 6292079"/>
              <a:gd name="connsiteY82" fmla="*/ 899691 h 6858000"/>
              <a:gd name="connsiteX83" fmla="*/ 462617 w 6292079"/>
              <a:gd name="connsiteY83" fmla="*/ 689088 h 6858000"/>
              <a:gd name="connsiteX84" fmla="*/ 510810 w 6292079"/>
              <a:gd name="connsiteY84" fmla="*/ 526328 h 6858000"/>
              <a:gd name="connsiteX85" fmla="*/ 542477 w 6292079"/>
              <a:gd name="connsiteY85" fmla="*/ 433873 h 6858000"/>
              <a:gd name="connsiteX86" fmla="*/ 549936 w 6292079"/>
              <a:gd name="connsiteY86" fmla="*/ 301688 h 6858000"/>
              <a:gd name="connsiteX87" fmla="*/ 554757 w 6292079"/>
              <a:gd name="connsiteY87" fmla="*/ 279945 h 6858000"/>
              <a:gd name="connsiteX88" fmla="*/ 550124 w 6292079"/>
              <a:gd name="connsiteY88" fmla="*/ 248508 h 6858000"/>
              <a:gd name="connsiteX89" fmla="*/ 530424 w 6292079"/>
              <a:gd name="connsiteY89" fmla="*/ 122373 h 6858000"/>
              <a:gd name="connsiteX90" fmla="*/ 504802 w 6292079"/>
              <a:gd name="connsiteY90" fmla="*/ 218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292079" h="6858000">
                <a:moveTo>
                  <a:pt x="509785" y="0"/>
                </a:moveTo>
                <a:lnTo>
                  <a:pt x="4089208" y="0"/>
                </a:lnTo>
                <a:lnTo>
                  <a:pt x="4500513" y="0"/>
                </a:lnTo>
                <a:lnTo>
                  <a:pt x="4642260" y="0"/>
                </a:lnTo>
                <a:lnTo>
                  <a:pt x="6127274" y="0"/>
                </a:lnTo>
                <a:lnTo>
                  <a:pt x="6292079" y="0"/>
                </a:lnTo>
                <a:lnTo>
                  <a:pt x="6292079" y="6858000"/>
                </a:lnTo>
                <a:lnTo>
                  <a:pt x="6127274" y="6858000"/>
                </a:lnTo>
                <a:lnTo>
                  <a:pt x="4642260" y="6858000"/>
                </a:lnTo>
                <a:lnTo>
                  <a:pt x="4500513" y="6858000"/>
                </a:lnTo>
                <a:lnTo>
                  <a:pt x="4089208" y="6858000"/>
                </a:lnTo>
                <a:lnTo>
                  <a:pt x="435967" y="6858000"/>
                </a:lnTo>
                <a:lnTo>
                  <a:pt x="439099" y="6835478"/>
                </a:lnTo>
                <a:cubicBezTo>
                  <a:pt x="443053" y="6807961"/>
                  <a:pt x="446597" y="6775838"/>
                  <a:pt x="443695" y="6725985"/>
                </a:cubicBezTo>
                <a:cubicBezTo>
                  <a:pt x="406361" y="6709462"/>
                  <a:pt x="444551" y="6685701"/>
                  <a:pt x="428041" y="6661430"/>
                </a:cubicBezTo>
                <a:cubicBezTo>
                  <a:pt x="415709" y="6603739"/>
                  <a:pt x="402107" y="6561674"/>
                  <a:pt x="376884" y="6504597"/>
                </a:cubicBezTo>
                <a:cubicBezTo>
                  <a:pt x="304684" y="6477597"/>
                  <a:pt x="338577" y="6353549"/>
                  <a:pt x="269239" y="6290076"/>
                </a:cubicBezTo>
                <a:cubicBezTo>
                  <a:pt x="241348" y="6225029"/>
                  <a:pt x="266460" y="6201087"/>
                  <a:pt x="219811" y="6127001"/>
                </a:cubicBezTo>
                <a:cubicBezTo>
                  <a:pt x="241964" y="6106503"/>
                  <a:pt x="210775" y="6088480"/>
                  <a:pt x="205094" y="6073766"/>
                </a:cubicBezTo>
                <a:cubicBezTo>
                  <a:pt x="195202" y="6057134"/>
                  <a:pt x="163788" y="6050649"/>
                  <a:pt x="150183" y="6014538"/>
                </a:cubicBezTo>
                <a:cubicBezTo>
                  <a:pt x="131236" y="5955076"/>
                  <a:pt x="160082" y="5847195"/>
                  <a:pt x="117093" y="5729681"/>
                </a:cubicBezTo>
                <a:cubicBezTo>
                  <a:pt x="106713" y="5695413"/>
                  <a:pt x="63130" y="5649897"/>
                  <a:pt x="46363" y="5613732"/>
                </a:cubicBezTo>
                <a:lnTo>
                  <a:pt x="29717" y="5572630"/>
                </a:lnTo>
                <a:lnTo>
                  <a:pt x="32614" y="5564839"/>
                </a:lnTo>
                <a:lnTo>
                  <a:pt x="34209" y="5564057"/>
                </a:lnTo>
                <a:lnTo>
                  <a:pt x="17311" y="5442591"/>
                </a:lnTo>
                <a:cubicBezTo>
                  <a:pt x="14639" y="5436675"/>
                  <a:pt x="13713" y="5428633"/>
                  <a:pt x="16750" y="5415829"/>
                </a:cubicBezTo>
                <a:lnTo>
                  <a:pt x="18217" y="5412980"/>
                </a:lnTo>
                <a:lnTo>
                  <a:pt x="12055" y="5390064"/>
                </a:lnTo>
                <a:cubicBezTo>
                  <a:pt x="9079" y="5382538"/>
                  <a:pt x="5182" y="5375682"/>
                  <a:pt x="0" y="5369830"/>
                </a:cubicBezTo>
                <a:cubicBezTo>
                  <a:pt x="31894" y="5299689"/>
                  <a:pt x="23872" y="5225525"/>
                  <a:pt x="32211" y="5145466"/>
                </a:cubicBezTo>
                <a:cubicBezTo>
                  <a:pt x="34746" y="5048037"/>
                  <a:pt x="41698" y="4890019"/>
                  <a:pt x="40891" y="4778922"/>
                </a:cubicBezTo>
                <a:cubicBezTo>
                  <a:pt x="9869" y="4689468"/>
                  <a:pt x="28501" y="4651846"/>
                  <a:pt x="16777" y="4554239"/>
                </a:cubicBezTo>
                <a:cubicBezTo>
                  <a:pt x="56871" y="4507954"/>
                  <a:pt x="15779" y="4455514"/>
                  <a:pt x="25115" y="4402702"/>
                </a:cubicBezTo>
                <a:cubicBezTo>
                  <a:pt x="-10420" y="4412229"/>
                  <a:pt x="47425" y="4340221"/>
                  <a:pt x="8134" y="4331397"/>
                </a:cubicBezTo>
                <a:lnTo>
                  <a:pt x="21852" y="4299998"/>
                </a:lnTo>
                <a:lnTo>
                  <a:pt x="24178" y="4280659"/>
                </a:lnTo>
                <a:lnTo>
                  <a:pt x="33357" y="4276475"/>
                </a:lnTo>
                <a:lnTo>
                  <a:pt x="42965" y="4248279"/>
                </a:lnTo>
                <a:cubicBezTo>
                  <a:pt x="45246" y="4237522"/>
                  <a:pt x="46159" y="4225720"/>
                  <a:pt x="44865" y="4212329"/>
                </a:cubicBezTo>
                <a:cubicBezTo>
                  <a:pt x="25826" y="4166207"/>
                  <a:pt x="69917" y="4097341"/>
                  <a:pt x="44366" y="4040266"/>
                </a:cubicBezTo>
                <a:cubicBezTo>
                  <a:pt x="38101" y="4019019"/>
                  <a:pt x="37876" y="3951695"/>
                  <a:pt x="49504" y="3938016"/>
                </a:cubicBezTo>
                <a:cubicBezTo>
                  <a:pt x="51863" y="3923784"/>
                  <a:pt x="47442" y="3907760"/>
                  <a:pt x="59997" y="3900263"/>
                </a:cubicBezTo>
                <a:cubicBezTo>
                  <a:pt x="75066" y="3888337"/>
                  <a:pt x="50846" y="3841280"/>
                  <a:pt x="68907" y="3846813"/>
                </a:cubicBezTo>
                <a:cubicBezTo>
                  <a:pt x="52296" y="3813347"/>
                  <a:pt x="68378" y="3745138"/>
                  <a:pt x="75836" y="3715292"/>
                </a:cubicBezTo>
                <a:cubicBezTo>
                  <a:pt x="78813" y="3662330"/>
                  <a:pt x="86378" y="3567665"/>
                  <a:pt x="86775" y="3529044"/>
                </a:cubicBezTo>
                <a:cubicBezTo>
                  <a:pt x="89267" y="3527082"/>
                  <a:pt x="91576" y="3524572"/>
                  <a:pt x="93628" y="3521593"/>
                </a:cubicBezTo>
                <a:cubicBezTo>
                  <a:pt x="105546" y="3504295"/>
                  <a:pt x="106408" y="3475272"/>
                  <a:pt x="95551" y="3456775"/>
                </a:cubicBezTo>
                <a:cubicBezTo>
                  <a:pt x="61828" y="3371150"/>
                  <a:pt x="64401" y="3295875"/>
                  <a:pt x="58296" y="3224475"/>
                </a:cubicBezTo>
                <a:cubicBezTo>
                  <a:pt x="55319" y="3144058"/>
                  <a:pt x="94983" y="3200876"/>
                  <a:pt x="63270" y="3097947"/>
                </a:cubicBezTo>
                <a:cubicBezTo>
                  <a:pt x="77539" y="3088512"/>
                  <a:pt x="78452" y="3075895"/>
                  <a:pt x="72130" y="3053885"/>
                </a:cubicBezTo>
                <a:cubicBezTo>
                  <a:pt x="71735" y="3014911"/>
                  <a:pt x="107041" y="3021320"/>
                  <a:pt x="86532" y="2980007"/>
                </a:cubicBezTo>
                <a:lnTo>
                  <a:pt x="111003" y="2914025"/>
                </a:lnTo>
                <a:cubicBezTo>
                  <a:pt x="105238" y="2917158"/>
                  <a:pt x="98864" y="2862805"/>
                  <a:pt x="98482" y="2847042"/>
                </a:cubicBezTo>
                <a:cubicBezTo>
                  <a:pt x="100672" y="2813890"/>
                  <a:pt x="74268" y="2807204"/>
                  <a:pt x="97880" y="2789385"/>
                </a:cubicBezTo>
                <a:lnTo>
                  <a:pt x="104654" y="2785130"/>
                </a:lnTo>
                <a:cubicBezTo>
                  <a:pt x="104858" y="2782671"/>
                  <a:pt x="105062" y="2780212"/>
                  <a:pt x="105266" y="2777753"/>
                </a:cubicBezTo>
                <a:cubicBezTo>
                  <a:pt x="106158" y="2754272"/>
                  <a:pt x="151678" y="2705182"/>
                  <a:pt x="167835" y="2669363"/>
                </a:cubicBezTo>
                <a:lnTo>
                  <a:pt x="202206" y="2562841"/>
                </a:lnTo>
                <a:lnTo>
                  <a:pt x="213902" y="2508449"/>
                </a:lnTo>
                <a:lnTo>
                  <a:pt x="233809" y="2449158"/>
                </a:lnTo>
                <a:cubicBezTo>
                  <a:pt x="251664" y="2436763"/>
                  <a:pt x="229153" y="2410096"/>
                  <a:pt x="237400" y="2386081"/>
                </a:cubicBezTo>
                <a:cubicBezTo>
                  <a:pt x="227267" y="2347359"/>
                  <a:pt x="241573" y="2261841"/>
                  <a:pt x="235660" y="2226872"/>
                </a:cubicBezTo>
                <a:cubicBezTo>
                  <a:pt x="251820" y="2220679"/>
                  <a:pt x="261258" y="2210661"/>
                  <a:pt x="250116" y="2186312"/>
                </a:cubicBezTo>
                <a:lnTo>
                  <a:pt x="285163" y="2054201"/>
                </a:lnTo>
                <a:cubicBezTo>
                  <a:pt x="307497" y="2045213"/>
                  <a:pt x="272623" y="2017046"/>
                  <a:pt x="297869" y="2009411"/>
                </a:cubicBezTo>
                <a:cubicBezTo>
                  <a:pt x="320898" y="2035913"/>
                  <a:pt x="315992" y="1967554"/>
                  <a:pt x="339406" y="1985345"/>
                </a:cubicBezTo>
                <a:cubicBezTo>
                  <a:pt x="353240" y="1968595"/>
                  <a:pt x="370836" y="1937261"/>
                  <a:pt x="380873" y="1908912"/>
                </a:cubicBezTo>
                <a:cubicBezTo>
                  <a:pt x="350104" y="1811824"/>
                  <a:pt x="395613" y="1878362"/>
                  <a:pt x="399636" y="1815242"/>
                </a:cubicBezTo>
                <a:cubicBezTo>
                  <a:pt x="398754" y="1757178"/>
                  <a:pt x="409420" y="1701224"/>
                  <a:pt x="374372" y="1616165"/>
                </a:cubicBezTo>
                <a:cubicBezTo>
                  <a:pt x="373220" y="1574646"/>
                  <a:pt x="393018" y="1589074"/>
                  <a:pt x="392730" y="1566131"/>
                </a:cubicBezTo>
                <a:cubicBezTo>
                  <a:pt x="365412" y="1510101"/>
                  <a:pt x="394197" y="1511406"/>
                  <a:pt x="372639" y="1478507"/>
                </a:cubicBezTo>
                <a:cubicBezTo>
                  <a:pt x="377761" y="1454951"/>
                  <a:pt x="391457" y="1440777"/>
                  <a:pt x="401555" y="1428806"/>
                </a:cubicBezTo>
                <a:lnTo>
                  <a:pt x="410243" y="1415134"/>
                </a:lnTo>
                <a:lnTo>
                  <a:pt x="411524" y="1406469"/>
                </a:lnTo>
                <a:lnTo>
                  <a:pt x="408887" y="1392331"/>
                </a:lnTo>
                <a:lnTo>
                  <a:pt x="414309" y="1387628"/>
                </a:lnTo>
                <a:lnTo>
                  <a:pt x="415362" y="1380497"/>
                </a:lnTo>
                <a:cubicBezTo>
                  <a:pt x="418872" y="1361702"/>
                  <a:pt x="422095" y="1344022"/>
                  <a:pt x="421850" y="1331725"/>
                </a:cubicBezTo>
                <a:cubicBezTo>
                  <a:pt x="433626" y="1321844"/>
                  <a:pt x="424854" y="1278095"/>
                  <a:pt x="417310" y="1256042"/>
                </a:cubicBezTo>
                <a:cubicBezTo>
                  <a:pt x="413501" y="1216720"/>
                  <a:pt x="436826" y="1191313"/>
                  <a:pt x="415023" y="1150134"/>
                </a:cubicBezTo>
                <a:cubicBezTo>
                  <a:pt x="409434" y="1105134"/>
                  <a:pt x="413370" y="1057259"/>
                  <a:pt x="406174" y="1005645"/>
                </a:cubicBezTo>
                <a:cubicBezTo>
                  <a:pt x="395775" y="973629"/>
                  <a:pt x="433727" y="963997"/>
                  <a:pt x="431864" y="899691"/>
                </a:cubicBezTo>
                <a:cubicBezTo>
                  <a:pt x="435076" y="846170"/>
                  <a:pt x="459107" y="752452"/>
                  <a:pt x="462617" y="689088"/>
                </a:cubicBezTo>
                <a:cubicBezTo>
                  <a:pt x="447384" y="623113"/>
                  <a:pt x="508572" y="589979"/>
                  <a:pt x="510810" y="526328"/>
                </a:cubicBezTo>
                <a:cubicBezTo>
                  <a:pt x="481634" y="460515"/>
                  <a:pt x="546528" y="487988"/>
                  <a:pt x="542477" y="433873"/>
                </a:cubicBezTo>
                <a:cubicBezTo>
                  <a:pt x="514702" y="343844"/>
                  <a:pt x="563781" y="437996"/>
                  <a:pt x="549936" y="301688"/>
                </a:cubicBezTo>
                <a:cubicBezTo>
                  <a:pt x="545577" y="293639"/>
                  <a:pt x="549120" y="277645"/>
                  <a:pt x="554757" y="279945"/>
                </a:cubicBezTo>
                <a:cubicBezTo>
                  <a:pt x="552714" y="271180"/>
                  <a:pt x="541267" y="249562"/>
                  <a:pt x="550124" y="248508"/>
                </a:cubicBezTo>
                <a:cubicBezTo>
                  <a:pt x="549604" y="205525"/>
                  <a:pt x="542818" y="162084"/>
                  <a:pt x="530424" y="122373"/>
                </a:cubicBezTo>
                <a:cubicBezTo>
                  <a:pt x="542727" y="41074"/>
                  <a:pt x="502709" y="81459"/>
                  <a:pt x="504802" y="218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B74F-60C8-D744-93B1-765DA454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010" y="603622"/>
            <a:ext cx="4266089" cy="5650754"/>
          </a:xfrm>
        </p:spPr>
        <p:txBody>
          <a:bodyPr anchor="ctr">
            <a:normAutofit/>
          </a:bodyPr>
          <a:lstStyle/>
          <a:p>
            <a:r>
              <a:rPr lang="en-GB" dirty="0"/>
              <a:t>a main server used to communicate between different users classically </a:t>
            </a:r>
          </a:p>
          <a:p>
            <a:r>
              <a:rPr lang="en-GB" dirty="0"/>
              <a:t>the ‘quantum servers’ are used to communicate only with the Intermediate interface</a:t>
            </a:r>
          </a:p>
          <a:p>
            <a:r>
              <a:rPr lang="en-GB" dirty="0"/>
              <a:t>The intermediate interface communicate with the Quantum Computer assembling a circuit that implements Ekert91 or BB84 depending on the input received by a couple of users </a:t>
            </a:r>
          </a:p>
          <a:p>
            <a:r>
              <a:rPr lang="en-GB" dirty="0"/>
              <a:t>The basis used for the </a:t>
            </a:r>
            <a:r>
              <a:rPr lang="en-GB" dirty="0" err="1"/>
              <a:t>qkd</a:t>
            </a:r>
            <a:r>
              <a:rPr lang="en-GB" dirty="0"/>
              <a:t> protocol are then shared between the users passing through the main server (S)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FB33890-7A3C-5340-9312-BB35BA01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86" y="3017047"/>
            <a:ext cx="5004776" cy="32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1A3-D56C-F244-B0C6-9A09DA26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96A7-8CC8-4545-A835-042D0920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811181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173</TotalTime>
  <Words>320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Bembo</vt:lpstr>
      <vt:lpstr>ArchiveVTI</vt:lpstr>
      <vt:lpstr>spinYpizza</vt:lpstr>
      <vt:lpstr>Security assumptions</vt:lpstr>
      <vt:lpstr>Network topology</vt:lpstr>
      <vt:lpstr>Authentication protocol</vt:lpstr>
      <vt:lpstr>Authentication protocol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spinYpizza</dc:title>
  <dc:creator>Microsoft Office User</dc:creator>
  <cp:lastModifiedBy>Microsoft Office User</cp:lastModifiedBy>
  <cp:revision>3</cp:revision>
  <dcterms:created xsi:type="dcterms:W3CDTF">2022-01-30T12:43:54Z</dcterms:created>
  <dcterms:modified xsi:type="dcterms:W3CDTF">2022-01-30T15:37:16Z</dcterms:modified>
</cp:coreProperties>
</file>