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74" r:id="rId4"/>
    <p:sldId id="280" r:id="rId5"/>
    <p:sldId id="258" r:id="rId6"/>
    <p:sldId id="263" r:id="rId7"/>
    <p:sldId id="313" r:id="rId8"/>
    <p:sldId id="265" r:id="rId9"/>
    <p:sldId id="312" r:id="rId10"/>
    <p:sldId id="311" r:id="rId11"/>
    <p:sldId id="267" r:id="rId12"/>
    <p:sldId id="282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Aharoni" panose="02010803020104030203" pitchFamily="2" charset="-79"/>
      <p:bold r:id="rId16"/>
    </p:embeddedFont>
    <p:embeddedFont>
      <p:font typeface="Krona On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d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68" r:id="rId10"/>
    <p:sldLayoutId id="2147483675" r:id="rId11"/>
    <p:sldLayoutId id="2147483677" r:id="rId12"/>
    <p:sldLayoutId id="2147483678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718012" y="1880282"/>
            <a:ext cx="306126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20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Aprendizado; </a:t>
            </a:r>
            <a:endParaRPr lang="en" sz="2000" b="1" dirty="0">
              <a:solidFill>
                <a:srgbClr val="000000"/>
              </a:solidFill>
              <a:latin typeface="Abadi Extra Light" panose="020B0204020104020204" pitchFamily="34" charset="0"/>
              <a:cs typeface="Aharoni" panose="02010803020104030203" pitchFamily="2" charset="-79"/>
              <a:sym typeface="Arial"/>
            </a:endParaRPr>
          </a:p>
          <a:p>
            <a:pPr marL="457200" lvl="0" indent="-330200"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20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Discussões; </a:t>
            </a:r>
            <a:endParaRPr lang="en" sz="2000" b="1" dirty="0">
              <a:solidFill>
                <a:srgbClr val="000000"/>
              </a:solidFill>
              <a:latin typeface="Abadi Extra Light" panose="020B0204020104020204" pitchFamily="34" charset="0"/>
              <a:cs typeface="Aharoni" panose="02010803020104030203" pitchFamily="2" charset="-79"/>
              <a:sym typeface="Arial"/>
            </a:endParaRPr>
          </a:p>
          <a:p>
            <a:pPr marL="457200" lvl="0" indent="-330200"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20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Ideias e Inovação;</a:t>
            </a:r>
            <a:endParaRPr lang="en" sz="2000" b="1" dirty="0">
              <a:solidFill>
                <a:srgbClr val="000000"/>
              </a:solidFill>
              <a:latin typeface="Abadi Extra Light" panose="020B0204020104020204" pitchFamily="34" charset="0"/>
              <a:cs typeface="Aharoni" panose="02010803020104030203" pitchFamily="2" charset="-79"/>
              <a:sym typeface="Arial"/>
            </a:endParaRPr>
          </a:p>
          <a:p>
            <a:pPr marL="457200" lvl="0" indent="-330200"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20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Conhecimento;</a:t>
            </a:r>
            <a:endParaRPr sz="2000" b="1" dirty="0">
              <a:solidFill>
                <a:srgbClr val="000000"/>
              </a:solidFill>
              <a:latin typeface="Abadi Extra Light" panose="020B0204020104020204" pitchFamily="34" charset="0"/>
              <a:cs typeface="Aharoni" panose="02010803020104030203" pitchFamily="2" charset="-79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48ABEF-63B2-4890-AD6B-24BCA649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070106">
            <a:off x="6770936" y="1550621"/>
            <a:ext cx="381400" cy="312333"/>
          </a:xfrm>
          <a:prstGeom prst="rect">
            <a:avLst/>
          </a:prstGeom>
        </p:spPr>
      </p:pic>
      <p:pic>
        <p:nvPicPr>
          <p:cNvPr id="24" name="Picture 8" descr="Icon&#10;&#10;Description automatically generated">
            <a:extLst>
              <a:ext uri="{FF2B5EF4-FFF2-40B4-BE49-F238E27FC236}">
                <a16:creationId xmlns:a16="http://schemas.microsoft.com/office/drawing/2014/main" id="{D5363BBD-A15E-47A4-BB38-51487CB98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9A231365-226D-40B7-B76F-DAC38AF08FC8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BA2686-67F7-4D24-9433-688BEE52A7E0}"/>
              </a:ext>
            </a:extLst>
          </p:cNvPr>
          <p:cNvSpPr/>
          <p:nvPr/>
        </p:nvSpPr>
        <p:spPr>
          <a:xfrm>
            <a:off x="77118" y="121186"/>
            <a:ext cx="1322024" cy="116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8"/>
            <a:ext cx="3363268" cy="44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9" y="318971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CFCE-33A6-44C8-A4FA-9EF6D87A6046}"/>
              </a:ext>
            </a:extLst>
          </p:cNvPr>
          <p:cNvSpPr txBox="1"/>
          <p:nvPr/>
        </p:nvSpPr>
        <p:spPr>
          <a:xfrm>
            <a:off x="796902" y="1964304"/>
            <a:ext cx="45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https://institucional-empresa-fasttech.azurewebsites.net</a:t>
            </a:r>
          </a:p>
        </p:txBody>
      </p:sp>
      <p:pic>
        <p:nvPicPr>
          <p:cNvPr id="10" name="Picture 16" descr="Icon&#10;&#10;Description automatically generated">
            <a:extLst>
              <a:ext uri="{FF2B5EF4-FFF2-40B4-BE49-F238E27FC236}">
                <a16:creationId xmlns:a16="http://schemas.microsoft.com/office/drawing/2014/main" id="{29FA9CFA-4712-4C3E-9F7F-B14C509CF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08A459D7-CC00-45D4-933A-ECFC43EF04EF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EC1406-A4FA-4778-BFAF-1FE23E2449F8}"/>
              </a:ext>
            </a:extLst>
          </p:cNvPr>
          <p:cNvSpPr/>
          <p:nvPr/>
        </p:nvSpPr>
        <p:spPr>
          <a:xfrm>
            <a:off x="201176" y="77118"/>
            <a:ext cx="779325" cy="74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61" y="1013848"/>
            <a:ext cx="1606905" cy="1576107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501" y="943340"/>
            <a:ext cx="1899209" cy="1755185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32" y="925657"/>
            <a:ext cx="1669107" cy="1724745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36" y="2856387"/>
            <a:ext cx="1604179" cy="1576106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205" y="2860779"/>
            <a:ext cx="1552814" cy="1576106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452" y="2893081"/>
            <a:ext cx="1505834" cy="1576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1248061" y="2566222"/>
            <a:ext cx="2407297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1196935" y="4355248"/>
            <a:ext cx="2407297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894345" y="2542461"/>
            <a:ext cx="1899208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537501" y="4370296"/>
            <a:ext cx="2320125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323535" y="4355248"/>
            <a:ext cx="1401647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271442" y="2574764"/>
            <a:ext cx="1505834" cy="2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FE153E50-056F-4351-B614-2999B4606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F84889A5-99B6-45D9-8924-C404934D56B2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eja Logo - PNG e Vetor - Download de Logo">
            <a:extLst>
              <a:ext uri="{FF2B5EF4-FFF2-40B4-BE49-F238E27FC236}">
                <a16:creationId xmlns:a16="http://schemas.microsoft.com/office/drawing/2014/main" id="{DA86A8FB-DB65-4D12-9276-9F3753EA4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1" b="21851"/>
          <a:stretch/>
        </p:blipFill>
        <p:spPr bwMode="auto">
          <a:xfrm>
            <a:off x="5737801" y="3918014"/>
            <a:ext cx="71070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720000" y="59711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3476837" y="1798159"/>
            <a:ext cx="5232628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/>
              <a:buChar char="•"/>
            </a:pPr>
            <a:r>
              <a:rPr lang="pt-BR" sz="18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Segundo a Associação Brasileira de </a:t>
            </a:r>
            <a:r>
              <a:rPr lang="pt-BR" sz="1800" b="1" dirty="0" err="1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Telesserviços</a:t>
            </a:r>
            <a:r>
              <a:rPr lang="pt-BR" sz="18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, o setor de </a:t>
            </a:r>
            <a:r>
              <a:rPr lang="pt-BR" sz="1800" b="1" dirty="0" err="1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call</a:t>
            </a:r>
            <a:r>
              <a:rPr lang="pt-BR" sz="18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 center cresceu aceleradamente durante a pandemia e deve ter faturado mais de 13,5 bilhões de reais em 2021.</a:t>
            </a:r>
          </a:p>
          <a:p>
            <a:pPr marL="285750" lvl="0" indent="-285750">
              <a:buClr>
                <a:srgbClr val="000000"/>
              </a:buClr>
              <a:buFont typeface="Arial"/>
              <a:buChar char="•"/>
            </a:pPr>
            <a:r>
              <a:rPr lang="pt-BR" sz="18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Um exemplo desse crescimento é a </a:t>
            </a:r>
            <a:r>
              <a:rPr lang="pt-BR" sz="1800" b="1" dirty="0" err="1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AeC</a:t>
            </a:r>
            <a:r>
              <a:rPr lang="pt-BR" sz="18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, uma das três maiores empresas do ramo no país. A operação, que fechou 2020 com 13.288 novas contratações.</a:t>
            </a:r>
          </a:p>
        </p:txBody>
      </p:sp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Icon&#10;&#10;Description automatically generated">
            <a:extLst>
              <a:ext uri="{FF2B5EF4-FFF2-40B4-BE49-F238E27FC236}">
                <a16:creationId xmlns:a16="http://schemas.microsoft.com/office/drawing/2014/main" id="{56CEA6C4-F608-41E3-98E7-72C9A2189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5291F05F-212C-42D4-A6B0-A63F3F5849A9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49528F-F607-4B4F-9B92-202569126C52}"/>
              </a:ext>
            </a:extLst>
          </p:cNvPr>
          <p:cNvSpPr txBox="1"/>
          <p:nvPr/>
        </p:nvSpPr>
        <p:spPr>
          <a:xfrm>
            <a:off x="5055819" y="3918014"/>
            <a:ext cx="853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badi Extra Light" panose="020B0204020104020204" pitchFamily="34" charset="0"/>
                <a:cs typeface="Aharoni" panose="02010803020104030203" pitchFamily="2" charset="-79"/>
                <a:sym typeface="Arial"/>
              </a:rPr>
              <a:t>Fonte:</a:t>
            </a:r>
            <a:endParaRPr lang="pt-BR" sz="2000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Google Shape;1383;p58">
            <a:extLst>
              <a:ext uri="{FF2B5EF4-FFF2-40B4-BE49-F238E27FC236}">
                <a16:creationId xmlns:a16="http://schemas.microsoft.com/office/drawing/2014/main" id="{90D0E106-667B-4724-8C15-A662D6820CB5}"/>
              </a:ext>
            </a:extLst>
          </p:cNvPr>
          <p:cNvSpPr/>
          <p:nvPr/>
        </p:nvSpPr>
        <p:spPr>
          <a:xfrm>
            <a:off x="6001164" y="1360847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3F10C9-D925-4E16-9206-64F2E7BE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69" y="1538625"/>
            <a:ext cx="1828826" cy="182882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222;p53">
            <a:extLst>
              <a:ext uri="{FF2B5EF4-FFF2-40B4-BE49-F238E27FC236}">
                <a16:creationId xmlns:a16="http://schemas.microsoft.com/office/drawing/2014/main" id="{0478E697-8318-4821-A0FE-ECD6A3B1B52D}"/>
              </a:ext>
            </a:extLst>
          </p:cNvPr>
          <p:cNvSpPr txBox="1">
            <a:spLocks/>
          </p:cNvSpPr>
          <p:nvPr/>
        </p:nvSpPr>
        <p:spPr>
          <a:xfrm>
            <a:off x="1415495" y="1719847"/>
            <a:ext cx="3823659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sz="2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Marcus Vinicius Garcia Lovato</a:t>
            </a: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Coordenador de Qualidade Júnior</a:t>
            </a: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Operação UOL</a:t>
            </a: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latin typeface="Abadi Extra Light" panose="020B0204020104020204" pitchFamily="34" charset="0"/>
                <a:cs typeface="Aharoni" panose="02010803020104030203" pitchFamily="2" charset="-79"/>
              </a:rPr>
              <a:t>Teleperformance CRM</a:t>
            </a:r>
          </a:p>
        </p:txBody>
      </p:sp>
      <p:pic>
        <p:nvPicPr>
          <p:cNvPr id="1030" name="Picture 6" descr="Teleperformance India Launches Three Revolutionary Cloud Campus Hubs to  Enable Seamless Transition to Work-At-Home | The NFA Post">
            <a:extLst>
              <a:ext uri="{FF2B5EF4-FFF2-40B4-BE49-F238E27FC236}">
                <a16:creationId xmlns:a16="http://schemas.microsoft.com/office/drawing/2014/main" id="{F207E565-95A4-40E3-A618-4BB78B4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3336585"/>
            <a:ext cx="1823113" cy="9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54401B4-B8BF-473C-B43C-E8C05D39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8" y="3221455"/>
            <a:ext cx="1182962" cy="11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Icon&#10;&#10;Description automatically generated">
            <a:extLst>
              <a:ext uri="{FF2B5EF4-FFF2-40B4-BE49-F238E27FC236}">
                <a16:creationId xmlns:a16="http://schemas.microsoft.com/office/drawing/2014/main" id="{7131AC27-D480-402C-A7E0-E802D133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80997" y="149194"/>
            <a:ext cx="388195" cy="386277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1CC3A98-023E-4DE2-9F12-C47EADE683F7}"/>
              </a:ext>
            </a:extLst>
          </p:cNvPr>
          <p:cNvSpPr txBox="1"/>
          <p:nvPr/>
        </p:nvSpPr>
        <p:spPr>
          <a:xfrm>
            <a:off x="397005" y="189677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</a:p>
        </p:txBody>
      </p:sp>
      <p:sp>
        <p:nvSpPr>
          <p:cNvPr id="12" name="Google Shape;1220;p53">
            <a:extLst>
              <a:ext uri="{FF2B5EF4-FFF2-40B4-BE49-F238E27FC236}">
                <a16:creationId xmlns:a16="http://schemas.microsoft.com/office/drawing/2014/main" id="{78447920-DDD9-4499-BB62-2A4C68969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532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ESTUDO REALIZADO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51068" y="3222274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meu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17" name="Picture 20" descr="Icon&#10;&#10;Description automatically generated">
            <a:extLst>
              <a:ext uri="{FF2B5EF4-FFF2-40B4-BE49-F238E27FC236}">
                <a16:creationId xmlns:a16="http://schemas.microsoft.com/office/drawing/2014/main" id="{D0A91466-EF28-4072-A6BE-A4C70CB4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9" name="TextBox 21">
            <a:extLst>
              <a:ext uri="{FF2B5EF4-FFF2-40B4-BE49-F238E27FC236}">
                <a16:creationId xmlns:a16="http://schemas.microsoft.com/office/drawing/2014/main" id="{6168A5D4-F669-4AEC-B18A-71A4CBA2102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89371" y="273404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0" descr="Icon&#10;&#10;Description automatically generated">
            <a:extLst>
              <a:ext uri="{FF2B5EF4-FFF2-40B4-BE49-F238E27FC236}">
                <a16:creationId xmlns:a16="http://schemas.microsoft.com/office/drawing/2014/main" id="{384B32D1-EFCF-4567-B971-AA52AADA3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2369966E-EEF4-4852-87EE-809D74784C46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26648-0463-4716-95BE-6466D73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70" y="435988"/>
            <a:ext cx="7704000" cy="694500"/>
          </a:xfrm>
        </p:spPr>
        <p:txBody>
          <a:bodyPr/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DIAGRAMA DE CLASSES</a:t>
            </a:r>
          </a:p>
        </p:txBody>
      </p:sp>
      <p:pic>
        <p:nvPicPr>
          <p:cNvPr id="9" name="Picture 20" descr="Icon&#10;&#10;Description automatically generated">
            <a:extLst>
              <a:ext uri="{FF2B5EF4-FFF2-40B4-BE49-F238E27FC236}">
                <a16:creationId xmlns:a16="http://schemas.microsoft.com/office/drawing/2014/main" id="{F5EF7A94-6975-4890-BFB4-D52D72E9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21">
            <a:extLst>
              <a:ext uri="{FF2B5EF4-FFF2-40B4-BE49-F238E27FC236}">
                <a16:creationId xmlns:a16="http://schemas.microsoft.com/office/drawing/2014/main" id="{78CF100C-7888-4262-84CC-92F7906B0E33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771824C-C821-4C96-9CAE-8024C80B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19" y="1439832"/>
            <a:ext cx="3002303" cy="3163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2545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137EF8-CFE9-4329-9DBE-228050CBBA94}"/>
              </a:ext>
            </a:extLst>
          </p:cNvPr>
          <p:cNvSpPr/>
          <p:nvPr/>
        </p:nvSpPr>
        <p:spPr>
          <a:xfrm>
            <a:off x="0" y="260819"/>
            <a:ext cx="1027416" cy="448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,,,,</a:t>
            </a:r>
          </a:p>
        </p:txBody>
      </p:sp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484868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20" descr="Icon&#10;&#10;Description automatically generated">
            <a:extLst>
              <a:ext uri="{FF2B5EF4-FFF2-40B4-BE49-F238E27FC236}">
                <a16:creationId xmlns:a16="http://schemas.microsoft.com/office/drawing/2014/main" id="{AE7932E6-89BC-4884-B16C-382B00F6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586E330D-C9D6-463D-B3C2-1E112B177E25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A9DE65A-F39E-4BE9-86B8-BB8DB52F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184669"/>
            <a:ext cx="4620596" cy="279030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9108" y="2228850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51">
            <a:extLst>
              <a:ext uri="{FF2B5EF4-FFF2-40B4-BE49-F238E27FC236}">
                <a16:creationId xmlns:a16="http://schemas.microsoft.com/office/drawing/2014/main" id="{EE2962F3-3474-4377-BD51-3FD53E4AE826}"/>
              </a:ext>
            </a:extLst>
          </p:cNvPr>
          <p:cNvSpPr txBox="1"/>
          <p:nvPr/>
        </p:nvSpPr>
        <p:spPr>
          <a:xfrm>
            <a:off x="5667115" y="2953268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Cadastros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231</Words>
  <Application>Microsoft Office PowerPoint</Application>
  <PresentationFormat>Apresentação na tela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Aharoni</vt:lpstr>
      <vt:lpstr>Krona One</vt:lpstr>
      <vt:lpstr>Abadi Extra Light</vt:lpstr>
      <vt:lpstr>Open Sans</vt:lpstr>
      <vt:lpstr>Ruda</vt:lpstr>
      <vt:lpstr>Arial</vt:lpstr>
      <vt:lpstr>Hepatitis Breakthrough by Slidesgo</vt:lpstr>
      <vt:lpstr> FastTech</vt:lpstr>
      <vt:lpstr>CONHEÇA A EQUIPE</vt:lpstr>
      <vt:lpstr>CRESCIMENTO NO SETOR DE CALL CENTER</vt:lpstr>
      <vt:lpstr>ESTUDO REALIZADO</vt:lpstr>
      <vt:lpstr>DEEP DIVE</vt:lpstr>
      <vt:lpstr>DIAGRAMA DE SOLUÇÃO</vt:lpstr>
      <vt:lpstr>DIAGRAMA DE CLASSES</vt:lpstr>
      <vt:lpstr>MODELAGEM DE DADOS</vt:lpstr>
      <vt:lpstr>AMBIENTES</vt:lpstr>
      <vt:lpstr>Apresentação do PowerPoint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dc:creator>Beatriz Nascimento</dc:creator>
  <cp:lastModifiedBy>BEATRIZ DO NASCIMENTO FERREIRA .</cp:lastModifiedBy>
  <cp:revision>36</cp:revision>
  <dcterms:modified xsi:type="dcterms:W3CDTF">2021-12-08T13:44:17Z</dcterms:modified>
</cp:coreProperties>
</file>