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74" r:id="rId4"/>
    <p:sldId id="280" r:id="rId5"/>
    <p:sldId id="258" r:id="rId6"/>
    <p:sldId id="263" r:id="rId7"/>
    <p:sldId id="265" r:id="rId8"/>
    <p:sldId id="312" r:id="rId9"/>
    <p:sldId id="311" r:id="rId10"/>
    <p:sldId id="279" r:id="rId11"/>
    <p:sldId id="267" r:id="rId12"/>
    <p:sldId id="282" r:id="rId13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5"/>
    </p:embeddedFont>
    <p:embeddedFont>
      <p:font typeface="Aharoni" panose="02010803020104030203" pitchFamily="2" charset="-79"/>
      <p:bold r:id="rId16"/>
    </p:embeddedFont>
    <p:embeddedFont>
      <p:font typeface="Krona One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uda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9FA"/>
    <a:srgbClr val="764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9C482C-86AD-4EA2-99AA-E92F1561EB19}">
  <a:tblStyle styleId="{199C482C-86AD-4EA2-99AA-E92F1561E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b47ffebe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b47ffebea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b3b359f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b3b359f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b47ffebea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b47ffebea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b3b359f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b3b359f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b47ffebe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b47ffebe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b47ffebea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b47ffebea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2f92119b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2f92119b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b3b359f7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b3b359f7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a2f92119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a2f92119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5750" y="3092325"/>
            <a:ext cx="485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1426" y="-27580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3346634" y="3822190"/>
            <a:ext cx="5844991" cy="1325854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1339" y="-27580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33452" y="-17247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17018" y="3814901"/>
            <a:ext cx="4138576" cy="1340232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61900" y="4360702"/>
            <a:ext cx="902100" cy="885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3060336" y="3800540"/>
            <a:ext cx="6131289" cy="1390735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7769649">
            <a:off x="-35278" y="-134927"/>
            <a:ext cx="671771" cy="686015"/>
            <a:chOff x="1260150" y="238125"/>
            <a:chExt cx="5092325" cy="5200300"/>
          </a:xfrm>
        </p:grpSpPr>
        <p:sp>
          <p:nvSpPr>
            <p:cNvPr id="20" name="Google Shape;20;p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27331" y="2461405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238013" y="317536"/>
            <a:ext cx="874931" cy="557947"/>
            <a:chOff x="549450" y="4144675"/>
            <a:chExt cx="1017125" cy="648625"/>
          </a:xfrm>
        </p:grpSpPr>
        <p:sp>
          <p:nvSpPr>
            <p:cNvPr id="32" name="Google Shape;32;p2"/>
            <p:cNvSpPr/>
            <p:nvPr/>
          </p:nvSpPr>
          <p:spPr>
            <a:xfrm>
              <a:off x="54945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3700" y="414467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7650" y="4144675"/>
              <a:ext cx="96775" cy="96475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162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587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7010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945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37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7650" y="432892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162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8587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701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945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7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7650" y="4512600"/>
              <a:ext cx="96175" cy="96750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162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8587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701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4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3700" y="4696850"/>
              <a:ext cx="96175" cy="9645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79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162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8587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7010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263100" y="1393300"/>
            <a:ext cx="377100" cy="36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526310" y="-166470"/>
            <a:ext cx="767700" cy="74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10222" y="4288212"/>
            <a:ext cx="403500" cy="393600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952150" y="2216138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916">
          <p15:clr>
            <a:srgbClr val="FA7B17"/>
          </p15:clr>
        </p15:guide>
        <p15:guide id="3" orient="horz" pos="34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 ">
  <p:cSld name="BLANK_1_1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/>
          <p:nvPr/>
        </p:nvSpPr>
        <p:spPr>
          <a:xfrm rot="10800000">
            <a:off x="-200029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725153" y="3742075"/>
            <a:ext cx="351300" cy="342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 rot="10800000">
            <a:off x="-352429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 rot="-496824">
            <a:off x="6810412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 rot="9791591">
            <a:off x="8393680" y="848082"/>
            <a:ext cx="367289" cy="35875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596" name="Google Shape;596;p2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7"/>
          <p:cNvSpPr/>
          <p:nvPr/>
        </p:nvSpPr>
        <p:spPr>
          <a:xfrm rot="-7207933">
            <a:off x="360477" y="769492"/>
            <a:ext cx="209165" cy="20540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 rot="-7209233">
            <a:off x="279448" y="1185270"/>
            <a:ext cx="422237" cy="414831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title" idx="2" hasCustomPrompt="1"/>
          </p:nvPr>
        </p:nvSpPr>
        <p:spPr>
          <a:xfrm>
            <a:off x="2533350" y="2428125"/>
            <a:ext cx="2222400" cy="8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"/>
          </p:nvPr>
        </p:nvSpPr>
        <p:spPr>
          <a:xfrm>
            <a:off x="2946600" y="3089175"/>
            <a:ext cx="1395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title" idx="3" hasCustomPrompt="1"/>
          </p:nvPr>
        </p:nvSpPr>
        <p:spPr>
          <a:xfrm>
            <a:off x="5195850" y="2187300"/>
            <a:ext cx="1609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5" name="Google Shape;625;p27"/>
          <p:cNvSpPr txBox="1">
            <a:spLocks noGrp="1"/>
          </p:cNvSpPr>
          <p:nvPr>
            <p:ph type="subTitle" idx="4"/>
          </p:nvPr>
        </p:nvSpPr>
        <p:spPr>
          <a:xfrm>
            <a:off x="5261850" y="2652500"/>
            <a:ext cx="14772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BLANK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662" name="Google Shape;662;p29"/>
          <p:cNvSpPr/>
          <p:nvPr/>
        </p:nvSpPr>
        <p:spPr>
          <a:xfrm rot="10800000" flipH="1">
            <a:off x="6404698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 flipH="1">
            <a:off x="7182554" y="3841224"/>
            <a:ext cx="249600" cy="24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 rot="10800000" flipH="1">
            <a:off x="6557098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496824" flipH="1">
            <a:off x="-571004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-9791118" flipH="1">
            <a:off x="1676137" y="354591"/>
            <a:ext cx="228155" cy="22275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9"/>
          <p:cNvGrpSpPr/>
          <p:nvPr/>
        </p:nvGrpSpPr>
        <p:grpSpPr>
          <a:xfrm flipH="1">
            <a:off x="-211403" y="3952812"/>
            <a:ext cx="1105852" cy="705209"/>
            <a:chOff x="8038125" y="4174075"/>
            <a:chExt cx="673396" cy="429429"/>
          </a:xfrm>
        </p:grpSpPr>
        <p:sp>
          <p:nvSpPr>
            <p:cNvPr id="668" name="Google Shape;668;p2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29"/>
          <p:cNvSpPr/>
          <p:nvPr/>
        </p:nvSpPr>
        <p:spPr>
          <a:xfrm rot="5929643">
            <a:off x="7602416" y="984528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rot="5927184">
            <a:off x="7803408" y="459209"/>
            <a:ext cx="422255" cy="41470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3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/>
          <p:nvPr/>
        </p:nvSpPr>
        <p:spPr>
          <a:xfrm>
            <a:off x="553521" y="2792265"/>
            <a:ext cx="350700" cy="34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1"/>
          <p:cNvSpPr/>
          <p:nvPr/>
        </p:nvSpPr>
        <p:spPr>
          <a:xfrm rot="5400000">
            <a:off x="-389699" y="1739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1"/>
          <p:cNvSpPr/>
          <p:nvPr/>
        </p:nvSpPr>
        <p:spPr>
          <a:xfrm rot="5400000">
            <a:off x="-615320" y="1983969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/>
          <p:nvPr/>
        </p:nvSpPr>
        <p:spPr>
          <a:xfrm rot="-5400000">
            <a:off x="5449126" y="215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830619" y="2381725"/>
            <a:ext cx="350700" cy="342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4761163" y="-140575"/>
            <a:ext cx="620245" cy="633397"/>
            <a:chOff x="1260150" y="238125"/>
            <a:chExt cx="5092325" cy="5200300"/>
          </a:xfrm>
        </p:grpSpPr>
        <p:sp>
          <p:nvSpPr>
            <p:cNvPr id="726" name="Google Shape;726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3703888" y="4658275"/>
            <a:ext cx="620245" cy="633397"/>
            <a:chOff x="1260150" y="238125"/>
            <a:chExt cx="5092325" cy="5200300"/>
          </a:xfrm>
        </p:grpSpPr>
        <p:sp>
          <p:nvSpPr>
            <p:cNvPr id="737" name="Google Shape;737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/>
          <p:nvPr/>
        </p:nvSpPr>
        <p:spPr>
          <a:xfrm>
            <a:off x="-4060983" y="3124211"/>
            <a:ext cx="15948224" cy="2143115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6191371" y="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 rot="10800000">
            <a:off x="7000873" y="886765"/>
            <a:ext cx="237000" cy="231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6334246" y="12383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318999" y="361887"/>
            <a:ext cx="1105852" cy="705209"/>
            <a:chOff x="8038125" y="4174075"/>
            <a:chExt cx="673396" cy="429429"/>
          </a:xfrm>
        </p:grpSpPr>
        <p:sp>
          <p:nvSpPr>
            <p:cNvPr id="753" name="Google Shape;753;p32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 rot="5929643">
            <a:off x="874941" y="3273803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1"/>
          <p:cNvGrpSpPr/>
          <p:nvPr/>
        </p:nvGrpSpPr>
        <p:grpSpPr>
          <a:xfrm>
            <a:off x="7785359" y="345217"/>
            <a:ext cx="754683" cy="770684"/>
            <a:chOff x="1260150" y="238125"/>
            <a:chExt cx="5092325" cy="5200300"/>
          </a:xfrm>
        </p:grpSpPr>
        <p:sp>
          <p:nvSpPr>
            <p:cNvPr id="508" name="Google Shape;508;p2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1"/>
          <p:cNvSpPr txBox="1">
            <a:spLocks noGrp="1"/>
          </p:cNvSpPr>
          <p:nvPr>
            <p:ph type="title"/>
          </p:nvPr>
        </p:nvSpPr>
        <p:spPr>
          <a:xfrm>
            <a:off x="1700850" y="540000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19" name="Google Shape;519;p21"/>
          <p:cNvSpPr txBox="1">
            <a:spLocks noGrp="1"/>
          </p:cNvSpPr>
          <p:nvPr>
            <p:ph type="subTitle" idx="1"/>
          </p:nvPr>
        </p:nvSpPr>
        <p:spPr>
          <a:xfrm>
            <a:off x="2076625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1"/>
          <p:cNvSpPr txBox="1">
            <a:spLocks noGrp="1"/>
          </p:cNvSpPr>
          <p:nvPr>
            <p:ph type="title" idx="2" hasCustomPrompt="1"/>
          </p:nvPr>
        </p:nvSpPr>
        <p:spPr>
          <a:xfrm>
            <a:off x="2076625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1" name="Google Shape;521;p21"/>
          <p:cNvSpPr txBox="1">
            <a:spLocks noGrp="1"/>
          </p:cNvSpPr>
          <p:nvPr>
            <p:ph type="subTitle" idx="3"/>
          </p:nvPr>
        </p:nvSpPr>
        <p:spPr>
          <a:xfrm>
            <a:off x="2076625" y="2225873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1"/>
          <p:cNvSpPr txBox="1">
            <a:spLocks noGrp="1"/>
          </p:cNvSpPr>
          <p:nvPr>
            <p:ph type="subTitle" idx="4"/>
          </p:nvPr>
        </p:nvSpPr>
        <p:spPr>
          <a:xfrm>
            <a:off x="4922950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 idx="5" hasCustomPrompt="1"/>
          </p:nvPr>
        </p:nvSpPr>
        <p:spPr>
          <a:xfrm>
            <a:off x="4922950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6"/>
          </p:nvPr>
        </p:nvSpPr>
        <p:spPr>
          <a:xfrm>
            <a:off x="4922950" y="2225873"/>
            <a:ext cx="2574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7"/>
          </p:nvPr>
        </p:nvSpPr>
        <p:spPr>
          <a:xfrm>
            <a:off x="2076625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1"/>
          <p:cNvSpPr txBox="1">
            <a:spLocks noGrp="1"/>
          </p:cNvSpPr>
          <p:nvPr>
            <p:ph type="title" idx="8" hasCustomPrompt="1"/>
          </p:nvPr>
        </p:nvSpPr>
        <p:spPr>
          <a:xfrm>
            <a:off x="2076625" y="2921721"/>
            <a:ext cx="126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9"/>
          </p:nvPr>
        </p:nvSpPr>
        <p:spPr>
          <a:xfrm>
            <a:off x="2076625" y="3697694"/>
            <a:ext cx="25746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3"/>
          </p:nvPr>
        </p:nvSpPr>
        <p:spPr>
          <a:xfrm>
            <a:off x="4922950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title" idx="14" hasCustomPrompt="1"/>
          </p:nvPr>
        </p:nvSpPr>
        <p:spPr>
          <a:xfrm>
            <a:off x="4922950" y="2926117"/>
            <a:ext cx="11964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15"/>
          </p:nvPr>
        </p:nvSpPr>
        <p:spPr>
          <a:xfrm>
            <a:off x="4922950" y="3697694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627925" y="3050097"/>
            <a:ext cx="293400" cy="286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 rot="5400000">
            <a:off x="-286495" y="2349376"/>
            <a:ext cx="3080770" cy="250751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5400000" flipH="1">
            <a:off x="6609078" y="2188941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 rot="-5400000" flipH="1">
            <a:off x="6186390" y="1766168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0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20000" y="1606534"/>
            <a:ext cx="43092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720000" y="2208109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 flipH="1">
            <a:off x="2393040" y="1846879"/>
            <a:ext cx="6750959" cy="3296621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-5400000" flipH="1">
            <a:off x="6188321" y="2187816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-39079" y="4118812"/>
            <a:ext cx="1105852" cy="705209"/>
            <a:chOff x="8038125" y="4174075"/>
            <a:chExt cx="673396" cy="429429"/>
          </a:xfrm>
        </p:grpSpPr>
        <p:sp>
          <p:nvSpPr>
            <p:cNvPr id="130" name="Google Shape;130;p5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342900" y="272700"/>
            <a:ext cx="554700" cy="534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 rot="-5400000" flipH="1">
            <a:off x="5765633" y="1765043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025186" y="1892085"/>
            <a:ext cx="1118820" cy="155796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7326800" y="1520386"/>
            <a:ext cx="1569591" cy="21814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 rot="10800000">
            <a:off x="2191558" y="3869665"/>
            <a:ext cx="7010560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579361" y="11529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584440" y="-3330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776740" y="-15235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7122999" y="1567325"/>
            <a:ext cx="258300" cy="25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EA24C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20000" y="1825825"/>
            <a:ext cx="36273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4933936" y="4036215"/>
            <a:ext cx="4268189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9251505">
            <a:off x="607123" y="161334"/>
            <a:ext cx="274255" cy="26929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950943" y="3427417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9249610">
            <a:off x="6391419" y="4392147"/>
            <a:ext cx="264995" cy="258688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675763" y="3182150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5095718" y="4191541"/>
            <a:ext cx="4258807" cy="130073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-543703" y="4128337"/>
            <a:ext cx="1105852" cy="705209"/>
            <a:chOff x="8038125" y="4174075"/>
            <a:chExt cx="673396" cy="429429"/>
          </a:xfrm>
        </p:grpSpPr>
        <p:sp>
          <p:nvSpPr>
            <p:cNvPr id="75" name="Google Shape;75;p3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7893037">
            <a:off x="309396" y="562367"/>
            <a:ext cx="496732" cy="514348"/>
            <a:chOff x="1260150" y="238125"/>
            <a:chExt cx="5092325" cy="5200300"/>
          </a:xfrm>
        </p:grpSpPr>
        <p:sp>
          <p:nvSpPr>
            <p:cNvPr id="100" name="Google Shape;100;p3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720000" y="3809575"/>
            <a:ext cx="52425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757311" y="-557825"/>
            <a:ext cx="2922703" cy="1893565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10800000">
            <a:off x="56074" y="3486546"/>
            <a:ext cx="2658170" cy="1605831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/>
          <p:nvPr/>
        </p:nvSpPr>
        <p:spPr>
          <a:xfrm rot="10800000">
            <a:off x="-176254" y="3485073"/>
            <a:ext cx="3010926" cy="1818852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8252349" y="3826937"/>
            <a:ext cx="1105852" cy="705209"/>
            <a:chOff x="8038125" y="4174075"/>
            <a:chExt cx="673396" cy="429429"/>
          </a:xfrm>
        </p:grpSpPr>
        <p:sp>
          <p:nvSpPr>
            <p:cNvPr id="200" name="Google Shape;200;p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1496313" y="2214592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ubTitle" idx="2"/>
          </p:nvPr>
        </p:nvSpPr>
        <p:spPr>
          <a:xfrm>
            <a:off x="2670537" y="3234671"/>
            <a:ext cx="149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subTitle" idx="3"/>
          </p:nvPr>
        </p:nvSpPr>
        <p:spPr>
          <a:xfrm>
            <a:off x="4979487" y="2222607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4"/>
          </p:nvPr>
        </p:nvSpPr>
        <p:spPr>
          <a:xfrm>
            <a:off x="4979487" y="3242678"/>
            <a:ext cx="1303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6337" y="1710275"/>
            <a:ext cx="808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3" name="Google Shape;263;p9"/>
          <p:cNvSpPr txBox="1">
            <a:spLocks noGrp="1"/>
          </p:cNvSpPr>
          <p:nvPr>
            <p:ph type="title" idx="6" hasCustomPrompt="1"/>
          </p:nvPr>
        </p:nvSpPr>
        <p:spPr>
          <a:xfrm>
            <a:off x="4979487" y="1710275"/>
            <a:ext cx="922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" name="Google Shape;264;p9"/>
          <p:cNvSpPr/>
          <p:nvPr/>
        </p:nvSpPr>
        <p:spPr>
          <a:xfrm rot="10800000" flipH="1">
            <a:off x="225" y="3949760"/>
            <a:ext cx="9873391" cy="1193740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 flipH="1">
            <a:off x="-87725" y="3949777"/>
            <a:ext cx="9100826" cy="1258873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flipH="1">
            <a:off x="-8018" y="3634564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517795" y="1948675"/>
            <a:ext cx="1068493" cy="153570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8134798" y="1607325"/>
            <a:ext cx="1068517" cy="153280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-465976" y="417412"/>
            <a:ext cx="1105852" cy="705209"/>
            <a:chOff x="8038125" y="4174075"/>
            <a:chExt cx="673396" cy="429429"/>
          </a:xfrm>
        </p:grpSpPr>
        <p:sp>
          <p:nvSpPr>
            <p:cNvPr id="270" name="Google Shape;270;p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/>
          <p:nvPr/>
        </p:nvSpPr>
        <p:spPr>
          <a:xfrm rot="-5400000" flipH="1">
            <a:off x="6927465" y="2893178"/>
            <a:ext cx="3080770" cy="1419865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7896375" y="4402776"/>
            <a:ext cx="206100" cy="2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2"/>
          <p:cNvGrpSpPr/>
          <p:nvPr/>
        </p:nvGrpSpPr>
        <p:grpSpPr>
          <a:xfrm rot="7770955">
            <a:off x="451653" y="371824"/>
            <a:ext cx="335331" cy="342441"/>
            <a:chOff x="1260150" y="238125"/>
            <a:chExt cx="5092325" cy="5200300"/>
          </a:xfrm>
        </p:grpSpPr>
        <p:sp>
          <p:nvSpPr>
            <p:cNvPr id="373" name="Google Shape;373;p1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720000" y="623161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0" name="Google Shape;420;p15"/>
          <p:cNvGrpSpPr/>
          <p:nvPr/>
        </p:nvGrpSpPr>
        <p:grpSpPr>
          <a:xfrm rot="10777082">
            <a:off x="8546232" y="4411850"/>
            <a:ext cx="534706" cy="541872"/>
            <a:chOff x="1260150" y="238125"/>
            <a:chExt cx="5092325" cy="5200300"/>
          </a:xfrm>
        </p:grpSpPr>
        <p:sp>
          <p:nvSpPr>
            <p:cNvPr id="421" name="Google Shape;421;p15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 rot="1981215">
            <a:off x="8290079" y="4839226"/>
            <a:ext cx="199290" cy="195467"/>
          </a:xfrm>
          <a:prstGeom prst="ellipse">
            <a:avLst/>
          </a:prstGeom>
          <a:noFill/>
          <a:ln w="28575" cap="flat" cmpd="sng">
            <a:solidFill>
              <a:srgbClr val="EA24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 flipH="1">
            <a:off x="-714325" y="4410077"/>
            <a:ext cx="5457779" cy="733417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 rot="10800000">
            <a:off x="-7" y="26"/>
            <a:ext cx="2174761" cy="1442054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"/>
          <p:cNvSpPr/>
          <p:nvPr/>
        </p:nvSpPr>
        <p:spPr>
          <a:xfrm rot="10800000">
            <a:off x="60" y="-1"/>
            <a:ext cx="2263065" cy="1522076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APTION_ONLY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4724400" y="1766216"/>
            <a:ext cx="3181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20000" y="625725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4724400" y="2247900"/>
            <a:ext cx="35148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"/>
          <p:cNvSpPr/>
          <p:nvPr/>
        </p:nvSpPr>
        <p:spPr>
          <a:xfrm rot="1067717">
            <a:off x="6265069" y="-449217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 rot="1067717">
            <a:off x="6152762" y="-449220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1625353" y="4255700"/>
            <a:ext cx="7518647" cy="887788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>
            <a:off x="409666" y="330038"/>
            <a:ext cx="387017" cy="395223"/>
            <a:chOff x="1260150" y="238125"/>
            <a:chExt cx="5092325" cy="5200300"/>
          </a:xfrm>
        </p:grpSpPr>
        <p:sp>
          <p:nvSpPr>
            <p:cNvPr id="448" name="Google Shape;448;p17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/>
          <p:nvPr/>
        </p:nvSpPr>
        <p:spPr>
          <a:xfrm rot="10800000">
            <a:off x="-453578" y="3286120"/>
            <a:ext cx="2460931" cy="1866905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480" name="Google Shape;480;p19"/>
          <p:cNvSpPr/>
          <p:nvPr/>
        </p:nvSpPr>
        <p:spPr>
          <a:xfrm rot="2345401">
            <a:off x="6422404" y="-481561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290025" y="1807453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1"/>
          </p:nvPr>
        </p:nvSpPr>
        <p:spPr>
          <a:xfrm>
            <a:off x="9477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2"/>
          </p:nvPr>
        </p:nvSpPr>
        <p:spPr>
          <a:xfrm>
            <a:off x="9477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3"/>
          </p:nvPr>
        </p:nvSpPr>
        <p:spPr>
          <a:xfrm>
            <a:off x="35100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4"/>
          </p:nvPr>
        </p:nvSpPr>
        <p:spPr>
          <a:xfrm>
            <a:off x="35100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5"/>
          </p:nvPr>
        </p:nvSpPr>
        <p:spPr>
          <a:xfrm>
            <a:off x="60723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subTitle" idx="6"/>
          </p:nvPr>
        </p:nvSpPr>
        <p:spPr>
          <a:xfrm>
            <a:off x="60723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9"/>
          <p:cNvSpPr/>
          <p:nvPr/>
        </p:nvSpPr>
        <p:spPr>
          <a:xfrm rot="2345401">
            <a:off x="6589062" y="-314904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3" r:id="rId8"/>
    <p:sldLayoutId id="2147483665" r:id="rId9"/>
    <p:sldLayoutId id="2147483668" r:id="rId10"/>
    <p:sldLayoutId id="2147483673" r:id="rId11"/>
    <p:sldLayoutId id="2147483675" r:id="rId12"/>
    <p:sldLayoutId id="2147483677" r:id="rId13"/>
    <p:sldLayoutId id="2147483678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5">
                <a:lumMod val="5000"/>
                <a:lumOff val="95000"/>
              </a:schemeClr>
            </a:gs>
            <a:gs pos="7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ctrTitle"/>
          </p:nvPr>
        </p:nvSpPr>
        <p:spPr>
          <a:xfrm>
            <a:off x="2615317" y="2057217"/>
            <a:ext cx="4445882" cy="102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solidFill>
                  <a:srgbClr val="5879FA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FastTech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1"/>
          </p:nvPr>
        </p:nvSpPr>
        <p:spPr>
          <a:xfrm>
            <a:off x="1942440" y="3086283"/>
            <a:ext cx="51187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Monitoramento de trabalho home office</a:t>
            </a:r>
            <a:endParaRPr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6066CAF-33E7-45C6-A719-33A6140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18" y="2117264"/>
            <a:ext cx="864866" cy="8605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8"/>
          <p:cNvSpPr/>
          <p:nvPr/>
        </p:nvSpPr>
        <p:spPr>
          <a:xfrm>
            <a:off x="2395200" y="1623376"/>
            <a:ext cx="2176800" cy="212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NUVEM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83" name="Google Shape;1383;p58"/>
          <p:cNvSpPr/>
          <p:nvPr/>
        </p:nvSpPr>
        <p:spPr>
          <a:xfrm>
            <a:off x="5004262" y="1615229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4" name="Google Shape;1384;p58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1385" name="Google Shape;1385;p58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AWS Educate para Organizações de desenvolvimento econômico">
            <a:extLst>
              <a:ext uri="{FF2B5EF4-FFF2-40B4-BE49-F238E27FC236}">
                <a16:creationId xmlns:a16="http://schemas.microsoft.com/office/drawing/2014/main" id="{F2C9736B-5F2F-4C7F-B4BA-65E0131A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73" y="2385752"/>
            <a:ext cx="1927197" cy="6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Docker como fazer backup dos containers e restaurar a partir de um arquivo  de backup – Blog do Daru">
            <a:extLst>
              <a:ext uri="{FF2B5EF4-FFF2-40B4-BE49-F238E27FC236}">
                <a16:creationId xmlns:a16="http://schemas.microsoft.com/office/drawing/2014/main" id="{BAECCF8A-4B32-4760-8A0B-69FBC074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2080643"/>
            <a:ext cx="1445219" cy="12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C3C8A43-38C3-48D8-AAB2-BB8EE345D553}"/>
              </a:ext>
            </a:extLst>
          </p:cNvPr>
          <p:cNvSpPr txBox="1"/>
          <p:nvPr/>
        </p:nvSpPr>
        <p:spPr>
          <a:xfrm>
            <a:off x="543509" y="4671203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BECC3DB-3D62-46E7-8B14-9392DB2B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207712" y="4658023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Aprendizado; 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Discussões; </a:t>
            </a:r>
            <a:endParaRPr lang="en" sz="1800" dirty="0">
              <a:solidFill>
                <a:srgbClr val="24376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Ideias e Inovação;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Conhecimento;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03" name="Google Shape;1003;p46"/>
          <p:cNvGrpSpPr/>
          <p:nvPr/>
        </p:nvGrpSpPr>
        <p:grpSpPr>
          <a:xfrm rot="10775669">
            <a:off x="1344713" y="1251908"/>
            <a:ext cx="503644" cy="508070"/>
            <a:chOff x="1260150" y="238125"/>
            <a:chExt cx="5092325" cy="5200300"/>
          </a:xfrm>
        </p:grpSpPr>
        <p:sp>
          <p:nvSpPr>
            <p:cNvPr id="1004" name="Google Shape;1004;p46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6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15" name="Google Shape;1015;p46"/>
          <p:cNvSpPr/>
          <p:nvPr/>
        </p:nvSpPr>
        <p:spPr>
          <a:xfrm>
            <a:off x="8424000" y="749028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D2512-E3FA-4E2D-B259-427DCBD9404F}"/>
              </a:ext>
            </a:extLst>
          </p:cNvPr>
          <p:cNvSpPr txBox="1"/>
          <p:nvPr/>
        </p:nvSpPr>
        <p:spPr>
          <a:xfrm>
            <a:off x="8222904" y="468169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ABC281A-1C32-413F-B968-80943685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07" y="4655757"/>
            <a:ext cx="335797" cy="334138"/>
          </a:xfrm>
          <a:prstGeom prst="rect">
            <a:avLst/>
          </a:prstGeom>
        </p:spPr>
      </p:pic>
      <p:pic>
        <p:nvPicPr>
          <p:cNvPr id="19" name="Picture 18" descr="Pessoas fazendo uma ilustração de lista de tarefas | Vetor Grátis">
            <a:extLst>
              <a:ext uri="{FF2B5EF4-FFF2-40B4-BE49-F238E27FC236}">
                <a16:creationId xmlns:a16="http://schemas.microsoft.com/office/drawing/2014/main" id="{EC403E03-6716-44B9-AE14-5D0BAA2E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D6D7"/>
              </a:clrFrom>
              <a:clrTo>
                <a:srgbClr val="F6D6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91" y="896628"/>
            <a:ext cx="4491209" cy="32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61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</a:t>
            </a:r>
            <a:endParaRPr dirty="0">
              <a:solidFill>
                <a:srgbClr val="5879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6" name="Google Shape;1446;p61"/>
          <p:cNvSpPr txBox="1">
            <a:spLocks noGrp="1"/>
          </p:cNvSpPr>
          <p:nvPr>
            <p:ph type="subTitle" idx="1"/>
          </p:nvPr>
        </p:nvSpPr>
        <p:spPr>
          <a:xfrm>
            <a:off x="796903" y="1622098"/>
            <a:ext cx="3363268" cy="44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Alguma dúvida?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61"/>
          <p:cNvSpPr txBox="1"/>
          <p:nvPr/>
        </p:nvSpPr>
        <p:spPr>
          <a:xfrm>
            <a:off x="720000" y="4276725"/>
            <a:ext cx="311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3B950B9-C0FF-4B24-8928-72892BD6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2" y="2293685"/>
            <a:ext cx="1583329" cy="144133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CFDE4BD-175C-4EB4-8ADE-37C62D94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00" y="2293685"/>
            <a:ext cx="1505412" cy="1293885"/>
          </a:xfrm>
          <a:prstGeom prst="rect">
            <a:avLst/>
          </a:prstGeom>
        </p:spPr>
      </p:pic>
      <p:pic>
        <p:nvPicPr>
          <p:cNvPr id="1026" name="Picture 2" descr="SPTECH | Home">
            <a:extLst>
              <a:ext uri="{FF2B5EF4-FFF2-40B4-BE49-F238E27FC236}">
                <a16:creationId xmlns:a16="http://schemas.microsoft.com/office/drawing/2014/main" id="{46978C28-1A8B-4568-B957-EF537FB1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8" y="3208623"/>
            <a:ext cx="1782618" cy="12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EA6E8-84E3-4306-AD63-191D8F6617F7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10BEA5-8870-4AD8-97E6-AFEB4588EF5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4CFCE-33A6-44C8-A4FA-9EF6D87A6046}"/>
              </a:ext>
            </a:extLst>
          </p:cNvPr>
          <p:cNvSpPr txBox="1"/>
          <p:nvPr/>
        </p:nvSpPr>
        <p:spPr>
          <a:xfrm>
            <a:off x="796902" y="1964304"/>
            <a:ext cx="45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https://institucional-empresa-fasttech.azurewebsites.net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6"/>
          <p:cNvSpPr txBox="1">
            <a:spLocks noGrp="1"/>
          </p:cNvSpPr>
          <p:nvPr>
            <p:ph type="title"/>
          </p:nvPr>
        </p:nvSpPr>
        <p:spPr>
          <a:xfrm>
            <a:off x="589371" y="31763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CONHEÇA A EQUIPE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3" name="Google Shape;793;p36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"A?":"B","a":5,"d":"B","h":"www.canva.com","c":"DAEoxh-r-no","i":"ud7kbha_w7o9UopPnT5pBQ","b":1637791911699,"A":[{"A?":"I","A":260.0355116461657,"B":315.8014079778461,"D":301.5665601193166,"C":306.09005852110636,"a":{"B":{"A":{"A":"MAEo3GUGR48","B":1},"B":{"D":301.5665601193166,"C":3</a:t>
            </a:r>
            <a:r>
              <a:rPr lang="en" dirty="0"/>
              <a:t>the presentation.</a:t>
            </a:r>
            <a:endParaRPr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F05FBA9-0211-4CF8-BCFF-D39DFF6A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4693621"/>
            <a:ext cx="335797" cy="33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1E261-64A8-47FF-994B-FF6BDF6944F5}"/>
              </a:ext>
            </a:extLst>
          </p:cNvPr>
          <p:cNvSpPr txBox="1"/>
          <p:nvPr/>
        </p:nvSpPr>
        <p:spPr>
          <a:xfrm>
            <a:off x="466426" y="4722190"/>
            <a:ext cx="1493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46E3A6F0-4748-456F-96E4-B87B19EFC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6" y="1224532"/>
            <a:ext cx="1320780" cy="1295466"/>
          </a:xfrm>
          <a:prstGeom prst="rect">
            <a:avLst/>
          </a:prstGeom>
        </p:spPr>
      </p:pic>
      <p:pic>
        <p:nvPicPr>
          <p:cNvPr id="8" name="Picture 7" descr="A picture containing sky&#10;&#10;Description automatically generated">
            <a:extLst>
              <a:ext uri="{FF2B5EF4-FFF2-40B4-BE49-F238E27FC236}">
                <a16:creationId xmlns:a16="http://schemas.microsoft.com/office/drawing/2014/main" id="{084247FF-1EDB-4125-89AA-3D1FB2A6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35" y="1224532"/>
            <a:ext cx="1561036" cy="1442657"/>
          </a:xfrm>
          <a:prstGeom prst="rect">
            <a:avLst/>
          </a:prstGeom>
        </p:spPr>
      </p:pic>
      <p:pic>
        <p:nvPicPr>
          <p:cNvPr id="10" name="Picture 9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0A63CA68-9611-4ADF-9F28-C8BA5BE36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038" y="1169126"/>
            <a:ext cx="1371906" cy="1417637"/>
          </a:xfrm>
          <a:prstGeom prst="rect">
            <a:avLst/>
          </a:prstGeom>
        </p:spPr>
      </p:pic>
      <p:pic>
        <p:nvPicPr>
          <p:cNvPr id="12" name="Picture 11" descr="A person with purple hair&#10;&#10;Description automatically generated with medium confidence">
            <a:extLst>
              <a:ext uri="{FF2B5EF4-FFF2-40B4-BE49-F238E27FC236}">
                <a16:creationId xmlns:a16="http://schemas.microsoft.com/office/drawing/2014/main" id="{8AC311C4-E8EF-4E78-A8AF-CA8C88831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3067070"/>
            <a:ext cx="1318539" cy="1295465"/>
          </a:xfrm>
          <a:prstGeom prst="rect">
            <a:avLst/>
          </a:prstGeom>
        </p:spPr>
      </p:pic>
      <p:pic>
        <p:nvPicPr>
          <p:cNvPr id="14" name="Picture 13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8AD45AB1-369F-4BD0-AC9F-8990164B9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1138" y="3110083"/>
            <a:ext cx="1276320" cy="1295465"/>
          </a:xfrm>
          <a:prstGeom prst="rect">
            <a:avLst/>
          </a:prstGeom>
        </p:spPr>
      </p:pic>
      <p:pic>
        <p:nvPicPr>
          <p:cNvPr id="16" name="Picture 15" descr="A picture containing text, bowed instrument&#10;&#10;Description automatically generated">
            <a:extLst>
              <a:ext uri="{FF2B5EF4-FFF2-40B4-BE49-F238E27FC236}">
                <a16:creationId xmlns:a16="http://schemas.microsoft.com/office/drawing/2014/main" id="{6175BABD-212F-4998-905A-A8C1373CB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057" y="3110084"/>
            <a:ext cx="1237705" cy="1295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1817D1-9358-4CA0-B868-100E97F04CC9}"/>
              </a:ext>
            </a:extLst>
          </p:cNvPr>
          <p:cNvSpPr txBox="1"/>
          <p:nvPr/>
        </p:nvSpPr>
        <p:spPr>
          <a:xfrm>
            <a:off x="771126" y="2505137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Leonardo Ianotta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AE3C-42F8-423A-AC06-82A5653F62D6}"/>
              </a:ext>
            </a:extLst>
          </p:cNvPr>
          <p:cNvSpPr txBox="1"/>
          <p:nvPr/>
        </p:nvSpPr>
        <p:spPr>
          <a:xfrm>
            <a:off x="720000" y="4294163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Fernando Marques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B0A79-5CB3-488B-A51C-362DBFC9F00F}"/>
              </a:ext>
            </a:extLst>
          </p:cNvPr>
          <p:cNvSpPr txBox="1"/>
          <p:nvPr/>
        </p:nvSpPr>
        <p:spPr>
          <a:xfrm>
            <a:off x="3660853" y="2528689"/>
            <a:ext cx="156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Julio Moudatsos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0BAA-3886-4D51-9D9D-11EF4A21078E}"/>
              </a:ext>
            </a:extLst>
          </p:cNvPr>
          <p:cNvSpPr txBox="1"/>
          <p:nvPr/>
        </p:nvSpPr>
        <p:spPr>
          <a:xfrm>
            <a:off x="3320451" y="4347832"/>
            <a:ext cx="190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Beatriz do Nascimento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3059C-B89C-4A39-BD8C-8CDABF2BAFD8}"/>
              </a:ext>
            </a:extLst>
          </p:cNvPr>
          <p:cNvSpPr txBox="1"/>
          <p:nvPr/>
        </p:nvSpPr>
        <p:spPr>
          <a:xfrm>
            <a:off x="6482874" y="4312128"/>
            <a:ext cx="115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Breno Cesar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F84AB-8329-4549-914D-06965ED93EE7}"/>
              </a:ext>
            </a:extLst>
          </p:cNvPr>
          <p:cNvSpPr txBox="1"/>
          <p:nvPr/>
        </p:nvSpPr>
        <p:spPr>
          <a:xfrm>
            <a:off x="6430455" y="2519998"/>
            <a:ext cx="123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Ellen Miranda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573416" y="613496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CRESCIMENTO NO SETOR DE CALL CENTER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22" name="Google Shape;1222;p53"/>
          <p:cNvSpPr txBox="1">
            <a:spLocks noGrp="1"/>
          </p:cNvSpPr>
          <p:nvPr>
            <p:ph type="subTitle" idx="2"/>
          </p:nvPr>
        </p:nvSpPr>
        <p:spPr>
          <a:xfrm>
            <a:off x="4156507" y="1665482"/>
            <a:ext cx="3245772" cy="210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Segundo a Associação Brasileira de Telesserviços, o setor de call center cresceu aceleradamente durante a pandemia e deve ter faturado mais de 13,5 bilhões de reais em 2021.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0" i="0" dirty="0">
                <a:solidFill>
                  <a:srgbClr val="2F2F2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 exemplo desse crescimento é a AeC, uma das três maiores empresas do ramo no país. A operação, que fechou 2020 com 13.288 novas contratações.</a:t>
            </a:r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48B2C-E978-487D-8A66-87CFE2115AA2}"/>
              </a:ext>
            </a:extLst>
          </p:cNvPr>
          <p:cNvSpPr txBox="1"/>
          <p:nvPr/>
        </p:nvSpPr>
        <p:spPr>
          <a:xfrm>
            <a:off x="790560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2B33DFB-8194-4A97-A800-2BCD1A9B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569803" y="4749497"/>
            <a:ext cx="335797" cy="334138"/>
          </a:xfrm>
          <a:prstGeom prst="rect">
            <a:avLst/>
          </a:prstGeom>
        </p:spPr>
      </p:pic>
      <p:pic>
        <p:nvPicPr>
          <p:cNvPr id="1028" name="Picture 4" descr="gráfico de barras grátis ícone">
            <a:extLst>
              <a:ext uri="{FF2B5EF4-FFF2-40B4-BE49-F238E27FC236}">
                <a16:creationId xmlns:a16="http://schemas.microsoft.com/office/drawing/2014/main" id="{A0307EEA-F54F-4B90-A5E2-74A21774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00" y="1530844"/>
            <a:ext cx="2238437" cy="22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ED8068F-89E3-4DE6-B77D-EC2B95FAE41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1E833-D635-4DA9-B05C-D9BA92162F0E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Google Shape;1383;p58">
            <a:extLst>
              <a:ext uri="{FF2B5EF4-FFF2-40B4-BE49-F238E27FC236}">
                <a16:creationId xmlns:a16="http://schemas.microsoft.com/office/drawing/2014/main" id="{90D0E106-667B-4724-8C15-A662D6820CB5}"/>
              </a:ext>
            </a:extLst>
          </p:cNvPr>
          <p:cNvSpPr/>
          <p:nvPr/>
        </p:nvSpPr>
        <p:spPr>
          <a:xfrm>
            <a:off x="6001164" y="1360847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33F10C9-D925-4E16-9206-64F2E7BE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69" y="1538625"/>
            <a:ext cx="1828826" cy="182882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222;p53">
            <a:extLst>
              <a:ext uri="{FF2B5EF4-FFF2-40B4-BE49-F238E27FC236}">
                <a16:creationId xmlns:a16="http://schemas.microsoft.com/office/drawing/2014/main" id="{0478E697-8318-4821-A0FE-ECD6A3B1B52D}"/>
              </a:ext>
            </a:extLst>
          </p:cNvPr>
          <p:cNvSpPr txBox="1">
            <a:spLocks/>
          </p:cNvSpPr>
          <p:nvPr/>
        </p:nvSpPr>
        <p:spPr>
          <a:xfrm>
            <a:off x="1205542" y="1478566"/>
            <a:ext cx="3337676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Marcus Vinicius Garcia Lovato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Coordenador de Qualidade Júnior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Operação UOL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Teleperformance CRM</a:t>
            </a:r>
          </a:p>
        </p:txBody>
      </p:sp>
      <p:pic>
        <p:nvPicPr>
          <p:cNvPr id="1030" name="Picture 6" descr="Teleperformance India Launches Three Revolutionary Cloud Campus Hubs to  Enable Seamless Transition to Work-At-Home | The NFA Post">
            <a:extLst>
              <a:ext uri="{FF2B5EF4-FFF2-40B4-BE49-F238E27FC236}">
                <a16:creationId xmlns:a16="http://schemas.microsoft.com/office/drawing/2014/main" id="{F207E565-95A4-40E3-A618-4BB78B4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87" y="3336585"/>
            <a:ext cx="1823113" cy="9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54401B4-B8BF-473C-B43C-E8C05D39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48" y="3221455"/>
            <a:ext cx="1182962" cy="11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700850" y="118038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1"/>
          </p:nvPr>
        </p:nvSpPr>
        <p:spPr>
          <a:xfrm>
            <a:off x="2148653" y="1584946"/>
            <a:ext cx="1513284" cy="50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O que é?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2"/>
          </p:nvPr>
        </p:nvSpPr>
        <p:spPr>
          <a:xfrm>
            <a:off x="2148653" y="1128633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803" name="Google Shape;803;p37"/>
          <p:cNvSpPr txBox="1">
            <a:spLocks noGrp="1"/>
          </p:cNvSpPr>
          <p:nvPr>
            <p:ph type="title" idx="5"/>
          </p:nvPr>
        </p:nvSpPr>
        <p:spPr>
          <a:xfrm>
            <a:off x="5451068" y="1128633"/>
            <a:ext cx="1151004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EBECE-7CEB-43D9-BAA6-9F7917F92933}"/>
              </a:ext>
            </a:extLst>
          </p:cNvPr>
          <p:cNvSpPr txBox="1"/>
          <p:nvPr/>
        </p:nvSpPr>
        <p:spPr>
          <a:xfrm>
            <a:off x="2134258" y="1925110"/>
            <a:ext cx="21324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  <a:sym typeface="Open Sans"/>
              </a:rPr>
              <a:t>Gráfico</a:t>
            </a:r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 de probabilidade na dashboard do gestor sobre atividades em home office.</a:t>
            </a:r>
          </a:p>
        </p:txBody>
      </p:sp>
      <p:sp>
        <p:nvSpPr>
          <p:cNvPr id="23" name="Google Shape;800;p37">
            <a:extLst>
              <a:ext uri="{FF2B5EF4-FFF2-40B4-BE49-F238E27FC236}">
                <a16:creationId xmlns:a16="http://schemas.microsoft.com/office/drawing/2014/main" id="{1989319D-0108-458E-8EDB-1408AB343C9F}"/>
              </a:ext>
            </a:extLst>
          </p:cNvPr>
          <p:cNvSpPr txBox="1">
            <a:spLocks/>
          </p:cNvSpPr>
          <p:nvPr/>
        </p:nvSpPr>
        <p:spPr>
          <a:xfrm>
            <a:off x="5493634" y="1489851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Como surgiu?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1F2B9-DABA-4DC4-8DC8-067051CE53E8}"/>
              </a:ext>
            </a:extLst>
          </p:cNvPr>
          <p:cNvSpPr txBox="1"/>
          <p:nvPr/>
        </p:nvSpPr>
        <p:spPr>
          <a:xfrm>
            <a:off x="5497681" y="1835596"/>
            <a:ext cx="2340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Estávamos pensando em como melhorar o cenário de procrastinação das empresas.</a:t>
            </a:r>
          </a:p>
        </p:txBody>
      </p:sp>
      <p:sp>
        <p:nvSpPr>
          <p:cNvPr id="46" name="Google Shape;803;p37">
            <a:extLst>
              <a:ext uri="{FF2B5EF4-FFF2-40B4-BE49-F238E27FC236}">
                <a16:creationId xmlns:a16="http://schemas.microsoft.com/office/drawing/2014/main" id="{E67398DD-E18E-4FFE-98A4-68619B095002}"/>
              </a:ext>
            </a:extLst>
          </p:cNvPr>
          <p:cNvSpPr txBox="1">
            <a:spLocks/>
          </p:cNvSpPr>
          <p:nvPr/>
        </p:nvSpPr>
        <p:spPr>
          <a:xfrm>
            <a:off x="2134258" y="2934651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03</a:t>
            </a:r>
          </a:p>
        </p:txBody>
      </p:sp>
      <p:sp>
        <p:nvSpPr>
          <p:cNvPr id="47" name="Google Shape;800;p37">
            <a:extLst>
              <a:ext uri="{FF2B5EF4-FFF2-40B4-BE49-F238E27FC236}">
                <a16:creationId xmlns:a16="http://schemas.microsoft.com/office/drawing/2014/main" id="{E46F42E5-784C-4E52-B152-A744ED86F68D}"/>
              </a:ext>
            </a:extLst>
          </p:cNvPr>
          <p:cNvSpPr txBox="1">
            <a:spLocks/>
          </p:cNvSpPr>
          <p:nvPr/>
        </p:nvSpPr>
        <p:spPr>
          <a:xfrm>
            <a:off x="2134258" y="3340829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o que serve?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80D7D8-5874-427E-92EE-CDE210817920}"/>
              </a:ext>
            </a:extLst>
          </p:cNvPr>
          <p:cNvSpPr txBox="1"/>
          <p:nvPr/>
        </p:nvSpPr>
        <p:spPr>
          <a:xfrm>
            <a:off x="2148653" y="3723573"/>
            <a:ext cx="20012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Mitigar futuros erros, melhorando desempenho a longo prazo.</a:t>
            </a:r>
          </a:p>
        </p:txBody>
      </p:sp>
      <p:sp>
        <p:nvSpPr>
          <p:cNvPr id="49" name="Google Shape;803;p37">
            <a:extLst>
              <a:ext uri="{FF2B5EF4-FFF2-40B4-BE49-F238E27FC236}">
                <a16:creationId xmlns:a16="http://schemas.microsoft.com/office/drawing/2014/main" id="{EEA88238-F765-4294-83BC-3BF95EF7DB5E}"/>
              </a:ext>
            </a:extLst>
          </p:cNvPr>
          <p:cNvSpPr txBox="1">
            <a:spLocks/>
          </p:cNvSpPr>
          <p:nvPr/>
        </p:nvSpPr>
        <p:spPr>
          <a:xfrm>
            <a:off x="5451068" y="2914546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50" name="Google Shape;800;p37">
            <a:extLst>
              <a:ext uri="{FF2B5EF4-FFF2-40B4-BE49-F238E27FC236}">
                <a16:creationId xmlns:a16="http://schemas.microsoft.com/office/drawing/2014/main" id="{34CB5ADB-B87D-4823-81D9-CEBBEFC005C7}"/>
              </a:ext>
            </a:extLst>
          </p:cNvPr>
          <p:cNvSpPr txBox="1">
            <a:spLocks/>
          </p:cNvSpPr>
          <p:nvPr/>
        </p:nvSpPr>
        <p:spPr>
          <a:xfrm>
            <a:off x="5493634" y="3152351"/>
            <a:ext cx="2882405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o projeto R</a:t>
            </a: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$</a:t>
            </a:r>
            <a:endParaRPr lang="pt-B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536582-7B89-41E0-875E-5F56E71FAACA}"/>
              </a:ext>
            </a:extLst>
          </p:cNvPr>
          <p:cNvSpPr txBox="1"/>
          <p:nvPr/>
        </p:nvSpPr>
        <p:spPr>
          <a:xfrm>
            <a:off x="5493634" y="3696291"/>
            <a:ext cx="22435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A nossa ideia serve para prever situações indevidas que podem impactar os lucros da empresa.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9C11FC9-2457-4A6C-B1DE-9ADF0131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A05DEF-06E2-45F9-BEA3-84634295512B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>
            <a:spLocks noGrp="1"/>
          </p:cNvSpPr>
          <p:nvPr>
            <p:ph type="title"/>
          </p:nvPr>
        </p:nvSpPr>
        <p:spPr>
          <a:xfrm>
            <a:off x="577125" y="554287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DIAGRAMA DE SOLUÇÃO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0A09C9A-1B67-4804-A551-74B5B3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19" y="4762678"/>
            <a:ext cx="335797" cy="3341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FE853B-86C7-4ED9-87E9-AAFEE518A556}"/>
              </a:ext>
            </a:extLst>
          </p:cNvPr>
          <p:cNvSpPr txBox="1"/>
          <p:nvPr/>
        </p:nvSpPr>
        <p:spPr>
          <a:xfrm>
            <a:off x="8018316" y="4789039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6357-9E65-48A0-A704-26D5AE6A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89" y="1191097"/>
            <a:ext cx="5048022" cy="357158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title"/>
          </p:nvPr>
        </p:nvSpPr>
        <p:spPr>
          <a:xfrm>
            <a:off x="720000" y="260819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MODELAGEM DE DADOS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BBC44-0AA6-4748-98C9-FBF6354FBCEC}"/>
              </a:ext>
            </a:extLst>
          </p:cNvPr>
          <p:cNvSpPr txBox="1"/>
          <p:nvPr/>
        </p:nvSpPr>
        <p:spPr>
          <a:xfrm>
            <a:off x="753984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AED67FF-EC8D-4AD7-804A-9701545E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204043" y="4749497"/>
            <a:ext cx="335797" cy="334138"/>
          </a:xfrm>
          <a:prstGeom prst="rect">
            <a:avLst/>
          </a:prstGeom>
        </p:spPr>
      </p:pic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AACF57-B968-4646-81FE-8D0908B3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4" y="1028917"/>
            <a:ext cx="4878512" cy="29460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687010" y="311666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AMBIENTES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AD114-0DEE-46A6-A689-A0F3E97A51F0}"/>
              </a:ext>
            </a:extLst>
          </p:cNvPr>
          <p:cNvSpPr/>
          <p:nvPr/>
        </p:nvSpPr>
        <p:spPr>
          <a:xfrm>
            <a:off x="1824140" y="1365821"/>
            <a:ext cx="2036375" cy="2411859"/>
          </a:xfrm>
          <a:prstGeom prst="rect">
            <a:avLst/>
          </a:prstGeom>
          <a:gradFill flip="none" rotWithShape="1">
            <a:gsLst>
              <a:gs pos="56000">
                <a:srgbClr val="E5E1EF"/>
              </a:gs>
              <a:gs pos="0">
                <a:srgbClr val="EAE5EC"/>
              </a:gs>
              <a:gs pos="100000">
                <a:srgbClr val="CFD1F4">
                  <a:lumMod val="98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Institucional</a:t>
            </a: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2BEB08-093A-4CDC-94F6-7EE678A8AA1A}"/>
              </a:ext>
            </a:extLst>
          </p:cNvPr>
          <p:cNvSpPr/>
          <p:nvPr/>
        </p:nvSpPr>
        <p:spPr>
          <a:xfrm>
            <a:off x="3804484" y="1365821"/>
            <a:ext cx="1507352" cy="2411859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C4994-4F6C-47D5-A3C2-CCDAC391AA67}"/>
              </a:ext>
            </a:extLst>
          </p:cNvPr>
          <p:cNvSpPr/>
          <p:nvPr/>
        </p:nvSpPr>
        <p:spPr>
          <a:xfrm>
            <a:off x="5311836" y="1365821"/>
            <a:ext cx="1980344" cy="24118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97FE5BE8-F089-4473-AEC4-CBE094CD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162" y="2264182"/>
            <a:ext cx="873752" cy="873752"/>
          </a:xfrm>
          <a:prstGeom prst="rect">
            <a:avLst/>
          </a:prstGeom>
        </p:spPr>
      </p:pic>
      <p:pic>
        <p:nvPicPr>
          <p:cNvPr id="34" name="Graphic 33" descr="Bar graph with upward trend with solid fill">
            <a:extLst>
              <a:ext uri="{FF2B5EF4-FFF2-40B4-BE49-F238E27FC236}">
                <a16:creationId xmlns:a16="http://schemas.microsoft.com/office/drawing/2014/main" id="{742F1832-0F09-490E-8740-912E1AA52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7496" y="2358158"/>
            <a:ext cx="685800" cy="685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82433D9-B448-4FB6-8EB8-C6B9BF45034A}"/>
              </a:ext>
            </a:extLst>
          </p:cNvPr>
          <p:cNvSpPr txBox="1"/>
          <p:nvPr/>
        </p:nvSpPr>
        <p:spPr>
          <a:xfrm>
            <a:off x="5694598" y="1942772"/>
            <a:ext cx="166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72F3B3-7963-4F99-9FDF-5003D90FE95C}"/>
              </a:ext>
            </a:extLst>
          </p:cNvPr>
          <p:cNvSpPr/>
          <p:nvPr/>
        </p:nvSpPr>
        <p:spPr>
          <a:xfrm>
            <a:off x="4168875" y="2056499"/>
            <a:ext cx="779639" cy="1012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BA35C96F-671F-4F94-A660-3A82649B3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5794" y="2397062"/>
            <a:ext cx="685800" cy="685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69789D-9BC7-4DA6-AC1A-9678D24E394B}"/>
              </a:ext>
            </a:extLst>
          </p:cNvPr>
          <p:cNvSpPr txBox="1"/>
          <p:nvPr/>
        </p:nvSpPr>
        <p:spPr>
          <a:xfrm>
            <a:off x="4190433" y="21068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Login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8A1506B-6B9A-4396-9FCB-9147C672E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11DAD-87E7-4884-8CD8-8CB8EC00A89A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8;p37">
            <a:extLst>
              <a:ext uri="{FF2B5EF4-FFF2-40B4-BE49-F238E27FC236}">
                <a16:creationId xmlns:a16="http://schemas.microsoft.com/office/drawing/2014/main" id="{821CE211-38E1-4D3E-843E-FC2534411C5B}"/>
              </a:ext>
            </a:extLst>
          </p:cNvPr>
          <p:cNvSpPr txBox="1">
            <a:spLocks/>
          </p:cNvSpPr>
          <p:nvPr/>
        </p:nvSpPr>
        <p:spPr>
          <a:xfrm>
            <a:off x="603508" y="1889371"/>
            <a:ext cx="4182609" cy="9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Então vamos lá!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4825FB-9D1F-4606-A153-CB9334537E38}"/>
              </a:ext>
            </a:extLst>
          </p:cNvPr>
          <p:cNvSpPr/>
          <p:nvPr/>
        </p:nvSpPr>
        <p:spPr>
          <a:xfrm>
            <a:off x="4950229" y="1172096"/>
            <a:ext cx="2535381" cy="23441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Vencedores - ícones de pessoas grátis">
            <a:extLst>
              <a:ext uri="{FF2B5EF4-FFF2-40B4-BE49-F238E27FC236}">
                <a16:creationId xmlns:a16="http://schemas.microsoft.com/office/drawing/2014/main" id="{DFD4A960-7C11-421D-A61F-3C5733DB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37" y="1503156"/>
            <a:ext cx="1622429" cy="16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BFEA63-EB71-452F-9E36-E8B1BB721BEE}"/>
              </a:ext>
            </a:extLst>
          </p:cNvPr>
          <p:cNvSpPr/>
          <p:nvPr/>
        </p:nvSpPr>
        <p:spPr>
          <a:xfrm>
            <a:off x="201176" y="210839"/>
            <a:ext cx="804664" cy="703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CF0A19-BDDF-4CF5-B1CF-98A4A895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CADA7-18BF-4E16-BF49-B015E2B72671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04216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epatitis Breakthrough by Slidesgo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EAE5EB"/>
      </a:lt2>
      <a:accent1>
        <a:srgbClr val="5879FA"/>
      </a:accent1>
      <a:accent2>
        <a:srgbClr val="5879FA"/>
      </a:accent2>
      <a:accent3>
        <a:srgbClr val="9BB4E9"/>
      </a:accent3>
      <a:accent4>
        <a:srgbClr val="5879FA"/>
      </a:accent4>
      <a:accent5>
        <a:srgbClr val="99C1FE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311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</vt:lpstr>
      <vt:lpstr>Arial</vt:lpstr>
      <vt:lpstr>Ruda</vt:lpstr>
      <vt:lpstr>Krona One</vt:lpstr>
      <vt:lpstr>Aharoni</vt:lpstr>
      <vt:lpstr>Abadi Extra Light</vt:lpstr>
      <vt:lpstr>Hepatitis Breakthrough by Slidesgo</vt:lpstr>
      <vt:lpstr> FastTech</vt:lpstr>
      <vt:lpstr>CONHEÇA A EQUIPE</vt:lpstr>
      <vt:lpstr>CRESCIMENTO NO SETOR DE CALL CENTER</vt:lpstr>
      <vt:lpstr>PowerPoint Presentation</vt:lpstr>
      <vt:lpstr>DEEP DIVE</vt:lpstr>
      <vt:lpstr>DIAGRAMA DE SOLUÇÃO</vt:lpstr>
      <vt:lpstr>MODELAGEM DE DADOS</vt:lpstr>
      <vt:lpstr>AMBIENTES</vt:lpstr>
      <vt:lpstr>PowerPoint Presentation</vt:lpstr>
      <vt:lpstr>NUVEM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BREAKTHROUGH</dc:title>
  <cp:lastModifiedBy>Almeida, Ellen Miranda</cp:lastModifiedBy>
  <cp:revision>34</cp:revision>
  <dcterms:modified xsi:type="dcterms:W3CDTF">2021-12-08T02:12:54Z</dcterms:modified>
</cp:coreProperties>
</file>