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1"/>
  </p:notesMasterIdLst>
  <p:sldIdLst>
    <p:sldId id="256" r:id="rId2"/>
    <p:sldId id="257" r:id="rId3"/>
    <p:sldId id="294" r:id="rId4"/>
    <p:sldId id="262" r:id="rId5"/>
    <p:sldId id="259" r:id="rId6"/>
    <p:sldId id="296" r:id="rId7"/>
    <p:sldId id="263" r:id="rId8"/>
    <p:sldId id="297" r:id="rId9"/>
    <p:sldId id="299" r:id="rId10"/>
  </p:sldIdLst>
  <p:sldSz cx="9144000" cy="5143500" type="screen16x9"/>
  <p:notesSz cx="6858000" cy="9144000"/>
  <p:embeddedFontLst>
    <p:embeddedFont>
      <p:font typeface="Bree Serif" panose="020B0604020202020204" charset="0"/>
      <p:regular r:id="rId12"/>
    </p:embeddedFont>
    <p:embeddedFont>
      <p:font typeface="Roboto Black" panose="02000000000000000000" pitchFamily="2" charset="0"/>
      <p:bold r:id="rId13"/>
      <p:boldItalic r:id="rId14"/>
    </p:embeddedFont>
    <p:embeddedFont>
      <p:font typeface="Roboto Light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2610D0-ABCE-48CF-82D0-EE231ACEB0AB}" v="1" dt="2021-08-18T22:14:45.738"/>
  </p1510:revLst>
</p1510:revInfo>
</file>

<file path=ppt/tableStyles.xml><?xml version="1.0" encoding="utf-8"?>
<a:tblStyleLst xmlns:a="http://schemas.openxmlformats.org/drawingml/2006/main" def="{3E5A73A7-2DAF-4D48-B408-F50E800D26D3}">
  <a:tblStyle styleId="{3E5A73A7-2DAF-4D48-B408-F50E800D26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768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475884" y="234170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IDEAÇÃO</a:t>
            </a:r>
            <a:br>
              <a:rPr lang="pt-BR" dirty="0"/>
            </a:br>
            <a:r>
              <a:rPr lang="pt-BR" dirty="0">
                <a:solidFill>
                  <a:schemeClr val="accent1"/>
                </a:solidFill>
              </a:rPr>
              <a:t>GRUPO 1</a:t>
            </a: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941682" y="3800559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200" dirty="0"/>
              <a:t>Beatriz do Nascimento </a:t>
            </a:r>
          </a:p>
          <a:p>
            <a:r>
              <a:rPr lang="pt-BR" sz="1200" dirty="0"/>
              <a:t>Breno Cesar</a:t>
            </a:r>
          </a:p>
          <a:p>
            <a:r>
              <a:rPr lang="pt-BR" sz="1200" dirty="0"/>
              <a:t>Ellen Miranda</a:t>
            </a:r>
          </a:p>
          <a:p>
            <a:r>
              <a:rPr lang="pt-BR" sz="1200" dirty="0"/>
              <a:t>Fernando Marques</a:t>
            </a:r>
          </a:p>
          <a:p>
            <a:r>
              <a:rPr lang="pt-BR" sz="1200" dirty="0"/>
              <a:t>Leonardo </a:t>
            </a:r>
            <a:r>
              <a:rPr lang="pt-BR" sz="1200" dirty="0" err="1"/>
              <a:t>Iannotta</a:t>
            </a:r>
            <a:endParaRPr lang="pt-BR" sz="1200" dirty="0"/>
          </a:p>
          <a:p>
            <a:r>
              <a:rPr lang="pt-BR" sz="1200" dirty="0"/>
              <a:t>Júlio </a:t>
            </a:r>
            <a:r>
              <a:rPr lang="pt-BR" sz="1200" dirty="0" err="1"/>
              <a:t>Moudatsos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BandTec Digital School | Home">
            <a:extLst>
              <a:ext uri="{FF2B5EF4-FFF2-40B4-BE49-F238E27FC236}">
                <a16:creationId xmlns:a16="http://schemas.microsoft.com/office/drawing/2014/main" id="{475398CC-AEAB-455B-87AB-2F20CC9B2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19507" y="347920"/>
            <a:ext cx="1608122" cy="55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EQUIPE</a:t>
            </a:r>
            <a:endParaRPr dirty="0"/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972557" y="199216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DEFINIDOR 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" name="Picture 2" descr="Manda Chuva Espetos - Página inicial - São Paulo - Avaliações de ...">
            <a:extLst>
              <a:ext uri="{FF2B5EF4-FFF2-40B4-BE49-F238E27FC236}">
                <a16:creationId xmlns:a16="http://schemas.microsoft.com/office/drawing/2014/main" id="{98900F9D-B1E4-4B4A-B7ED-DC97708A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2601" y="1496315"/>
            <a:ext cx="687956" cy="112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4">
            <a:extLst>
              <a:ext uri="{FF2B5EF4-FFF2-40B4-BE49-F238E27FC236}">
                <a16:creationId xmlns:a16="http://schemas.microsoft.com/office/drawing/2014/main" id="{6623E61B-A1AD-461F-B10D-AAC39E55B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3279" y="2123888"/>
            <a:ext cx="1075278" cy="447862"/>
          </a:xfrm>
        </p:spPr>
        <p:txBody>
          <a:bodyPr/>
          <a:lstStyle/>
          <a:p>
            <a:r>
              <a:rPr lang="pt-BR" sz="1200" dirty="0"/>
              <a:t>LEONARDO</a:t>
            </a: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id="{0E73A424-6213-48B2-979D-6FEDD07144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58579" y="1496315"/>
            <a:ext cx="783055" cy="112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Google Shape;231;p23">
            <a:extLst>
              <a:ext uri="{FF2B5EF4-FFF2-40B4-BE49-F238E27FC236}">
                <a16:creationId xmlns:a16="http://schemas.microsoft.com/office/drawing/2014/main" id="{25AB55C2-5604-4385-9246-8CC15EF2C59B}"/>
              </a:ext>
            </a:extLst>
          </p:cNvPr>
          <p:cNvSpPr txBox="1">
            <a:spLocks/>
          </p:cNvSpPr>
          <p:nvPr/>
        </p:nvSpPr>
        <p:spPr>
          <a:xfrm>
            <a:off x="3398601" y="198780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dirty="0"/>
              <a:t>FACILITADOR</a:t>
            </a:r>
          </a:p>
        </p:txBody>
      </p:sp>
      <p:sp>
        <p:nvSpPr>
          <p:cNvPr id="76" name="Subtítulo 4">
            <a:extLst>
              <a:ext uri="{FF2B5EF4-FFF2-40B4-BE49-F238E27FC236}">
                <a16:creationId xmlns:a16="http://schemas.microsoft.com/office/drawing/2014/main" id="{670E2661-CB39-4CE4-958F-2D11610A295A}"/>
              </a:ext>
            </a:extLst>
          </p:cNvPr>
          <p:cNvSpPr txBox="1">
            <a:spLocks/>
          </p:cNvSpPr>
          <p:nvPr/>
        </p:nvSpPr>
        <p:spPr>
          <a:xfrm>
            <a:off x="4364729" y="2085906"/>
            <a:ext cx="1075278" cy="44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pt-BR" sz="1200" dirty="0"/>
              <a:t>BEATRIZ</a:t>
            </a:r>
          </a:p>
        </p:txBody>
      </p:sp>
      <p:pic>
        <p:nvPicPr>
          <p:cNvPr id="77" name="Picture 4">
            <a:extLst>
              <a:ext uri="{FF2B5EF4-FFF2-40B4-BE49-F238E27FC236}">
                <a16:creationId xmlns:a16="http://schemas.microsoft.com/office/drawing/2014/main" id="{0FACD39F-4752-43C2-BEA9-148FEC583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15250" y="1490603"/>
            <a:ext cx="692964" cy="111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Google Shape;231;p23">
            <a:extLst>
              <a:ext uri="{FF2B5EF4-FFF2-40B4-BE49-F238E27FC236}">
                <a16:creationId xmlns:a16="http://schemas.microsoft.com/office/drawing/2014/main" id="{463E7F62-969B-438F-9818-E1C824C6B5A4}"/>
              </a:ext>
            </a:extLst>
          </p:cNvPr>
          <p:cNvSpPr txBox="1">
            <a:spLocks/>
          </p:cNvSpPr>
          <p:nvPr/>
        </p:nvSpPr>
        <p:spPr>
          <a:xfrm>
            <a:off x="5970327" y="198780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dirty="0"/>
              <a:t>DOCUMENTADOR</a:t>
            </a:r>
          </a:p>
        </p:txBody>
      </p:sp>
      <p:sp>
        <p:nvSpPr>
          <p:cNvPr id="84" name="Subtítulo 4">
            <a:extLst>
              <a:ext uri="{FF2B5EF4-FFF2-40B4-BE49-F238E27FC236}">
                <a16:creationId xmlns:a16="http://schemas.microsoft.com/office/drawing/2014/main" id="{07D26D82-E1B2-4756-9A2B-D44BDD045537}"/>
              </a:ext>
            </a:extLst>
          </p:cNvPr>
          <p:cNvSpPr txBox="1">
            <a:spLocks/>
          </p:cNvSpPr>
          <p:nvPr/>
        </p:nvSpPr>
        <p:spPr>
          <a:xfrm>
            <a:off x="6862645" y="2050168"/>
            <a:ext cx="1075278" cy="44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pt-BR" sz="1200" dirty="0"/>
              <a:t>ELLEN</a:t>
            </a:r>
          </a:p>
        </p:txBody>
      </p:sp>
      <p:pic>
        <p:nvPicPr>
          <p:cNvPr id="85" name="Picture 4">
            <a:extLst>
              <a:ext uri="{FF2B5EF4-FFF2-40B4-BE49-F238E27FC236}">
                <a16:creationId xmlns:a16="http://schemas.microsoft.com/office/drawing/2014/main" id="{A6E443F1-D1C7-4EBB-8015-416409B84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66579" y="3272840"/>
            <a:ext cx="4392761" cy="135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Google Shape;231;p23">
            <a:extLst>
              <a:ext uri="{FF2B5EF4-FFF2-40B4-BE49-F238E27FC236}">
                <a16:creationId xmlns:a16="http://schemas.microsoft.com/office/drawing/2014/main" id="{914598A8-D9D0-4DC9-B9FC-2EF7EC4F7AF0}"/>
              </a:ext>
            </a:extLst>
          </p:cNvPr>
          <p:cNvSpPr txBox="1">
            <a:spLocks/>
          </p:cNvSpPr>
          <p:nvPr/>
        </p:nvSpPr>
        <p:spPr>
          <a:xfrm>
            <a:off x="6315740" y="3476185"/>
            <a:ext cx="772338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dirty="0"/>
              <a:t>EQUIPE</a:t>
            </a:r>
          </a:p>
        </p:txBody>
      </p:sp>
      <p:sp>
        <p:nvSpPr>
          <p:cNvPr id="88" name="Subtítulo 4">
            <a:extLst>
              <a:ext uri="{FF2B5EF4-FFF2-40B4-BE49-F238E27FC236}">
                <a16:creationId xmlns:a16="http://schemas.microsoft.com/office/drawing/2014/main" id="{3EAE61D5-CC8A-4F5B-93A2-60E02FE9AF13}"/>
              </a:ext>
            </a:extLst>
          </p:cNvPr>
          <p:cNvSpPr txBox="1">
            <a:spLocks/>
          </p:cNvSpPr>
          <p:nvPr/>
        </p:nvSpPr>
        <p:spPr>
          <a:xfrm>
            <a:off x="6290637" y="3645506"/>
            <a:ext cx="1343540" cy="44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pt-BR" sz="1200" dirty="0"/>
              <a:t>BRENO</a:t>
            </a:r>
          </a:p>
          <a:p>
            <a:r>
              <a:rPr lang="pt-BR" sz="1200" dirty="0"/>
              <a:t>JÚLIO</a:t>
            </a:r>
          </a:p>
          <a:p>
            <a:r>
              <a:rPr lang="pt-BR" sz="1200" dirty="0"/>
              <a:t>FERNANDO</a:t>
            </a:r>
          </a:p>
        </p:txBody>
      </p:sp>
      <p:pic>
        <p:nvPicPr>
          <p:cNvPr id="89" name="Picture 4" descr="BandTec Digital School | Home">
            <a:extLst>
              <a:ext uri="{FF2B5EF4-FFF2-40B4-BE49-F238E27FC236}">
                <a16:creationId xmlns:a16="http://schemas.microsoft.com/office/drawing/2014/main" id="{1D1389C9-93F1-4D75-AF3F-FF16FFFD1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1041" y="4630759"/>
            <a:ext cx="968448" cy="33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7FB7D16-9429-4C93-A8B7-00A26E34B3F1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311700" y="122871"/>
            <a:ext cx="8520600" cy="606600"/>
          </a:xfrm>
        </p:spPr>
        <p:txBody>
          <a:bodyPr/>
          <a:lstStyle/>
          <a:p>
            <a:r>
              <a:rPr lang="pt-BR" dirty="0"/>
              <a:t>O NEGÓCIO</a:t>
            </a:r>
          </a:p>
        </p:txBody>
      </p:sp>
      <p:pic>
        <p:nvPicPr>
          <p:cNvPr id="9" name="Picture 2" descr="TEL abre 300 vagas de nível médio para telemarketing em SP">
            <a:extLst>
              <a:ext uri="{FF2B5EF4-FFF2-40B4-BE49-F238E27FC236}">
                <a16:creationId xmlns:a16="http://schemas.microsoft.com/office/drawing/2014/main" id="{84F631E0-15F1-4E64-903D-38FEEE020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23810" y="1631775"/>
            <a:ext cx="3096380" cy="20652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231;p23">
            <a:extLst>
              <a:ext uri="{FF2B5EF4-FFF2-40B4-BE49-F238E27FC236}">
                <a16:creationId xmlns:a16="http://schemas.microsoft.com/office/drawing/2014/main" id="{4BD020E5-C6B4-4C63-8FC8-670D1DBD1A82}"/>
              </a:ext>
            </a:extLst>
          </p:cNvPr>
          <p:cNvSpPr txBox="1">
            <a:spLocks/>
          </p:cNvSpPr>
          <p:nvPr/>
        </p:nvSpPr>
        <p:spPr>
          <a:xfrm>
            <a:off x="3133206" y="4100329"/>
            <a:ext cx="2491417" cy="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2000" dirty="0"/>
              <a:t>TELEMARKETING</a:t>
            </a:r>
            <a:endParaRPr lang="pt-BR" dirty="0"/>
          </a:p>
        </p:txBody>
      </p:sp>
      <p:sp>
        <p:nvSpPr>
          <p:cNvPr id="11" name="Círculo: Vazio 10">
            <a:extLst>
              <a:ext uri="{FF2B5EF4-FFF2-40B4-BE49-F238E27FC236}">
                <a16:creationId xmlns:a16="http://schemas.microsoft.com/office/drawing/2014/main" id="{C74AF888-83CB-4C5D-872F-2EB692D42147}"/>
              </a:ext>
            </a:extLst>
          </p:cNvPr>
          <p:cNvSpPr/>
          <p:nvPr/>
        </p:nvSpPr>
        <p:spPr>
          <a:xfrm>
            <a:off x="2208633" y="808074"/>
            <a:ext cx="4726734" cy="3923414"/>
          </a:xfrm>
          <a:prstGeom prst="donut">
            <a:avLst>
              <a:gd name="adj" fmla="val 4976"/>
            </a:avLst>
          </a:prstGeom>
          <a:solidFill>
            <a:srgbClr val="32B9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schemeClr val="tx1"/>
              </a:solidFill>
            </a:endParaRPr>
          </a:p>
        </p:txBody>
      </p:sp>
      <p:pic>
        <p:nvPicPr>
          <p:cNvPr id="12" name="Picture 4" descr="BandTec Digital School | Home">
            <a:extLst>
              <a:ext uri="{FF2B5EF4-FFF2-40B4-BE49-F238E27FC236}">
                <a16:creationId xmlns:a16="http://schemas.microsoft.com/office/drawing/2014/main" id="{20431378-A828-4C65-84A6-BFEEABF8C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1041" y="4630759"/>
            <a:ext cx="968448" cy="33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76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29345" y="3611424"/>
            <a:ext cx="4327174" cy="35623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4" y="2603538"/>
            <a:ext cx="4320295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572045"/>
            <a:ext cx="43202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META OTIMISTA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440209" y="1619840"/>
            <a:ext cx="3716582" cy="5073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Porque vamos fazer esse projeto de PI?</a:t>
            </a:r>
            <a:br>
              <a:rPr lang="pt-BR" sz="1200" dirty="0">
                <a:solidFill>
                  <a:schemeClr val="tx1"/>
                </a:solidFill>
              </a:rPr>
            </a:b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420371" y="3305433"/>
            <a:ext cx="5310038" cy="6723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tx1"/>
                </a:solidFill>
              </a:rPr>
              <a:t>Como o projeto pode me ajudar na empresa e no aprendizado?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459452" y="2539962"/>
            <a:ext cx="4460097" cy="4454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</a:rPr>
              <a:t>O que queremos ganhar com isso no final do semestre?</a:t>
            </a:r>
            <a:endParaRPr sz="1200" dirty="0">
              <a:solidFill>
                <a:schemeClr val="tx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247;p23">
            <a:extLst>
              <a:ext uri="{FF2B5EF4-FFF2-40B4-BE49-F238E27FC236}">
                <a16:creationId xmlns:a16="http://schemas.microsoft.com/office/drawing/2014/main" id="{089B45E2-DEDA-4F25-8ECA-768F2BADD89A}"/>
              </a:ext>
            </a:extLst>
          </p:cNvPr>
          <p:cNvSpPr/>
          <p:nvPr/>
        </p:nvSpPr>
        <p:spPr>
          <a:xfrm>
            <a:off x="925139" y="1620648"/>
            <a:ext cx="300231" cy="326072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247;p23">
            <a:extLst>
              <a:ext uri="{FF2B5EF4-FFF2-40B4-BE49-F238E27FC236}">
                <a16:creationId xmlns:a16="http://schemas.microsoft.com/office/drawing/2014/main" id="{16EAECB0-EFFB-44BE-8F57-D0173A273A35}"/>
              </a:ext>
            </a:extLst>
          </p:cNvPr>
          <p:cNvSpPr/>
          <p:nvPr/>
        </p:nvSpPr>
        <p:spPr>
          <a:xfrm>
            <a:off x="925141" y="2626206"/>
            <a:ext cx="300231" cy="326072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247;p23">
            <a:extLst>
              <a:ext uri="{FF2B5EF4-FFF2-40B4-BE49-F238E27FC236}">
                <a16:creationId xmlns:a16="http://schemas.microsoft.com/office/drawing/2014/main" id="{3376D64C-396F-485C-A533-CFD81090CA27}"/>
              </a:ext>
            </a:extLst>
          </p:cNvPr>
          <p:cNvSpPr/>
          <p:nvPr/>
        </p:nvSpPr>
        <p:spPr>
          <a:xfrm>
            <a:off x="925138" y="3641582"/>
            <a:ext cx="300231" cy="326072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26116C0-31D9-4BBF-9341-D8DE658F41D7}"/>
              </a:ext>
            </a:extLst>
          </p:cNvPr>
          <p:cNvSpPr txBox="1"/>
          <p:nvPr/>
        </p:nvSpPr>
        <p:spPr>
          <a:xfrm>
            <a:off x="1336225" y="1946720"/>
            <a:ext cx="62625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solidFill>
                  <a:schemeClr val="bg1"/>
                </a:solidFill>
              </a:rPr>
              <a:t>R:</a:t>
            </a:r>
            <a:r>
              <a:rPr lang="pt-BR" sz="1400" dirty="0">
                <a:solidFill>
                  <a:schemeClr val="bg1"/>
                </a:solidFill>
              </a:rPr>
              <a:t> para adquirir conhecimento, satisfação pessoal, solução em relação ao tema proposta e desenvolver como estudante e profissional. 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E07CCAC-71E4-45A0-BBA3-D38F800054B3}"/>
              </a:ext>
            </a:extLst>
          </p:cNvPr>
          <p:cNvSpPr txBox="1"/>
          <p:nvPr/>
        </p:nvSpPr>
        <p:spPr>
          <a:xfrm>
            <a:off x="1440209" y="309682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solidFill>
                  <a:schemeClr val="bg1"/>
                </a:solidFill>
              </a:rPr>
              <a:t>R: </a:t>
            </a:r>
            <a:r>
              <a:rPr lang="pt-BR" sz="1400" dirty="0">
                <a:solidFill>
                  <a:schemeClr val="bg1"/>
                </a:solidFill>
              </a:rPr>
              <a:t>satisfação com o resultado final e experiência.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16C4FFC-FD5C-4664-8FA2-E31A9FB6ECB4}"/>
              </a:ext>
            </a:extLst>
          </p:cNvPr>
          <p:cNvSpPr txBox="1"/>
          <p:nvPr/>
        </p:nvSpPr>
        <p:spPr>
          <a:xfrm>
            <a:off x="1420371" y="4051709"/>
            <a:ext cx="5760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b="1" dirty="0">
                <a:solidFill>
                  <a:schemeClr val="bg1"/>
                </a:solidFill>
              </a:rPr>
              <a:t>R:</a:t>
            </a:r>
            <a:r>
              <a:rPr lang="pt-BR" sz="1400" dirty="0">
                <a:solidFill>
                  <a:schemeClr val="bg1"/>
                </a:solidFill>
              </a:rPr>
              <a:t> nos torna profissionais mais autônomos e adquirimos conhecimento através de tecnologias novas. </a:t>
            </a:r>
          </a:p>
        </p:txBody>
      </p:sp>
      <p:pic>
        <p:nvPicPr>
          <p:cNvPr id="53" name="Picture 4" descr="BandTec Digital School | Home">
            <a:extLst>
              <a:ext uri="{FF2B5EF4-FFF2-40B4-BE49-F238E27FC236}">
                <a16:creationId xmlns:a16="http://schemas.microsoft.com/office/drawing/2014/main" id="{CBDE623E-CDF1-42E2-BCE1-30B6E04FF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1041" y="4630759"/>
            <a:ext cx="968448" cy="33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MAPEAMENTO DO PROBLEMA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91925" y="1918191"/>
            <a:ext cx="3505127" cy="23968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l"/>
            <a:r>
              <a:rPr lang="pt-BR" sz="1800" b="1" dirty="0">
                <a:solidFill>
                  <a:srgbClr val="FF0000"/>
                </a:solidFill>
                <a:latin typeface="Exo 2" panose="00000500000000000000" pitchFamily="50" charset="0"/>
              </a:rPr>
              <a:t>Projeto: </a:t>
            </a:r>
            <a:r>
              <a:rPr lang="pt-BR" sz="1800" b="1" dirty="0">
                <a:solidFill>
                  <a:schemeClr val="bg1"/>
                </a:solidFill>
                <a:latin typeface="Exo 2" panose="00000500000000000000" pitchFamily="50" charset="0"/>
              </a:rPr>
              <a:t>monitoramento dos funcionários de empresas de telemarketing</a:t>
            </a:r>
            <a:br>
              <a:rPr lang="pt-BR" sz="1800" b="1" dirty="0">
                <a:solidFill>
                  <a:schemeClr val="bg1"/>
                </a:solidFill>
                <a:latin typeface="Exo 2" panose="00000500000000000000" pitchFamily="50" charset="0"/>
              </a:rPr>
            </a:br>
            <a:br>
              <a:rPr lang="pt-BR" sz="2400" b="1" dirty="0">
                <a:solidFill>
                  <a:schemeClr val="bg1"/>
                </a:solidFill>
                <a:latin typeface="Exo 2" panose="00000500000000000000" pitchFamily="50" charset="0"/>
              </a:rPr>
            </a:br>
            <a:r>
              <a:rPr lang="pt-BR" sz="1800" b="1" dirty="0">
                <a:solidFill>
                  <a:srgbClr val="FF0000"/>
                </a:solidFill>
                <a:latin typeface="Exo 2" panose="00000500000000000000" pitchFamily="50" charset="0"/>
              </a:rPr>
              <a:t>Meta: </a:t>
            </a:r>
            <a:r>
              <a:rPr lang="pt-BR" sz="1800" dirty="0">
                <a:solidFill>
                  <a:schemeClr val="bg1"/>
                </a:solidFill>
                <a:latin typeface="Exo 2" panose="00000500000000000000" pitchFamily="50" charset="0"/>
              </a:rPr>
              <a:t>acabar com a ociosidade no home office.</a:t>
            </a:r>
            <a:br>
              <a:rPr lang="pt-BR" sz="1800" dirty="0">
                <a:solidFill>
                  <a:schemeClr val="bg1"/>
                </a:solidFill>
                <a:latin typeface="Exo 2" panose="00000500000000000000" pitchFamily="50" charset="0"/>
              </a:rPr>
            </a:br>
            <a:br>
              <a:rPr lang="pt-BR" sz="1800" dirty="0">
                <a:solidFill>
                  <a:schemeClr val="bg1"/>
                </a:solidFill>
                <a:latin typeface="Exo 2" panose="00000500000000000000" pitchFamily="50" charset="0"/>
              </a:rPr>
            </a:br>
            <a:br>
              <a:rPr lang="pt-BR" dirty="0"/>
            </a:b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" name="Picture 4" descr="BandTec Digital School | Home">
            <a:extLst>
              <a:ext uri="{FF2B5EF4-FFF2-40B4-BE49-F238E27FC236}">
                <a16:creationId xmlns:a16="http://schemas.microsoft.com/office/drawing/2014/main" id="{E0A3EA11-FE17-45CA-907C-9E8364B63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1041" y="4630759"/>
            <a:ext cx="968448" cy="33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68B6E44C-41C0-410D-A741-3050A2EB278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2753" y="1352899"/>
            <a:ext cx="2860158" cy="352744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COMO PODEMOS?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682292" y="1456660"/>
            <a:ext cx="7779416" cy="28828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l">
              <a:buNone/>
            </a:pPr>
            <a:r>
              <a:rPr lang="pt-BR" sz="1400" dirty="0"/>
              <a:t>Como podemos ajudar o suporte a analisar o funcionamento das máquinas?</a:t>
            </a:r>
            <a:br>
              <a:rPr lang="pt-BR" sz="1400" dirty="0"/>
            </a:br>
            <a:r>
              <a:rPr lang="pt-BR" sz="1400" i="1" dirty="0">
                <a:solidFill>
                  <a:srgbClr val="FF0000"/>
                </a:solidFill>
              </a:rPr>
              <a:t>R: </a:t>
            </a:r>
            <a:r>
              <a:rPr lang="pt-BR" sz="1400" i="1" dirty="0"/>
              <a:t>o procrastinator possibilita diminuir o tempo de verificação de processos nas operações de atendimento para efetuar análise de atividades desktops, permitindo gerar planos melhorias sem a necessidade de está diretamente nas operações. </a:t>
            </a:r>
            <a:br>
              <a:rPr lang="pt-BR" sz="1400" dirty="0"/>
            </a:br>
            <a:br>
              <a:rPr lang="pt-BR" sz="1400" dirty="0"/>
            </a:br>
            <a:r>
              <a:rPr lang="pt-BR" sz="1400" dirty="0"/>
              <a:t>Como podemos ajudar a deixar o atendimento mais rápido no telemarketing?</a:t>
            </a:r>
            <a:br>
              <a:rPr lang="pt-BR" sz="1400" dirty="0"/>
            </a:br>
            <a:r>
              <a:rPr lang="pt-BR" sz="1400" i="1" dirty="0">
                <a:solidFill>
                  <a:srgbClr val="FF0000"/>
                </a:solidFill>
              </a:rPr>
              <a:t>R: </a:t>
            </a:r>
            <a:r>
              <a:rPr lang="pt-BR" sz="1400" i="1" dirty="0"/>
              <a:t>prevenindo futuros imprevistos ou problemas/erros, tendo um registros das atividades dos computadores de maneira completa. </a:t>
            </a:r>
            <a:br>
              <a:rPr lang="pt-BR" sz="1400" i="1" dirty="0"/>
            </a:br>
            <a:br>
              <a:rPr lang="pt-BR" sz="1400" dirty="0"/>
            </a:br>
            <a:r>
              <a:rPr lang="pt-BR" sz="1400" dirty="0"/>
              <a:t>Como podemos ajudar o gerente ver quem não está trabalhando?</a:t>
            </a:r>
            <a:br>
              <a:rPr lang="pt-BR" sz="1400" dirty="0"/>
            </a:br>
            <a:r>
              <a:rPr lang="pt-BR" sz="1400" i="1" dirty="0">
                <a:solidFill>
                  <a:srgbClr val="FF0000"/>
                </a:solidFill>
              </a:rPr>
              <a:t>R: </a:t>
            </a:r>
            <a:r>
              <a:rPr lang="pt-BR" sz="1400" i="1" dirty="0"/>
              <a:t>o monitoramento de máquinas é essencial para uma gestão de sucesso de TI, tendo uma visão completa da produtividade da equipe e acompanhar como é usado o tempo trabalho. </a:t>
            </a:r>
            <a:endParaRPr sz="1400" i="1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" name="Picture 4" descr="BandTec Digital School | Home">
            <a:extLst>
              <a:ext uri="{FF2B5EF4-FFF2-40B4-BE49-F238E27FC236}">
                <a16:creationId xmlns:a16="http://schemas.microsoft.com/office/drawing/2014/main" id="{E0A3EA11-FE17-45CA-907C-9E8364B63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1041" y="4630759"/>
            <a:ext cx="968448" cy="33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83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5511050" y="639237"/>
            <a:ext cx="303963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APLICAÇÕES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E2A47"/>
                </a:solidFill>
              </a:rPr>
              <a:t>TEAM VIEWER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636300" y="346725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E2A47"/>
                </a:solidFill>
              </a:rPr>
              <a:t>PROMPT </a:t>
            </a:r>
            <a:r>
              <a:rPr lang="pt-BR" sz="1200" dirty="0">
                <a:solidFill>
                  <a:srgbClr val="0E2A47"/>
                </a:solidFill>
              </a:rPr>
              <a:t>DE</a:t>
            </a:r>
            <a:r>
              <a:rPr lang="pt-BR" dirty="0">
                <a:solidFill>
                  <a:srgbClr val="0E2A47"/>
                </a:solidFill>
              </a:rPr>
              <a:t> COMANDO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6178758" y="2680512"/>
            <a:ext cx="1410956" cy="2996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0E2A47"/>
                </a:solidFill>
              </a:rPr>
              <a:t>LOG</a:t>
            </a:r>
            <a:endParaRPr sz="1200" dirty="0">
              <a:solidFill>
                <a:srgbClr val="0E2A47"/>
              </a:solidFill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52E79AB5-4664-4DB8-AC86-161A5A9E351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1625" y="1881487"/>
            <a:ext cx="423900" cy="423900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31CBC593-A90C-4D4E-9314-19106316884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1625" y="2576633"/>
            <a:ext cx="425177" cy="425177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FC37F751-B8DB-4681-A205-E2E483690A9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8940" y="3289547"/>
            <a:ext cx="425178" cy="4251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A4D491-847F-433D-BA56-6309531A20BB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1310100" y="0"/>
            <a:ext cx="7833900" cy="606600"/>
          </a:xfrm>
        </p:spPr>
        <p:txBody>
          <a:bodyPr/>
          <a:lstStyle/>
          <a:p>
            <a:r>
              <a:rPr lang="pt-BR" dirty="0" err="1"/>
              <a:t>Storyboard</a:t>
            </a:r>
            <a:r>
              <a:rPr lang="pt-BR" dirty="0"/>
              <a:t> </a:t>
            </a:r>
            <a:r>
              <a:rPr lang="pt-BR" dirty="0" err="1"/>
              <a:t>Procastinator</a:t>
            </a:r>
            <a:endParaRPr lang="pt-BR" dirty="0"/>
          </a:p>
        </p:txBody>
      </p:sp>
      <p:cxnSp>
        <p:nvCxnSpPr>
          <p:cNvPr id="6" name="Google Shape;458;p29">
            <a:extLst>
              <a:ext uri="{FF2B5EF4-FFF2-40B4-BE49-F238E27FC236}">
                <a16:creationId xmlns:a16="http://schemas.microsoft.com/office/drawing/2014/main" id="{E5C2BE5E-C489-4C87-9082-12495742A9B4}"/>
              </a:ext>
            </a:extLst>
          </p:cNvPr>
          <p:cNvCxnSpPr/>
          <p:nvPr/>
        </p:nvCxnSpPr>
        <p:spPr>
          <a:xfrm>
            <a:off x="5882725" y="579192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Imagem 11" descr="Jornal com foto de pessoas&#10;&#10;Descrição gerada automaticamente com confiança média">
            <a:extLst>
              <a:ext uri="{FF2B5EF4-FFF2-40B4-BE49-F238E27FC236}">
                <a16:creationId xmlns:a16="http://schemas.microsoft.com/office/drawing/2014/main" id="{A31679D8-B3B9-4F67-B8D4-4AC1185551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41" b="1"/>
          <a:stretch/>
        </p:blipFill>
        <p:spPr>
          <a:xfrm>
            <a:off x="785823" y="762448"/>
            <a:ext cx="7411879" cy="421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4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2A10998-7D48-4118-A0F1-670E4676D459}"/>
              </a:ext>
            </a:extLst>
          </p:cNvPr>
          <p:cNvSpPr/>
          <p:nvPr/>
        </p:nvSpPr>
        <p:spPr>
          <a:xfrm>
            <a:off x="305628" y="125947"/>
            <a:ext cx="4266372" cy="2333210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79A2A1B-26AB-409F-B568-0CD6A167021C}"/>
              </a:ext>
            </a:extLst>
          </p:cNvPr>
          <p:cNvSpPr/>
          <p:nvPr/>
        </p:nvSpPr>
        <p:spPr>
          <a:xfrm>
            <a:off x="305627" y="2571751"/>
            <a:ext cx="8642281" cy="2459156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61CD458-4BEB-4F0A-B7CF-F2F73E565140}"/>
              </a:ext>
            </a:extLst>
          </p:cNvPr>
          <p:cNvSpPr txBox="1"/>
          <p:nvPr/>
        </p:nvSpPr>
        <p:spPr>
          <a:xfrm>
            <a:off x="554107" y="215399"/>
            <a:ext cx="8467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accent1">
                    <a:lumMod val="75000"/>
                  </a:schemeClr>
                </a:solidFill>
              </a:rPr>
              <a:t>Quem?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89F4135-E12F-4662-9113-BAC67C1ADDD5}"/>
              </a:ext>
            </a:extLst>
          </p:cNvPr>
          <p:cNvSpPr txBox="1"/>
          <p:nvPr/>
        </p:nvSpPr>
        <p:spPr>
          <a:xfrm>
            <a:off x="4972051" y="224043"/>
            <a:ext cx="28360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accent1">
                    <a:lumMod val="75000"/>
                  </a:schemeClr>
                </a:solidFill>
              </a:rPr>
              <a:t>Informações comportamento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BA6A932-7C63-4813-AD88-EA6BAE6716EF}"/>
              </a:ext>
            </a:extLst>
          </p:cNvPr>
          <p:cNvSpPr txBox="1"/>
          <p:nvPr/>
        </p:nvSpPr>
        <p:spPr>
          <a:xfrm>
            <a:off x="554107" y="2689284"/>
            <a:ext cx="21002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accent1">
                    <a:lumMod val="75000"/>
                  </a:schemeClr>
                </a:solidFill>
              </a:rPr>
              <a:t>Dores necessidades 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71C70A1-7372-4F78-9D6E-23F305B08312}"/>
              </a:ext>
            </a:extLst>
          </p:cNvPr>
          <p:cNvSpPr/>
          <p:nvPr/>
        </p:nvSpPr>
        <p:spPr>
          <a:xfrm>
            <a:off x="4681537" y="125947"/>
            <a:ext cx="4266372" cy="2333210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099D1AE-C6F4-48C1-B9EB-219F0AC1526D}"/>
              </a:ext>
            </a:extLst>
          </p:cNvPr>
          <p:cNvSpPr txBox="1"/>
          <p:nvPr/>
        </p:nvSpPr>
        <p:spPr>
          <a:xfrm>
            <a:off x="1833742" y="626919"/>
            <a:ext cx="284779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/>
                </a:solidFill>
              </a:rPr>
              <a:t>Felipe</a:t>
            </a:r>
          </a:p>
          <a:p>
            <a:endParaRPr lang="pt-BR" sz="1500" b="1" dirty="0">
              <a:solidFill>
                <a:schemeClr val="bg1"/>
              </a:solidFill>
            </a:endParaRPr>
          </a:p>
          <a:p>
            <a:r>
              <a:rPr lang="pt-BR" sz="1500" dirty="0">
                <a:solidFill>
                  <a:schemeClr val="bg1"/>
                </a:solidFill>
              </a:rPr>
              <a:t>“Sou gerente de telemarketing</a:t>
            </a:r>
          </a:p>
          <a:p>
            <a:r>
              <a:rPr lang="pt-BR" sz="1500" dirty="0">
                <a:solidFill>
                  <a:schemeClr val="bg1"/>
                </a:solidFill>
              </a:rPr>
              <a:t>e estou preocupado com baixo</a:t>
            </a:r>
          </a:p>
          <a:p>
            <a:r>
              <a:rPr lang="pt-BR" sz="1500" dirty="0">
                <a:solidFill>
                  <a:schemeClr val="bg1"/>
                </a:solidFill>
              </a:rPr>
              <a:t>Rendimento dos operadores ”</a:t>
            </a:r>
          </a:p>
        </p:txBody>
      </p:sp>
      <p:pic>
        <p:nvPicPr>
          <p:cNvPr id="1032" name="Picture 8" descr="Homem Vestindo Terno Preto">
            <a:extLst>
              <a:ext uri="{FF2B5EF4-FFF2-40B4-BE49-F238E27FC236}">
                <a16:creationId xmlns:a16="http://schemas.microsoft.com/office/drawing/2014/main" id="{91DFF67C-793D-4814-9F8F-85EB59606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3" t="10191" r="33853" b="58332"/>
          <a:stretch/>
        </p:blipFill>
        <p:spPr bwMode="auto">
          <a:xfrm>
            <a:off x="554107" y="524125"/>
            <a:ext cx="1186610" cy="1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256259B2-127D-4AA8-84EE-252E38EB39D3}"/>
              </a:ext>
            </a:extLst>
          </p:cNvPr>
          <p:cNvSpPr txBox="1"/>
          <p:nvPr/>
        </p:nvSpPr>
        <p:spPr>
          <a:xfrm>
            <a:off x="4972051" y="652739"/>
            <a:ext cx="25859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BR" sz="1500" dirty="0">
                <a:solidFill>
                  <a:schemeClr val="bg1"/>
                </a:solidFill>
              </a:rPr>
              <a:t>Responsável</a:t>
            </a:r>
          </a:p>
          <a:p>
            <a:pPr marL="257175" indent="-257175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BR" sz="1500" dirty="0">
                <a:solidFill>
                  <a:schemeClr val="bg1"/>
                </a:solidFill>
              </a:rPr>
              <a:t>Atarefado</a:t>
            </a:r>
          </a:p>
          <a:p>
            <a:pPr marL="257175" indent="-257175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BR" sz="1500" dirty="0">
                <a:solidFill>
                  <a:schemeClr val="bg1"/>
                </a:solidFill>
              </a:rPr>
              <a:t>Gosta de usar tecnologia</a:t>
            </a:r>
          </a:p>
          <a:p>
            <a:pPr marL="257175" indent="-257175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BR" sz="1500" dirty="0">
                <a:solidFill>
                  <a:schemeClr val="bg1"/>
                </a:solidFill>
              </a:rPr>
              <a:t>Exigente</a:t>
            </a:r>
          </a:p>
          <a:p>
            <a:pPr marL="257175" indent="-257175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BR" sz="1500" dirty="0">
                <a:solidFill>
                  <a:schemeClr val="bg1"/>
                </a:solidFill>
              </a:rPr>
              <a:t>Gosta de criatividade</a:t>
            </a:r>
          </a:p>
          <a:p>
            <a:pPr marL="257175" indent="-257175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BR" sz="1500" dirty="0">
                <a:solidFill>
                  <a:schemeClr val="bg1"/>
                </a:solidFill>
              </a:rPr>
              <a:t>Mente aberta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pt-BR" sz="1500" dirty="0">
              <a:solidFill>
                <a:schemeClr val="bg1"/>
              </a:solidFill>
            </a:endParaRPr>
          </a:p>
          <a:p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F36099F-65CD-475B-87DC-B528849B6E07}"/>
              </a:ext>
            </a:extLst>
          </p:cNvPr>
          <p:cNvSpPr txBox="1"/>
          <p:nvPr/>
        </p:nvSpPr>
        <p:spPr>
          <a:xfrm>
            <a:off x="692420" y="3106900"/>
            <a:ext cx="590578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BR" sz="1500" dirty="0">
                <a:solidFill>
                  <a:schemeClr val="bg1"/>
                </a:solidFill>
              </a:rPr>
              <a:t>Precisa de apoio para melhorar o desempenho da equipe;</a:t>
            </a:r>
          </a:p>
          <a:p>
            <a:pPr marL="257175" indent="-257175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BR" sz="1500" dirty="0">
                <a:solidFill>
                  <a:schemeClr val="bg1"/>
                </a:solidFill>
              </a:rPr>
              <a:t>Quer identificar funcionários ineficientes;</a:t>
            </a:r>
          </a:p>
          <a:p>
            <a:pPr marL="257175" indent="-257175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BR" sz="1500" dirty="0">
                <a:solidFill>
                  <a:schemeClr val="bg1"/>
                </a:solidFill>
              </a:rPr>
              <a:t>Quer receber informações sobre as atividades dos funcionários;</a:t>
            </a:r>
          </a:p>
          <a:p>
            <a:pPr marL="257175" indent="-257175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BR" sz="1500" dirty="0">
                <a:solidFill>
                  <a:schemeClr val="bg1"/>
                </a:solidFill>
              </a:rPr>
              <a:t>Não ter o controle do ambiente home office;</a:t>
            </a:r>
          </a:p>
          <a:p>
            <a:pPr marL="257175" indent="-257175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BR" sz="1500" dirty="0">
                <a:solidFill>
                  <a:schemeClr val="bg1"/>
                </a:solidFill>
              </a:rPr>
              <a:t>Ele gostaria de ter funcionários mais motivados.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A358B16-6A85-4937-B0BD-DC84993DB6FC}"/>
              </a:ext>
            </a:extLst>
          </p:cNvPr>
          <p:cNvSpPr/>
          <p:nvPr/>
        </p:nvSpPr>
        <p:spPr>
          <a:xfrm>
            <a:off x="1843523" y="904875"/>
            <a:ext cx="685800" cy="5023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514439C-317E-4684-A68C-B17CE5E1116E}"/>
              </a:ext>
            </a:extLst>
          </p:cNvPr>
          <p:cNvSpPr/>
          <p:nvPr/>
        </p:nvSpPr>
        <p:spPr>
          <a:xfrm>
            <a:off x="5005824" y="524125"/>
            <a:ext cx="685800" cy="5023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25D0357-B592-43CE-8678-A00738EAEEF9}"/>
              </a:ext>
            </a:extLst>
          </p:cNvPr>
          <p:cNvSpPr/>
          <p:nvPr/>
        </p:nvSpPr>
        <p:spPr>
          <a:xfrm>
            <a:off x="596272" y="2978627"/>
            <a:ext cx="685800" cy="5023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</p:spTree>
    <p:extLst>
      <p:ext uri="{BB962C8B-B14F-4D97-AF65-F5344CB8AC3E}">
        <p14:creationId xmlns:p14="http://schemas.microsoft.com/office/powerpoint/2010/main" val="435829671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357</Words>
  <Application>Microsoft Office PowerPoint</Application>
  <PresentationFormat>Apresentação na tela (16:9)</PresentationFormat>
  <Paragraphs>55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Exo 2</vt:lpstr>
      <vt:lpstr>Roboto Light</vt:lpstr>
      <vt:lpstr>Arial</vt:lpstr>
      <vt:lpstr>Wingdings</vt:lpstr>
      <vt:lpstr>Roboto Black</vt:lpstr>
      <vt:lpstr>Bree Serif</vt:lpstr>
      <vt:lpstr>WEB PROPOSAL</vt:lpstr>
      <vt:lpstr>IDEAÇÃO GRUPO 1</vt:lpstr>
      <vt:lpstr>EQUIPE</vt:lpstr>
      <vt:lpstr>O NEGÓCIO</vt:lpstr>
      <vt:lpstr>META OTIMISTA</vt:lpstr>
      <vt:lpstr>MAPEAMENTO DO PROBLEMA</vt:lpstr>
      <vt:lpstr>COMO PODEMOS?</vt:lpstr>
      <vt:lpstr>APLICAÇÕES</vt:lpstr>
      <vt:lpstr>Storyboard Procastinator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IDEAÇÃO GRUPO 1</dc:title>
  <dc:creator>Ellen</dc:creator>
  <cp:lastModifiedBy>Beatriz Nascimento</cp:lastModifiedBy>
  <cp:revision>8</cp:revision>
  <dcterms:modified xsi:type="dcterms:W3CDTF">2021-08-26T00:26:58Z</dcterms:modified>
</cp:coreProperties>
</file>