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74" r:id="rId4"/>
  </p:sldMasterIdLst>
  <p:notesMasterIdLst>
    <p:notesMasterId r:id="rId20"/>
  </p:notesMasterIdLst>
  <p:handoutMasterIdLst>
    <p:handoutMasterId r:id="rId21"/>
  </p:handoutMasterIdLst>
  <p:sldIdLst>
    <p:sldId id="276" r:id="rId5"/>
    <p:sldId id="258" r:id="rId6"/>
    <p:sldId id="287" r:id="rId7"/>
    <p:sldId id="275" r:id="rId8"/>
    <p:sldId id="277" r:id="rId9"/>
    <p:sldId id="278" r:id="rId10"/>
    <p:sldId id="279" r:id="rId11"/>
    <p:sldId id="280" r:id="rId12"/>
    <p:sldId id="281" r:id="rId13"/>
    <p:sldId id="286" r:id="rId14"/>
    <p:sldId id="288" r:id="rId15"/>
    <p:sldId id="289" r:id="rId16"/>
    <p:sldId id="290" r:id="rId17"/>
    <p:sldId id="291" r:id="rId18"/>
    <p:sldId id="29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E90187-C838-CE5E-3C46-18D29802A83D}" v="116" dt="2024-06-25T03:52:21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81" d="100"/>
          <a:sy n="81" d="100"/>
        </p:scale>
        <p:origin x="126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38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D2A420C-D21F-4AA6-AC0A-410CEF81DA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BBD995-6FEB-4252-8FC0-A8D4436AFD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5BA96-7B4B-45E0-9000-E25AAD4FE3AC}" type="datetime1">
              <a:rPr lang="pt-BR" smtClean="0"/>
              <a:t>25/06/2024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5BEF00-9953-471A-A74B-6377D92D85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F3491D-EC10-4C66-A786-78B246DD1A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7677D-64EE-4E65-88ED-02DF95F5D3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627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28013-FCB6-4DB3-86AA-2146ECB93E2E}" type="datetime1">
              <a:rPr lang="pt-BR" smtClean="0"/>
              <a:pPr/>
              <a:t>25/06/2024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Editar estilos de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7A685-9FAA-4505-8051-9DBDC940A326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92751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979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13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04F6EF1-794A-4D29-9504-C6813426F5B6}" type="datetime1">
              <a:rPr lang="pt-BR" noProof="0" smtClean="0"/>
              <a:t>25/06/2024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96111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04F6EF1-794A-4D29-9504-C6813426F5B6}" type="datetime1">
              <a:rPr lang="pt-BR" noProof="0" smtClean="0"/>
              <a:t>25/06/2024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467174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04F6EF1-794A-4D29-9504-C6813426F5B6}" type="datetime1">
              <a:rPr lang="pt-BR" noProof="0" smtClean="0"/>
              <a:t>25/06/2024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‹#›</a:t>
            </a:fld>
            <a:endParaRPr lang="pt-BR" noProof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0593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04F6EF1-794A-4D29-9504-C6813426F5B6}" type="datetime1">
              <a:rPr lang="pt-BR" noProof="0" smtClean="0"/>
              <a:t>25/06/2024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400533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04F6EF1-794A-4D29-9504-C6813426F5B6}" type="datetime1">
              <a:rPr lang="pt-BR" noProof="0" smtClean="0"/>
              <a:t>25/06/2024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‹#›</a:t>
            </a:fld>
            <a:endParaRPr lang="pt-BR" noProof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75830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04F6EF1-794A-4D29-9504-C6813426F5B6}" type="datetime1">
              <a:rPr lang="pt-BR" noProof="0" smtClean="0"/>
              <a:t>25/06/2024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994751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04F6EF1-794A-4D29-9504-C6813426F5B6}" type="datetime1">
              <a:rPr lang="pt-BR" noProof="0" smtClean="0"/>
              <a:t>25/06/2024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207106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04F6EF1-794A-4D29-9504-C6813426F5B6}" type="datetime1">
              <a:rPr lang="pt-BR" noProof="0" smtClean="0"/>
              <a:t>25/06/2024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29872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638E6B3-E8A5-41C4-90F5-D124F7E4F0DB}" type="datetime1">
              <a:rPr lang="pt-BR" noProof="0" smtClean="0"/>
              <a:t>25/06/2024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2075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70D56F3-541C-4F10-A83C-E6E49A421F1E}" type="datetime1">
              <a:rPr lang="pt-BR" noProof="0" smtClean="0"/>
              <a:t>25/06/2024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6673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04F6EF1-794A-4D29-9504-C6813426F5B6}" type="datetime1">
              <a:rPr lang="pt-BR" noProof="0" smtClean="0"/>
              <a:t>25/06/2024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3232539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35B752-A5C3-4A54-BFB3-ACEA04E2FFD0}" type="datetime1">
              <a:rPr lang="pt-BR" noProof="0" smtClean="0"/>
              <a:t>25/06/2024</a:t>
            </a:fld>
            <a:endParaRPr lang="pt-B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04589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9BA27F-BF9E-435C-9301-628DF9122CE1}" type="datetime1">
              <a:rPr lang="pt-BR" noProof="0" smtClean="0"/>
              <a:t>25/06/2024</a:t>
            </a:fld>
            <a:endParaRPr lang="pt-B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5154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4911295-CAD4-44FE-A127-41D650E8F088}" type="datetime1">
              <a:rPr lang="pt-BR" noProof="0" smtClean="0"/>
              <a:t>25/06/2024</a:t>
            </a:fld>
            <a:endParaRPr lang="pt-B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9157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04F6EF1-794A-4D29-9504-C6813426F5B6}" type="datetime1">
              <a:rPr lang="pt-BR" noProof="0" smtClean="0"/>
              <a:t>25/06/2024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4213309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1298C3-D24B-4FD9-908F-F3EBEDF14C63}" type="datetime1">
              <a:rPr lang="pt-BR" noProof="0" smtClean="0"/>
              <a:t>25/06/2024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8869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4F6EF1-794A-4D29-9504-C6813426F5B6}" type="datetime1">
              <a:rPr lang="pt-BR" noProof="0" smtClean="0"/>
              <a:t>25/06/2024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5067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pt-BR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pt-BR" sz="4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Título:  Gestão de Estoque em Comércio Eletrônico</a:t>
            </a:r>
            <a:br>
              <a:rPr lang="pt-BR" dirty="0">
                <a:solidFill>
                  <a:schemeClr val="tx1">
                    <a:lumMod val="95000"/>
                  </a:schemeClr>
                </a:solidFill>
              </a:rPr>
            </a:br>
            <a:endParaRPr lang="pt-BR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Estoque </a:t>
            </a:r>
          </a:p>
        </p:txBody>
      </p:sp>
    </p:spTree>
    <p:extLst>
      <p:ext uri="{BB962C8B-B14F-4D97-AF65-F5344CB8AC3E}">
        <p14:creationId xmlns:p14="http://schemas.microsoft.com/office/powerpoint/2010/main" val="526504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146469"/>
            <a:ext cx="10131425" cy="815435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rial Black" panose="020B0A04020102020204" pitchFamily="34" charset="0"/>
              </a:rPr>
              <a:t>Diagrama de classe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01" y="961905"/>
            <a:ext cx="10655138" cy="5866408"/>
          </a:xfrm>
        </p:spPr>
      </p:pic>
    </p:spTree>
    <p:extLst>
      <p:ext uri="{BB962C8B-B14F-4D97-AF65-F5344CB8AC3E}">
        <p14:creationId xmlns:p14="http://schemas.microsoft.com/office/powerpoint/2010/main" val="2495252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Protótipo do Figma</a:t>
            </a:r>
          </a:p>
        </p:txBody>
      </p:sp>
      <p:sp>
        <p:nvSpPr>
          <p:cNvPr id="7" name="Título 5">
            <a:extLst>
              <a:ext uri="{FF2B5EF4-FFF2-40B4-BE49-F238E27FC236}">
                <a16:creationId xmlns:a16="http://schemas.microsoft.com/office/drawing/2014/main" id="{1538C925-0539-12FB-8443-CE9CBE37AD2A}"/>
              </a:ext>
            </a:extLst>
          </p:cNvPr>
          <p:cNvSpPr txBox="1">
            <a:spLocks/>
          </p:cNvSpPr>
          <p:nvPr/>
        </p:nvSpPr>
        <p:spPr>
          <a:xfrm>
            <a:off x="6336287" y="2160589"/>
            <a:ext cx="2934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Tela Home</a:t>
            </a:r>
          </a:p>
        </p:txBody>
      </p:sp>
      <p:pic>
        <p:nvPicPr>
          <p:cNvPr id="8" name="Content Placeholder 7" descr="A screenshot of a website&#10;&#10;Description automatically generated">
            <a:extLst>
              <a:ext uri="{FF2B5EF4-FFF2-40B4-BE49-F238E27FC236}">
                <a16:creationId xmlns:a16="http://schemas.microsoft.com/office/drawing/2014/main" id="{3F1C110F-3262-FF4D-3AF5-A7F7C8B19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" b="15537"/>
          <a:stretch/>
        </p:blipFill>
        <p:spPr>
          <a:xfrm>
            <a:off x="463974" y="1712291"/>
            <a:ext cx="5880629" cy="420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3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Protótipo do Figma</a:t>
            </a:r>
          </a:p>
        </p:txBody>
      </p:sp>
      <p:sp>
        <p:nvSpPr>
          <p:cNvPr id="7" name="Título 5">
            <a:extLst>
              <a:ext uri="{FF2B5EF4-FFF2-40B4-BE49-F238E27FC236}">
                <a16:creationId xmlns:a16="http://schemas.microsoft.com/office/drawing/2014/main" id="{1538C925-0539-12FB-8443-CE9CBE37AD2A}"/>
              </a:ext>
            </a:extLst>
          </p:cNvPr>
          <p:cNvSpPr txBox="1">
            <a:spLocks/>
          </p:cNvSpPr>
          <p:nvPr/>
        </p:nvSpPr>
        <p:spPr>
          <a:xfrm>
            <a:off x="6336287" y="2160589"/>
            <a:ext cx="3788154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Tela Produtos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D3C161A-3C20-7CD7-5FDF-F7E64EF71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489" y="1642429"/>
            <a:ext cx="5792358" cy="4917093"/>
          </a:xfrm>
        </p:spPr>
      </p:pic>
    </p:spTree>
    <p:extLst>
      <p:ext uri="{BB962C8B-B14F-4D97-AF65-F5344CB8AC3E}">
        <p14:creationId xmlns:p14="http://schemas.microsoft.com/office/powerpoint/2010/main" val="1871928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Protótipo do Figma</a:t>
            </a:r>
          </a:p>
        </p:txBody>
      </p:sp>
      <p:sp>
        <p:nvSpPr>
          <p:cNvPr id="7" name="Título 5">
            <a:extLst>
              <a:ext uri="{FF2B5EF4-FFF2-40B4-BE49-F238E27FC236}">
                <a16:creationId xmlns:a16="http://schemas.microsoft.com/office/drawing/2014/main" id="{1538C925-0539-12FB-8443-CE9CBE37AD2A}"/>
              </a:ext>
            </a:extLst>
          </p:cNvPr>
          <p:cNvSpPr txBox="1">
            <a:spLocks/>
          </p:cNvSpPr>
          <p:nvPr/>
        </p:nvSpPr>
        <p:spPr>
          <a:xfrm>
            <a:off x="6336287" y="2160589"/>
            <a:ext cx="3788154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Tela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Cadastro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   De Produtos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C836BE38-45A6-16A2-AB78-B34557CD7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859" y="1713549"/>
            <a:ext cx="5654898" cy="4754533"/>
          </a:xfrm>
        </p:spPr>
      </p:pic>
    </p:spTree>
    <p:extLst>
      <p:ext uri="{BB962C8B-B14F-4D97-AF65-F5344CB8AC3E}">
        <p14:creationId xmlns:p14="http://schemas.microsoft.com/office/powerpoint/2010/main" val="2382440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Protótipo do Figma</a:t>
            </a:r>
          </a:p>
        </p:txBody>
      </p:sp>
      <p:sp>
        <p:nvSpPr>
          <p:cNvPr id="7" name="Título 5">
            <a:extLst>
              <a:ext uri="{FF2B5EF4-FFF2-40B4-BE49-F238E27FC236}">
                <a16:creationId xmlns:a16="http://schemas.microsoft.com/office/drawing/2014/main" id="{1538C925-0539-12FB-8443-CE9CBE37AD2A}"/>
              </a:ext>
            </a:extLst>
          </p:cNvPr>
          <p:cNvSpPr txBox="1">
            <a:spLocks/>
          </p:cNvSpPr>
          <p:nvPr/>
        </p:nvSpPr>
        <p:spPr>
          <a:xfrm>
            <a:off x="6569967" y="2150429"/>
            <a:ext cx="3971034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Tela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Fornecedor</a:t>
            </a:r>
            <a:endParaRPr lang="en-US" dirty="0" err="1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D5EB633-74E9-18ED-547E-1AD9193AA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41" y="1713549"/>
            <a:ext cx="6260134" cy="4642773"/>
          </a:xfrm>
        </p:spPr>
      </p:pic>
    </p:spTree>
    <p:extLst>
      <p:ext uri="{BB962C8B-B14F-4D97-AF65-F5344CB8AC3E}">
        <p14:creationId xmlns:p14="http://schemas.microsoft.com/office/powerpoint/2010/main" val="2948067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Protótipo do Figma</a:t>
            </a:r>
          </a:p>
        </p:txBody>
      </p:sp>
      <p:sp>
        <p:nvSpPr>
          <p:cNvPr id="7" name="Título 5">
            <a:extLst>
              <a:ext uri="{FF2B5EF4-FFF2-40B4-BE49-F238E27FC236}">
                <a16:creationId xmlns:a16="http://schemas.microsoft.com/office/drawing/2014/main" id="{1538C925-0539-12FB-8443-CE9CBE37AD2A}"/>
              </a:ext>
            </a:extLst>
          </p:cNvPr>
          <p:cNvSpPr txBox="1">
            <a:spLocks/>
          </p:cNvSpPr>
          <p:nvPr/>
        </p:nvSpPr>
        <p:spPr>
          <a:xfrm>
            <a:off x="6569967" y="2150429"/>
            <a:ext cx="3971034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Tela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Cadastro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       de Fornecedor</a:t>
            </a:r>
            <a:endParaRPr lang="en-US" dirty="0" err="1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  <p:pic>
        <p:nvPicPr>
          <p:cNvPr id="6" name="Content Placeholder 5" descr="A screenshot of a phone&#10;&#10;Description automatically generated">
            <a:extLst>
              <a:ext uri="{FF2B5EF4-FFF2-40B4-BE49-F238E27FC236}">
                <a16:creationId xmlns:a16="http://schemas.microsoft.com/office/drawing/2014/main" id="{F7FD356A-E2C1-5207-9C3F-C98AEAFB0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848" y="1713549"/>
            <a:ext cx="5996440" cy="5150773"/>
          </a:xfrm>
        </p:spPr>
      </p:pic>
    </p:spTree>
    <p:extLst>
      <p:ext uri="{BB962C8B-B14F-4D97-AF65-F5344CB8AC3E}">
        <p14:creationId xmlns:p14="http://schemas.microsoft.com/office/powerpoint/2010/main" val="330979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 rtlCol="0">
            <a:normAutofit/>
          </a:bodyPr>
          <a:lstStyle/>
          <a:p>
            <a:br>
              <a:rPr lang="pt-BR" sz="2200" dirty="0">
                <a:latin typeface="Arial Black" panose="020B0A04020102020204" pitchFamily="34" charset="0"/>
              </a:rPr>
            </a:br>
            <a:endParaRPr lang="pt-BR" sz="2200" dirty="0">
              <a:latin typeface="Arial Black" panose="020B0A04020102020204" pitchFamily="34" charset="0"/>
            </a:endParaRPr>
          </a:p>
        </p:txBody>
      </p:sp>
      <p:pic>
        <p:nvPicPr>
          <p:cNvPr id="4" name="Imagem 3" descr="satélite contra céu noturno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Imagem 6" descr="imagem abstrata de pontos de luz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6" name="Retângulo 5"/>
          <p:cNvSpPr/>
          <p:nvPr/>
        </p:nvSpPr>
        <p:spPr>
          <a:xfrm>
            <a:off x="979794" y="506736"/>
            <a:ext cx="6096000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dirty="0">
                <a:latin typeface="Arial Black" panose="020B0A04020102020204" pitchFamily="34" charset="0"/>
              </a:rPr>
              <a:t>Importância da Gestão de Estoque</a:t>
            </a:r>
            <a:br>
              <a:rPr lang="pt-BR" sz="900" dirty="0"/>
            </a:br>
            <a:br>
              <a:rPr lang="pt-BR" sz="900" dirty="0"/>
            </a:b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0" y="1496291"/>
            <a:ext cx="8443356" cy="5225143"/>
          </a:xfrm>
        </p:spPr>
        <p:txBody>
          <a:bodyPr>
            <a:normAutofit fontScale="92500" lnSpcReduction="10000"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"Entender os diferentes tipos de estoque é crucial para uma gestão eficaz do inventário em um ambiente de comércio eletrônico e para garantir a disponibilidade adequada de produtos ao longo da cadeia de suprimentos online. No contexto de uma loja online, a gestão de estoque de produtos acabados refere-se aos itens finais prontos para serem vendidos aos clientes. Estes produtos passaram por todos os estágios de preparação e estão prontos para serem enviados ou armazenados até a distribuição. A compreensão detalhada de cada tipo de estoque é fundamental para otimizar o gerenciamento de inventário online. Cada tipo de estoque possui características únicas e requisitos específicos de gerenciamento, especialmente considerando aspectos como a velocidade de resposta às demandas dos clientes, integração com sistemas de gestão de pedidos e logística eficiente para entregas rápidas, e reduzir custos logísticos e atender às expectativas dos clientes de maneira mais eficaz."</a:t>
            </a:r>
            <a:b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 rtlCol="0">
            <a:normAutofit/>
          </a:bodyPr>
          <a:lstStyle/>
          <a:p>
            <a:r>
              <a:rPr lang="pt-BR" sz="2200" dirty="0">
                <a:latin typeface="Arial Black" panose="020B0A04020102020204" pitchFamily="34" charset="0"/>
              </a:rPr>
              <a:t>Objetivos da Gestão de Estoque</a:t>
            </a:r>
            <a:br>
              <a:rPr lang="pt-BR" sz="2200" dirty="0">
                <a:latin typeface="Arial Black" panose="020B0A04020102020204" pitchFamily="34" charset="0"/>
              </a:rPr>
            </a:br>
            <a:endParaRPr lang="pt-BR" sz="2200" dirty="0">
              <a:latin typeface="Arial Black" panose="020B0A040201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8140" y="1650671"/>
            <a:ext cx="8003969" cy="4390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Arial Black" panose="020B0A04020102020204" pitchFamily="34" charset="0"/>
              </a:rPr>
              <a:t>Objetivos:</a:t>
            </a:r>
          </a:p>
          <a:p>
            <a:pPr marL="0" indent="0">
              <a:buNone/>
            </a:pPr>
            <a:r>
              <a:rPr lang="pt-BR" sz="2000" dirty="0">
                <a:latin typeface="Arial Black" panose="020B0A04020102020204" pitchFamily="34" charset="0"/>
              </a:rPr>
              <a:t>	- Manter níveis adequados de estoque para atender à demanda dos 	clientes.</a:t>
            </a:r>
            <a:br>
              <a:rPr lang="pt-BR" sz="2000" dirty="0">
                <a:latin typeface="Arial Black" panose="020B0A04020102020204" pitchFamily="34" charset="0"/>
              </a:rPr>
            </a:br>
            <a:endParaRPr lang="pt-BR" sz="20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pt-BR" sz="2000" dirty="0">
                <a:latin typeface="Arial Black" panose="020B0A04020102020204" pitchFamily="34" charset="0"/>
              </a:rPr>
              <a:t>	- Minimizar custos associados ao estoque, como armazenamento 	excessivo e obsolescência.</a:t>
            </a:r>
            <a:br>
              <a:rPr lang="pt-BR" sz="2000" dirty="0">
                <a:latin typeface="Arial Black" panose="020B0A04020102020204" pitchFamily="34" charset="0"/>
              </a:rPr>
            </a:br>
            <a:endParaRPr lang="pt-BR" sz="20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pt-BR" sz="2000" dirty="0">
                <a:latin typeface="Arial Black" panose="020B0A04020102020204" pitchFamily="34" charset="0"/>
              </a:rPr>
              <a:t>	- Evitar escassez de produtos que possam prejudicar as vendas e a 	satisfação do cliente.</a:t>
            </a:r>
            <a:br>
              <a:rPr lang="pt-BR" sz="2000" dirty="0">
                <a:latin typeface="Arial Black" panose="020B0A04020102020204" pitchFamily="34" charset="0"/>
              </a:rPr>
            </a:br>
            <a:endParaRPr lang="pt-BR" sz="20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pt-BR" sz="2000" dirty="0">
                <a:latin typeface="Arial Black" panose="020B0A04020102020204" pitchFamily="34" charset="0"/>
              </a:rPr>
              <a:t>	- Assegurar a precisão dos registros de estoque para tomada de 	decisões informadas.</a:t>
            </a:r>
          </a:p>
          <a:p>
            <a:endParaRPr lang="pt-BR" dirty="0"/>
          </a:p>
        </p:txBody>
      </p:sp>
      <p:pic>
        <p:nvPicPr>
          <p:cNvPr id="4" name="Imagem 3" descr="satélite contra céu noturno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Imagem 6" descr="imagem abstrata de pontos de luz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3946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Recebimento de Mercadorias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2000" dirty="0">
                <a:latin typeface="Arial Black" panose="020B0A04020102020204" pitchFamily="34" charset="0"/>
              </a:rPr>
              <a:t>- Inspeção física das mercadorias recebidas para garantir que 	correspondam aos pedidos e estejam 	em boas condições.</a:t>
            </a:r>
            <a:br>
              <a:rPr lang="pt-BR" sz="2000" dirty="0">
                <a:latin typeface="Arial Black" panose="020B0A04020102020204" pitchFamily="34" charset="0"/>
              </a:rPr>
            </a:br>
            <a:endParaRPr lang="pt-BR" sz="20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pt-BR" sz="2000" dirty="0">
                <a:latin typeface="Arial Black" panose="020B0A04020102020204" pitchFamily="34" charset="0"/>
              </a:rPr>
              <a:t>	- Registro imediato das entradas no sistema de gestão de estoque, 	incluindo quantidade, descrição do 	item, número de lote (se 	aplicável) e fornecedor.</a:t>
            </a:r>
            <a:br>
              <a:rPr lang="pt-BR" sz="2000" dirty="0">
                <a:latin typeface="Arial Black" panose="020B0A04020102020204" pitchFamily="34" charset="0"/>
              </a:rPr>
            </a:br>
            <a:endParaRPr lang="pt-BR" sz="20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pt-BR" sz="2000" dirty="0">
                <a:latin typeface="Arial Black" panose="020B0A04020102020204" pitchFamily="34" charset="0"/>
              </a:rPr>
              <a:t>	- Etiquetagem adequada dos produtos para fácil identificação no 	estoque.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397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Armazenamento</a:t>
            </a:r>
            <a:endParaRPr lang="pt-BR" sz="44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</a:t>
            </a:r>
          </a:p>
        </p:txBody>
      </p:sp>
      <p:sp>
        <p:nvSpPr>
          <p:cNvPr id="2" name="Retângulo 1"/>
          <p:cNvSpPr/>
          <p:nvPr/>
        </p:nvSpPr>
        <p:spPr>
          <a:xfrm>
            <a:off x="1501423" y="2655389"/>
            <a:ext cx="8748889" cy="3575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Organização física do estoque para facilitar a localização e o acesso aos itens.</a:t>
            </a:r>
            <a:br>
              <a:rPr lang="pt-BR" sz="20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Utilização de métodos de armazenamento adequados às características dos produtos (por exemplo, temperatura controlada para itens perecíveis).</a:t>
            </a:r>
            <a:br>
              <a:rPr lang="pt-BR" sz="20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Rotulagem clara de prateleiras ou áreas de armazenamento, indicando os tipos de produtos que devem ser armazenados nelas.</a:t>
            </a:r>
          </a:p>
        </p:txBody>
      </p:sp>
    </p:spTree>
    <p:extLst>
      <p:ext uri="{BB962C8B-B14F-4D97-AF65-F5344CB8AC3E}">
        <p14:creationId xmlns:p14="http://schemas.microsoft.com/office/powerpoint/2010/main" val="13698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Contagem de Inventário</a:t>
            </a:r>
            <a:endParaRPr lang="pt-BR" sz="44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</a:t>
            </a:r>
          </a:p>
        </p:txBody>
      </p:sp>
      <p:sp>
        <p:nvSpPr>
          <p:cNvPr id="2" name="Retângulo 1"/>
          <p:cNvSpPr/>
          <p:nvPr/>
        </p:nvSpPr>
        <p:spPr>
          <a:xfrm>
            <a:off x="519289" y="2332304"/>
            <a:ext cx="11006667" cy="3458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Realização de contagens periódicas de inventário para verificar a precisão dos registros.</a:t>
            </a:r>
            <a:b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pt-BR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Comparação dos resultados das contagens físicas com os registros do sistema e investigação de qualquer discrepância.</a:t>
            </a:r>
            <a:b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pt-BR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Atualização imediata dos registros de estoque para refletir os resultados da contagem.</a:t>
            </a:r>
          </a:p>
        </p:txBody>
      </p:sp>
    </p:spTree>
    <p:extLst>
      <p:ext uri="{BB962C8B-B14F-4D97-AF65-F5344CB8AC3E}">
        <p14:creationId xmlns:p14="http://schemas.microsoft.com/office/powerpoint/2010/main" val="4134192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Gerenciamento de Pedidos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- Monitoramento contínuo dos níveis de estoque para identificar itens com baixo estoque ou em excesso.</a:t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- Geração de pedidos de reposição com base na demanda prevista nós lead times de fornecimento.</a:t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- Acompanhamento dos pedidos em andamento para garantir o recebimento oportuno das mercadorias.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92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Arial Black" panose="020B0A04020102020204" pitchFamily="34" charset="0"/>
              </a:rPr>
              <a:t>Análise de Desempenho</a:t>
            </a:r>
            <a:br>
              <a:rPr lang="pt-BR" sz="4000" dirty="0">
                <a:latin typeface="Arial Black" panose="020B0A04020102020204" pitchFamily="34" charset="0"/>
              </a:rPr>
            </a:br>
            <a:endParaRPr lang="pt-BR" sz="4000" dirty="0">
              <a:latin typeface="Arial Black" panose="020B0A04020102020204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85802" y="2590630"/>
            <a:ext cx="9918864" cy="2565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Avaliação regular dos indicadores-chave de desempenho, como taxa de giro de estoque, níveis de serviço ao cliente e custos de armazenamento.</a:t>
            </a:r>
            <a:b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pt-BR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Identificação de áreas de melhoria e implementação de medidas corretivas conforme necessário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285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Gestão de estoque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85801" y="2493744"/>
            <a:ext cx="10131425" cy="2825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"Uma gestão de estoque eficaz é essencial para garantir a disponibilidade de produtos, otimizar os custos e satisfazer as necessidades dos clientes. Ao seguir os procedimentos descritos neste manual e manter uma abordagem disciplinada para o controle de inventário, a empresa pode alcançar maior eficiência operacional e vantagem competitiva."</a:t>
            </a:r>
          </a:p>
        </p:txBody>
      </p:sp>
    </p:spTree>
    <p:extLst>
      <p:ext uri="{BB962C8B-B14F-4D97-AF65-F5344CB8AC3E}">
        <p14:creationId xmlns:p14="http://schemas.microsoft.com/office/powerpoint/2010/main" val="25012624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  <ds:schemaRef ds:uri="16c05727-aa75-4e4a-9b5f-8a80a1165891"/>
    <ds:schemaRef ds:uri="http://schemas.microsoft.com/office/infopath/2007/PartnerControls"/>
    <ds:schemaRef ds:uri="71af3243-3dd4-4a8d-8c0d-dd76da1f02a5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600</Words>
  <Application>Microsoft Office PowerPoint</Application>
  <PresentationFormat>Widescreen</PresentationFormat>
  <Paragraphs>39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Facetado</vt:lpstr>
      <vt:lpstr> Título:  Gestão de Estoque em Comércio Eletrônico </vt:lpstr>
      <vt:lpstr> </vt:lpstr>
      <vt:lpstr>Objetivos da Gestão de Estoque </vt:lpstr>
      <vt:lpstr>Recebimento de Mercadorias</vt:lpstr>
      <vt:lpstr>Armazenamento</vt:lpstr>
      <vt:lpstr>Contagem de Inventário</vt:lpstr>
      <vt:lpstr> Gerenciamento de Pedidos </vt:lpstr>
      <vt:lpstr>Análise de Desempenho </vt:lpstr>
      <vt:lpstr>Gestão de estoque</vt:lpstr>
      <vt:lpstr>Diagrama de classe</vt:lpstr>
      <vt:lpstr>Protótipo do Figma</vt:lpstr>
      <vt:lpstr>Protótipo do Figma</vt:lpstr>
      <vt:lpstr>Protótipo do Figma</vt:lpstr>
      <vt:lpstr>Protótipo do Figma</vt:lpstr>
      <vt:lpstr>Protótipo do Figma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Título:  Gestão de Estoque em Comércio Eletrônico </dc:title>
  <dc:creator/>
  <cp:lastModifiedBy/>
  <cp:revision>53</cp:revision>
  <dcterms:created xsi:type="dcterms:W3CDTF">2024-06-18T00:32:51Z</dcterms:created>
  <dcterms:modified xsi:type="dcterms:W3CDTF">2024-06-25T07:10:14Z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