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506fa65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506fa65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a959edc6c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a959edc6c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506fa655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506fa655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506fa65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506fa65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506fa655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506fa655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506fa655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506fa655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506fa655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506fa655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506fa655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506fa655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ynapse.org/Synapse:syn4921369/wiki/235539" TargetMode="External"/><Relationship Id="rId4" Type="http://schemas.openxmlformats.org/officeDocument/2006/relationships/hyperlink" Target="https://bmcbioinformatics.biomedcentral.com/articles/10.1186/1471-2105-9-559" TargetMode="External"/><Relationship Id="rId11" Type="http://schemas.openxmlformats.org/officeDocument/2006/relationships/hyperlink" Target="https://cytoscape.org/" TargetMode="External"/><Relationship Id="rId10" Type="http://schemas.openxmlformats.org/officeDocument/2006/relationships/hyperlink" Target="https://www.ncbi.nlm.nih.gov/geo/" TargetMode="External"/><Relationship Id="rId9" Type="http://schemas.openxmlformats.org/officeDocument/2006/relationships/hyperlink" Target="https://networkx.org/" TargetMode="External"/><Relationship Id="rId5" Type="http://schemas.openxmlformats.org/officeDocument/2006/relationships/hyperlink" Target="https://bioconductor.org/packages/release/bioc/html/limma.html" TargetMode="External"/><Relationship Id="rId6" Type="http://schemas.openxmlformats.org/officeDocument/2006/relationships/hyperlink" Target="https://bioconductor.org/packages/release/bioc/html/edgeR.html" TargetMode="External"/><Relationship Id="rId7" Type="http://schemas.openxmlformats.org/officeDocument/2006/relationships/hyperlink" Target="https://mortazavilab.github.io/PyWGCNA/html/index.html" TargetMode="External"/><Relationship Id="rId8" Type="http://schemas.openxmlformats.org/officeDocument/2006/relationships/hyperlink" Target="https://diffxpy.readthedocs.io/en/late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cbi.nlm.nih.gov/geo/query/acc.cgi?acc=GSE28521&amp;utm" TargetMode="External"/><Relationship Id="rId4" Type="http://schemas.openxmlformats.org/officeDocument/2006/relationships/hyperlink" Target="https://www.ncbi.nlm.nih.gov/geo/query/acc.cgi?acc=GSE102741&amp;utm" TargetMode="External"/><Relationship Id="rId5" Type="http://schemas.openxmlformats.org/officeDocument/2006/relationships/hyperlink" Target="http://www.brainspan.org/?utm" TargetMode="External"/><Relationship Id="rId6" Type="http://schemas.openxmlformats.org/officeDocument/2006/relationships/hyperlink" Target="https://www.synapse.org/Synapse:syn4921369/wiki/235539" TargetMode="External"/><Relationship Id="rId7" Type="http://schemas.openxmlformats.org/officeDocument/2006/relationships/hyperlink" Target="https://gene.sfari.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3389/fpsyt.2019.00607" TargetMode="External"/><Relationship Id="rId4" Type="http://schemas.openxmlformats.org/officeDocument/2006/relationships/hyperlink" Target="https://doi.org/10.1186/s13229-015-0019-y" TargetMode="External"/><Relationship Id="rId5" Type="http://schemas.openxmlformats.org/officeDocument/2006/relationships/hyperlink" Target="https://doi.org/10.3389/fpsyt.2022.889636" TargetMode="External"/><Relationship Id="rId6" Type="http://schemas.openxmlformats.org/officeDocument/2006/relationships/hyperlink" Target="https://doi.org/10.1038/nature101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32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Redes transcriptômicas relacionadas ao autismo: diferenças sexuais e de desenvolvimento no cérebro humano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618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Visão Geral da P</a:t>
            </a:r>
            <a:r>
              <a:rPr lang="pt-BR"/>
              <a:t>roposta </a:t>
            </a:r>
            <a:endParaRPr/>
          </a:p>
        </p:txBody>
      </p:sp>
      <p:sp>
        <p:nvSpPr>
          <p:cNvPr id="92" name="Google Shape;92;p14"/>
          <p:cNvSpPr txBox="1"/>
          <p:nvPr>
            <p:ph idx="1" type="body"/>
          </p:nvPr>
        </p:nvSpPr>
        <p:spPr>
          <a:xfrm>
            <a:off x="729450" y="1696500"/>
            <a:ext cx="7688700" cy="2839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500"/>
              <a:t>O projeto teria como objetivo identificar módulos de co-expressão gênica e genes de risco para TEA (Transtorno do Espectro Autista), observando se há diferenças na forma como eles se comportam em cérebros de </a:t>
            </a:r>
            <a:r>
              <a:rPr lang="pt-BR" sz="1500"/>
              <a:t>indivíduos</a:t>
            </a:r>
            <a:r>
              <a:rPr lang="pt-BR" sz="1500"/>
              <a:t> com diagnóstico de TEA de sexos diferentes. </a:t>
            </a:r>
            <a:endParaRPr sz="1500"/>
          </a:p>
          <a:p>
            <a:pPr indent="0" lvl="0" marL="0" rtl="0" algn="just">
              <a:spcBef>
                <a:spcPts val="1200"/>
              </a:spcBef>
              <a:spcAft>
                <a:spcPts val="1200"/>
              </a:spcAft>
              <a:buNone/>
            </a:pPr>
            <a:r>
              <a:rPr lang="pt-BR" sz="1500"/>
              <a:t>Para tanto, pensamos em dar enfoque especial </a:t>
            </a:r>
            <a:r>
              <a:rPr lang="pt-BR" sz="1500"/>
              <a:t>em genes regulados por hormônios sexuais (AR – receptor androgênico, ESR1/2 – receptores de estrogênio, etc.), visando identificar se a </a:t>
            </a:r>
            <a:r>
              <a:rPr lang="pt-BR" sz="1500"/>
              <a:t>expressão gênica e a conectividade de módulos co-expressos podem apresentar padrões sex-específicos que ajudariam a explicar a maior prevalência de autismo em indivíduos do sexo masculino e entender melhor os mecanismos regulatórios protetores no sexo feminino.</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57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Estudos prévios</a:t>
            </a:r>
            <a:endParaRPr/>
          </a:p>
        </p:txBody>
      </p:sp>
      <p:sp>
        <p:nvSpPr>
          <p:cNvPr id="98" name="Google Shape;98;p15"/>
          <p:cNvSpPr txBox="1"/>
          <p:nvPr>
            <p:ph idx="1" type="body"/>
          </p:nvPr>
        </p:nvSpPr>
        <p:spPr>
          <a:xfrm>
            <a:off x="402450" y="4451250"/>
            <a:ext cx="8222400" cy="535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pt-BR" sz="900">
                <a:solidFill>
                  <a:srgbClr val="222222"/>
                </a:solidFill>
                <a:highlight>
                  <a:srgbClr val="FFFFFF"/>
                </a:highlight>
                <a:latin typeface="Roboto"/>
                <a:ea typeface="Roboto"/>
                <a:cs typeface="Roboto"/>
                <a:sym typeface="Roboto"/>
              </a:rPr>
              <a:t>Zhang, Y., Li, N., Li, C. </a:t>
            </a:r>
            <a:r>
              <a:rPr i="1" lang="pt-BR" sz="900">
                <a:solidFill>
                  <a:srgbClr val="222222"/>
                </a:solidFill>
                <a:highlight>
                  <a:srgbClr val="FFFFFF"/>
                </a:highlight>
                <a:latin typeface="Roboto"/>
                <a:ea typeface="Roboto"/>
                <a:cs typeface="Roboto"/>
                <a:sym typeface="Roboto"/>
              </a:rPr>
              <a:t>et al.</a:t>
            </a:r>
            <a:r>
              <a:rPr lang="pt-BR" sz="900">
                <a:solidFill>
                  <a:srgbClr val="222222"/>
                </a:solidFill>
                <a:highlight>
                  <a:srgbClr val="FFFFFF"/>
                </a:highlight>
                <a:latin typeface="Roboto"/>
                <a:ea typeface="Roboto"/>
                <a:cs typeface="Roboto"/>
                <a:sym typeface="Roboto"/>
              </a:rPr>
              <a:t> Genetic evidence of gender difference in autism spectrum disorder supports the female-protective effect. </a:t>
            </a:r>
            <a:r>
              <a:rPr i="1" lang="pt-BR" sz="900">
                <a:solidFill>
                  <a:srgbClr val="222222"/>
                </a:solidFill>
                <a:highlight>
                  <a:srgbClr val="FFFFFF"/>
                </a:highlight>
                <a:latin typeface="Roboto"/>
                <a:ea typeface="Roboto"/>
                <a:cs typeface="Roboto"/>
                <a:sym typeface="Roboto"/>
              </a:rPr>
              <a:t>Transl Psychiatry</a:t>
            </a:r>
            <a:r>
              <a:rPr lang="pt-BR" sz="900">
                <a:solidFill>
                  <a:srgbClr val="222222"/>
                </a:solidFill>
                <a:highlight>
                  <a:srgbClr val="FFFFFF"/>
                </a:highlight>
                <a:latin typeface="Roboto"/>
                <a:ea typeface="Roboto"/>
                <a:cs typeface="Roboto"/>
                <a:sym typeface="Roboto"/>
              </a:rPr>
              <a:t> 10, 4 (2020). https://doi.org/10.1038/s41398-020-0699-8</a:t>
            </a:r>
            <a:endParaRPr sz="1200"/>
          </a:p>
        </p:txBody>
      </p:sp>
      <p:pic>
        <p:nvPicPr>
          <p:cNvPr id="99" name="Google Shape;99;p15" title="WhatsApp Image 2025-09-02 at 10.55.59.jpeg"/>
          <p:cNvPicPr preferRelativeResize="0"/>
          <p:nvPr/>
        </p:nvPicPr>
        <p:blipFill>
          <a:blip r:embed="rId3">
            <a:alphaModFix/>
          </a:blip>
          <a:stretch>
            <a:fillRect/>
          </a:stretch>
        </p:blipFill>
        <p:spPr>
          <a:xfrm>
            <a:off x="3143628" y="750575"/>
            <a:ext cx="6000374" cy="3543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18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t>
            </a:r>
            <a:r>
              <a:rPr lang="pt-BR"/>
              <a:t>erguntas de pesquisa</a:t>
            </a:r>
            <a:endParaRPr/>
          </a:p>
        </p:txBody>
      </p:sp>
      <p:sp>
        <p:nvSpPr>
          <p:cNvPr id="105" name="Google Shape;105;p16"/>
          <p:cNvSpPr txBox="1"/>
          <p:nvPr>
            <p:ph idx="1" type="body"/>
          </p:nvPr>
        </p:nvSpPr>
        <p:spPr>
          <a:xfrm>
            <a:off x="727650" y="1735975"/>
            <a:ext cx="7688700" cy="22611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AutoNum type="arabicPeriod"/>
            </a:pPr>
            <a:r>
              <a:rPr lang="pt-BR" sz="1600"/>
              <a:t>É possível priorizar genes com maior relevância funcional e padrões de co-expressão para explicar diferenças de risco entre sexos no TEA?</a:t>
            </a:r>
            <a:endParaRPr sz="1600"/>
          </a:p>
          <a:p>
            <a:pPr indent="-330200" lvl="0" marL="457200" rtl="0" algn="just">
              <a:lnSpc>
                <a:spcPct val="150000"/>
              </a:lnSpc>
              <a:spcBef>
                <a:spcPts val="0"/>
              </a:spcBef>
              <a:spcAft>
                <a:spcPts val="0"/>
              </a:spcAft>
              <a:buSzPts val="1600"/>
              <a:buAutoNum type="arabicPeriod"/>
            </a:pPr>
            <a:r>
              <a:rPr lang="pt-BR" sz="1600"/>
              <a:t>Quais genes hub em módulos sex-específicos são detectáveis em tecidos de pacientes? Existe potencial para indicar biomarcadores?</a:t>
            </a:r>
            <a:endParaRPr sz="1600"/>
          </a:p>
          <a:p>
            <a:pPr indent="-330200" lvl="0" marL="457200" rtl="0" algn="just">
              <a:lnSpc>
                <a:spcPct val="150000"/>
              </a:lnSpc>
              <a:spcBef>
                <a:spcPts val="0"/>
              </a:spcBef>
              <a:spcAft>
                <a:spcPts val="0"/>
              </a:spcAft>
              <a:buSzPts val="1600"/>
              <a:buAutoNum type="arabicPeriod"/>
            </a:pPr>
            <a:r>
              <a:rPr lang="pt-BR" sz="1600"/>
              <a:t>Existem módulos com expressão preferencial em janelas temporais críticas que apresentam diferenças significativas?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590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t>
            </a:r>
            <a:r>
              <a:rPr lang="pt-BR"/>
              <a:t>etodologia e ferramentas</a:t>
            </a:r>
            <a:endParaRPr/>
          </a:p>
        </p:txBody>
      </p:sp>
      <p:sp>
        <p:nvSpPr>
          <p:cNvPr id="111" name="Google Shape;111;p17"/>
          <p:cNvSpPr txBox="1"/>
          <p:nvPr>
            <p:ph idx="1" type="body"/>
          </p:nvPr>
        </p:nvSpPr>
        <p:spPr>
          <a:xfrm>
            <a:off x="727650" y="1378650"/>
            <a:ext cx="7688700" cy="3405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pt-BR" sz="1400"/>
              <a:t>O projeto pode </a:t>
            </a:r>
            <a:r>
              <a:rPr lang="pt-BR" sz="1400"/>
              <a:t>utilizar</a:t>
            </a:r>
            <a:r>
              <a:rPr lang="pt-BR" sz="1400"/>
              <a:t> dados públicos de transcriptoma do cérebro em desenvolvimento, para identificar módulos de co-expressão que incluam lncRNAs (long non-coding RNAs) e genes de risco para autismo. </a:t>
            </a:r>
            <a:endParaRPr sz="1400"/>
          </a:p>
          <a:p>
            <a:pPr indent="-317500" lvl="0" marL="457200" rtl="0" algn="just">
              <a:spcBef>
                <a:spcPts val="0"/>
              </a:spcBef>
              <a:spcAft>
                <a:spcPts val="0"/>
              </a:spcAft>
              <a:buSzPts val="1400"/>
              <a:buChar char="●"/>
            </a:pPr>
            <a:r>
              <a:rPr lang="pt-BR" sz="1400"/>
              <a:t>A análise visa considerar diferenças entre sexos como proxy da influência hormonal e, quando disponíveis, integrará dados epigenéticos (</a:t>
            </a:r>
            <a:r>
              <a:rPr lang="pt-BR" sz="1400" u="sng">
                <a:solidFill>
                  <a:schemeClr val="accent5"/>
                </a:solidFill>
                <a:hlinkClick r:id="rId3">
                  <a:extLst>
                    <a:ext uri="{A12FA001-AC4F-418D-AE19-62706E023703}">
                      <ahyp:hlinkClr val="tx"/>
                    </a:ext>
                  </a:extLst>
                </a:hlinkClick>
              </a:rPr>
              <a:t>PsychENCODE</a:t>
            </a:r>
            <a:r>
              <a:rPr lang="pt-BR" sz="1400"/>
              <a:t>) para avaliar regulação. </a:t>
            </a:r>
            <a:endParaRPr sz="1400"/>
          </a:p>
          <a:p>
            <a:pPr indent="-317500" lvl="0" marL="457200" rtl="0" algn="just">
              <a:spcBef>
                <a:spcPts val="0"/>
              </a:spcBef>
              <a:spcAft>
                <a:spcPts val="0"/>
              </a:spcAft>
              <a:buSzPts val="1400"/>
              <a:buChar char="●"/>
            </a:pPr>
            <a:r>
              <a:rPr lang="pt-BR" sz="1400"/>
              <a:t>Dentre as  ferramentas principais para este projeto podem  incluir:</a:t>
            </a:r>
            <a:endParaRPr sz="1400"/>
          </a:p>
          <a:p>
            <a:pPr indent="-317500" lvl="1" marL="914400" rtl="0" algn="just">
              <a:spcBef>
                <a:spcPts val="0"/>
              </a:spcBef>
              <a:spcAft>
                <a:spcPts val="0"/>
              </a:spcAft>
              <a:buSzPts val="1400"/>
              <a:buChar char="○"/>
            </a:pPr>
            <a:r>
              <a:rPr lang="pt-BR" sz="1400"/>
              <a:t>Pacotes em R: </a:t>
            </a:r>
            <a:endParaRPr sz="1400"/>
          </a:p>
          <a:p>
            <a:pPr indent="-317500" lvl="2" marL="1371600" rtl="0" algn="just">
              <a:spcBef>
                <a:spcPts val="0"/>
              </a:spcBef>
              <a:spcAft>
                <a:spcPts val="0"/>
              </a:spcAft>
              <a:buSzPts val="1400"/>
              <a:buChar char="■"/>
            </a:pPr>
            <a:r>
              <a:rPr lang="pt-BR" sz="1400" u="sng">
                <a:solidFill>
                  <a:schemeClr val="hlink"/>
                </a:solidFill>
                <a:hlinkClick r:id="rId4"/>
              </a:rPr>
              <a:t>WGCNA</a:t>
            </a:r>
            <a:r>
              <a:rPr lang="pt-BR" sz="1400"/>
              <a:t> para redes de co-expressão (correlação entre os genes) e </a:t>
            </a:r>
            <a:r>
              <a:rPr lang="pt-BR" sz="1400" u="sng">
                <a:solidFill>
                  <a:schemeClr val="hlink"/>
                </a:solidFill>
                <a:hlinkClick r:id="rId5"/>
              </a:rPr>
              <a:t>limma</a:t>
            </a:r>
            <a:r>
              <a:rPr lang="pt-BR" sz="1400"/>
              <a:t>/</a:t>
            </a:r>
            <a:r>
              <a:rPr lang="pt-BR" sz="1400" u="sng">
                <a:solidFill>
                  <a:schemeClr val="hlink"/>
                </a:solidFill>
                <a:hlinkClick r:id="rId6"/>
              </a:rPr>
              <a:t>edgeR</a:t>
            </a:r>
            <a:r>
              <a:rPr lang="pt-BR" sz="1400"/>
              <a:t> para análise de expressão diferencial dos genes;</a:t>
            </a:r>
            <a:endParaRPr sz="1400"/>
          </a:p>
          <a:p>
            <a:pPr indent="-317500" lvl="1" marL="914400" rtl="0" algn="just">
              <a:spcBef>
                <a:spcPts val="0"/>
              </a:spcBef>
              <a:spcAft>
                <a:spcPts val="0"/>
              </a:spcAft>
              <a:buSzPts val="1400"/>
              <a:buChar char="○"/>
            </a:pPr>
            <a:r>
              <a:rPr lang="pt-BR" sz="1400"/>
              <a:t>Pacotes em Python:</a:t>
            </a:r>
            <a:endParaRPr sz="1400"/>
          </a:p>
          <a:p>
            <a:pPr indent="-317500" lvl="2" marL="1371600" rtl="0" algn="just">
              <a:spcBef>
                <a:spcPts val="0"/>
              </a:spcBef>
              <a:spcAft>
                <a:spcPts val="0"/>
              </a:spcAft>
              <a:buSzPts val="1400"/>
              <a:buChar char="■"/>
            </a:pPr>
            <a:r>
              <a:rPr lang="pt-BR" sz="1400"/>
              <a:t> </a:t>
            </a:r>
            <a:r>
              <a:rPr lang="pt-BR" sz="1400" u="sng">
                <a:solidFill>
                  <a:schemeClr val="hlink"/>
                </a:solidFill>
                <a:hlinkClick r:id="rId7"/>
              </a:rPr>
              <a:t>PyWGCNA</a:t>
            </a:r>
            <a:r>
              <a:rPr lang="pt-BR" sz="1400"/>
              <a:t>, </a:t>
            </a:r>
            <a:r>
              <a:rPr lang="pt-BR" sz="1400" u="sng">
                <a:solidFill>
                  <a:schemeClr val="hlink"/>
                </a:solidFill>
                <a:hlinkClick r:id="rId8"/>
              </a:rPr>
              <a:t>diffxpy</a:t>
            </a:r>
            <a:r>
              <a:rPr lang="pt-BR" sz="1400"/>
              <a:t> (expressão diferencial gênica),  </a:t>
            </a:r>
            <a:r>
              <a:rPr lang="pt-BR" sz="1400" u="sng">
                <a:solidFill>
                  <a:schemeClr val="hlink"/>
                </a:solidFill>
                <a:hlinkClick r:id="rId9"/>
              </a:rPr>
              <a:t>NetworkX</a:t>
            </a:r>
            <a:r>
              <a:rPr lang="pt-BR" sz="1400"/>
              <a:t> para manipulação de grafos</a:t>
            </a:r>
            <a:endParaRPr sz="1400"/>
          </a:p>
          <a:p>
            <a:pPr indent="-317500" lvl="1" marL="914400" rtl="0" algn="just">
              <a:spcBef>
                <a:spcPts val="0"/>
              </a:spcBef>
              <a:spcAft>
                <a:spcPts val="0"/>
              </a:spcAft>
              <a:buSzPts val="1400"/>
              <a:buChar char="○"/>
            </a:pPr>
            <a:r>
              <a:rPr lang="pt-BR" sz="1400"/>
              <a:t>Funcionalidades de análise integradas no </a:t>
            </a:r>
            <a:r>
              <a:rPr lang="pt-BR" sz="1400" u="sng">
                <a:solidFill>
                  <a:schemeClr val="hlink"/>
                </a:solidFill>
                <a:hlinkClick r:id="rId10"/>
              </a:rPr>
              <a:t>GEO</a:t>
            </a:r>
            <a:endParaRPr sz="1400"/>
          </a:p>
          <a:p>
            <a:pPr indent="-317500" lvl="1" marL="914400" rtl="0" algn="just">
              <a:spcBef>
                <a:spcPts val="0"/>
              </a:spcBef>
              <a:spcAft>
                <a:spcPts val="0"/>
              </a:spcAft>
              <a:buSzPts val="1400"/>
              <a:buChar char="○"/>
            </a:pPr>
            <a:r>
              <a:rPr lang="pt-BR" sz="1400" u="sng">
                <a:solidFill>
                  <a:schemeClr val="hlink"/>
                </a:solidFill>
                <a:hlinkClick r:id="rId11"/>
              </a:rPr>
              <a:t>Cytoscape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59000" y="567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a:t>
            </a:r>
            <a:r>
              <a:rPr lang="pt-BR"/>
              <a:t>undamentação teórica do problema</a:t>
            </a:r>
            <a:endParaRPr/>
          </a:p>
        </p:txBody>
      </p:sp>
      <p:sp>
        <p:nvSpPr>
          <p:cNvPr id="117" name="Google Shape;117;p18"/>
          <p:cNvSpPr txBox="1"/>
          <p:nvPr>
            <p:ph idx="1" type="body"/>
          </p:nvPr>
        </p:nvSpPr>
        <p:spPr>
          <a:xfrm>
            <a:off x="729450" y="1413875"/>
            <a:ext cx="7688700" cy="2926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pt-BR" sz="1400"/>
              <a:t>Apesar de haver uma </a:t>
            </a:r>
            <a:r>
              <a:rPr lang="pt-BR" sz="1400"/>
              <a:t> maior taxa de diagnóstico do </a:t>
            </a:r>
            <a:r>
              <a:rPr lang="pt-BR" sz="1400"/>
              <a:t>TEA</a:t>
            </a:r>
            <a:r>
              <a:rPr lang="pt-BR" sz="1400"/>
              <a:t> em homens do que em mulheres, há uma quantidade surpreendentemente pequena de pesquisas focadas nas razões para essa disparidade (Halladay et al., 2015). Em específico investigar diferenças sexuais no TEA pode ajudar na compreensão da  sintomatologia, opções e resposta a tratamentos (Napolitano et al. , 2022).</a:t>
            </a:r>
            <a:endParaRPr sz="1400"/>
          </a:p>
          <a:p>
            <a:pPr indent="-317500" lvl="0" marL="457200" rtl="0" algn="just">
              <a:spcBef>
                <a:spcPts val="0"/>
              </a:spcBef>
              <a:spcAft>
                <a:spcPts val="0"/>
              </a:spcAft>
              <a:buSzPts val="1400"/>
              <a:buChar char="●"/>
            </a:pPr>
            <a:r>
              <a:rPr lang="pt-BR" sz="1400"/>
              <a:t>Estudos de transcriptoma do cérebro em desenvolvimento demonstram que genes de risco para TEA e lncRNAs tendem a se organizar em módulos de co-expressão específicos, muitos dos quais têm expressão restrita a janelas temporais críticas, como o período pré-natal e início pós-natal, quando ocorre a formação de circuitos neurais essenciais (Willsey et al., 2013).</a:t>
            </a:r>
            <a:endParaRPr sz="1400"/>
          </a:p>
          <a:p>
            <a:pPr indent="-317500" lvl="0" marL="457200" rtl="0" algn="just">
              <a:spcBef>
                <a:spcPts val="0"/>
              </a:spcBef>
              <a:spcAft>
                <a:spcPts val="0"/>
              </a:spcAft>
              <a:buSzPts val="1400"/>
              <a:buChar char="●"/>
            </a:pPr>
            <a:r>
              <a:rPr lang="pt-BR" sz="1400"/>
              <a:t>A análise de diferenças sexuais em co-expressão permite investigar a fundo possíveis mecanismos de proteção em meninas ou maior suscetibilidade em meninos, servindo como proxy da influência hormonal (Lin L, et al. 2019).</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555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Possíveis b</a:t>
            </a:r>
            <a:r>
              <a:rPr lang="pt-BR"/>
              <a:t>ases de dados</a:t>
            </a:r>
            <a:endParaRPr/>
          </a:p>
        </p:txBody>
      </p:sp>
      <p:sp>
        <p:nvSpPr>
          <p:cNvPr id="123" name="Google Shape;123;p19"/>
          <p:cNvSpPr txBox="1"/>
          <p:nvPr>
            <p:ph idx="1" type="body"/>
          </p:nvPr>
        </p:nvSpPr>
        <p:spPr>
          <a:xfrm>
            <a:off x="729450" y="1284700"/>
            <a:ext cx="7688700" cy="3476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1500"/>
              <a:t>Existem várias possíveis bases de dados que poderiam ser utilizadas:</a:t>
            </a:r>
            <a:endParaRPr sz="1500"/>
          </a:p>
          <a:p>
            <a:pPr indent="-323850" lvl="0" marL="457200" rtl="0" algn="just">
              <a:spcBef>
                <a:spcPts val="1200"/>
              </a:spcBef>
              <a:spcAft>
                <a:spcPts val="0"/>
              </a:spcAft>
              <a:buSzPts val="1500"/>
              <a:buAutoNum type="arabicPeriod"/>
            </a:pPr>
            <a:r>
              <a:rPr lang="pt-BR" sz="1500"/>
              <a:t>Dados de microarray do córtex frontal e temporal de indivíduos com autismo e controles: </a:t>
            </a:r>
            <a:r>
              <a:rPr lang="pt-BR" sz="1500" u="sng">
                <a:solidFill>
                  <a:schemeClr val="hlink"/>
                </a:solidFill>
                <a:hlinkClick r:id="rId3"/>
              </a:rPr>
              <a:t>GSE 28521</a:t>
            </a:r>
            <a:r>
              <a:rPr lang="pt-BR" sz="1500"/>
              <a:t> (Voineagu et al., 2011)</a:t>
            </a:r>
            <a:endParaRPr sz="1500"/>
          </a:p>
          <a:p>
            <a:pPr indent="-323850" lvl="0" marL="457200" rtl="0" algn="just">
              <a:spcBef>
                <a:spcPts val="0"/>
              </a:spcBef>
              <a:spcAft>
                <a:spcPts val="0"/>
              </a:spcAft>
              <a:buSzPts val="1500"/>
              <a:buAutoNum type="arabicPeriod"/>
            </a:pPr>
            <a:r>
              <a:rPr lang="pt-BR" sz="1500"/>
              <a:t>RNA-Seq de córtex pré-frontal e corpo caloso em autismo: </a:t>
            </a:r>
            <a:r>
              <a:rPr lang="pt-BR" sz="1500" u="sng">
                <a:solidFill>
                  <a:schemeClr val="hlink"/>
                </a:solidFill>
                <a:hlinkClick r:id="rId4"/>
              </a:rPr>
              <a:t>GSE 102741</a:t>
            </a:r>
            <a:r>
              <a:rPr lang="pt-BR" sz="1500"/>
              <a:t> (Gupta et al., 2019)</a:t>
            </a:r>
            <a:endParaRPr sz="1500"/>
          </a:p>
          <a:p>
            <a:pPr indent="-323850" lvl="0" marL="457200" rtl="0" algn="just">
              <a:spcBef>
                <a:spcPts val="0"/>
              </a:spcBef>
              <a:spcAft>
                <a:spcPts val="0"/>
              </a:spcAft>
              <a:buSzPts val="1500"/>
              <a:buAutoNum type="arabicPeriod"/>
            </a:pPr>
            <a:r>
              <a:rPr lang="pt-BR" sz="1500" u="sng">
                <a:solidFill>
                  <a:schemeClr val="hlink"/>
                </a:solidFill>
                <a:hlinkClick r:id="rId5"/>
              </a:rPr>
              <a:t>Brain Span – Atlas of the Developing Human Brain</a:t>
            </a:r>
            <a:r>
              <a:rPr lang="pt-BR" sz="1500"/>
              <a:t> : cobre dados de 16 regiões cerebrais humanas ao longo do desenvolvimento.</a:t>
            </a:r>
            <a:endParaRPr sz="1500"/>
          </a:p>
          <a:p>
            <a:pPr indent="-323850" lvl="0" marL="457200" rtl="0" algn="just">
              <a:spcBef>
                <a:spcPts val="0"/>
              </a:spcBef>
              <a:spcAft>
                <a:spcPts val="0"/>
              </a:spcAft>
              <a:buSzPts val="1500"/>
              <a:buAutoNum type="arabicPeriod"/>
            </a:pPr>
            <a:r>
              <a:rPr lang="pt-BR" sz="1500" u="sng">
                <a:solidFill>
                  <a:schemeClr val="hlink"/>
                </a:solidFill>
                <a:hlinkClick r:id="rId6"/>
              </a:rPr>
              <a:t>PsychENCODE</a:t>
            </a:r>
            <a:r>
              <a:rPr lang="pt-BR" sz="1500"/>
              <a:t> : consórcio internacional com dados multiômicos (RNA-Seq, ChIP-Seq, ATAC-Seq, etc.) de transtornos psiquiátricos, incluindo autismo, esquizofrenia e bipolaridade.</a:t>
            </a:r>
            <a:endParaRPr sz="1500"/>
          </a:p>
          <a:p>
            <a:pPr indent="-323850" lvl="0" marL="457200" rtl="0" algn="just">
              <a:spcBef>
                <a:spcPts val="0"/>
              </a:spcBef>
              <a:spcAft>
                <a:spcPts val="0"/>
              </a:spcAft>
              <a:buSzPts val="1500"/>
              <a:buAutoNum type="arabicPeriod"/>
            </a:pPr>
            <a:r>
              <a:rPr lang="pt-BR" sz="1500" u="sng">
                <a:solidFill>
                  <a:schemeClr val="hlink"/>
                </a:solidFill>
                <a:hlinkClick r:id="rId7"/>
              </a:rPr>
              <a:t>SFARI Gene</a:t>
            </a:r>
            <a:r>
              <a:rPr lang="pt-BR" sz="1500"/>
              <a:t> :  banco de dados em evolução para a comunidade de pesquisa do autismo, centrado em genes implicados na suscetibilidade ao autismo.</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59000" y="60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t>
            </a:r>
            <a:r>
              <a:rPr lang="pt-BR"/>
              <a:t>odelo lógico da base de grafos</a:t>
            </a:r>
            <a:endParaRPr/>
          </a:p>
        </p:txBody>
      </p:sp>
      <p:sp>
        <p:nvSpPr>
          <p:cNvPr id="129" name="Google Shape;129;p20"/>
          <p:cNvSpPr txBox="1"/>
          <p:nvPr>
            <p:ph idx="1" type="body"/>
          </p:nvPr>
        </p:nvSpPr>
        <p:spPr>
          <a:xfrm>
            <a:off x="727650" y="1579400"/>
            <a:ext cx="7688700" cy="2926200"/>
          </a:xfrm>
          <a:prstGeom prst="rect">
            <a:avLst/>
          </a:prstGeom>
        </p:spPr>
        <p:txBody>
          <a:bodyPr anchorCtr="0" anchor="t" bIns="91425" lIns="91425" spcFirstLastPara="1" rIns="91425" wrap="square" tIns="91425">
            <a:normAutofit/>
          </a:bodyPr>
          <a:lstStyle/>
          <a:p>
            <a:pPr indent="-330200" lvl="0" marL="457200" rtl="0" algn="just">
              <a:lnSpc>
                <a:spcPct val="150000"/>
              </a:lnSpc>
              <a:spcBef>
                <a:spcPts val="0"/>
              </a:spcBef>
              <a:spcAft>
                <a:spcPts val="0"/>
              </a:spcAft>
              <a:buSzPts val="1600"/>
              <a:buChar char="●"/>
            </a:pPr>
            <a:r>
              <a:rPr lang="pt-BR" sz="1600"/>
              <a:t>O grafo pode ser organizado em camadas, incluindo: genes codificadores, elementos epigenéticos e anotação de genes de risco. </a:t>
            </a:r>
            <a:endParaRPr sz="1600"/>
          </a:p>
          <a:p>
            <a:pPr indent="-330200" lvl="0" marL="457200" rtl="0" algn="just">
              <a:lnSpc>
                <a:spcPct val="150000"/>
              </a:lnSpc>
              <a:spcBef>
                <a:spcPts val="0"/>
              </a:spcBef>
              <a:spcAft>
                <a:spcPts val="0"/>
              </a:spcAft>
              <a:buSzPts val="1600"/>
              <a:buChar char="●"/>
            </a:pPr>
            <a:r>
              <a:rPr lang="pt-BR" sz="1600"/>
              <a:t>As arestas podem </a:t>
            </a:r>
            <a:r>
              <a:rPr lang="pt-BR" sz="1600"/>
              <a:t>representar</a:t>
            </a:r>
            <a:r>
              <a:rPr lang="pt-BR" sz="1600"/>
              <a:t> a co-expressão entre genes ou relações com elementos epigenéticos. </a:t>
            </a:r>
            <a:endParaRPr sz="1600"/>
          </a:p>
          <a:p>
            <a:pPr indent="-330200" lvl="0" marL="457200" rtl="0" algn="just">
              <a:lnSpc>
                <a:spcPct val="150000"/>
              </a:lnSpc>
              <a:spcBef>
                <a:spcPts val="0"/>
              </a:spcBef>
              <a:spcAft>
                <a:spcPts val="0"/>
              </a:spcAft>
              <a:buSzPts val="1600"/>
              <a:buChar char="●"/>
            </a:pPr>
            <a:r>
              <a:rPr lang="pt-BR" sz="1600"/>
              <a:t>Cada nó pode ter atributos como expressão média por sexo, pertencimento a genes de risco e detectabilidade em tecidos. </a:t>
            </a:r>
            <a:endParaRPr sz="1600"/>
          </a:p>
          <a:p>
            <a:pPr indent="0" lvl="0" marL="457200" rtl="0" algn="just">
              <a:lnSpc>
                <a:spcPct val="150000"/>
              </a:lnSpc>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7650" y="567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Referências</a:t>
            </a:r>
            <a:endParaRPr/>
          </a:p>
        </p:txBody>
      </p:sp>
      <p:sp>
        <p:nvSpPr>
          <p:cNvPr id="135" name="Google Shape;135;p21"/>
          <p:cNvSpPr txBox="1"/>
          <p:nvPr>
            <p:ph idx="1" type="body"/>
          </p:nvPr>
        </p:nvSpPr>
        <p:spPr>
          <a:xfrm>
            <a:off x="729450" y="1331675"/>
            <a:ext cx="7688700" cy="355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t-BR"/>
              <a:t>Gupta, A., &amp; Bhat, A. (2019). </a:t>
            </a:r>
            <a:r>
              <a:rPr i="1" lang="pt-BR"/>
              <a:t>Sex differences in autism spectrum disorder: Diagnostic, neurobiological and clinical aspects</a:t>
            </a:r>
            <a:r>
              <a:rPr lang="pt-BR"/>
              <a:t>. Frontiers in Psychiatry, 10, 607. </a:t>
            </a:r>
            <a:r>
              <a:rPr lang="pt-BR" u="sng">
                <a:solidFill>
                  <a:schemeClr val="hlink"/>
                </a:solidFill>
                <a:hlinkClick r:id="rId3"/>
              </a:rPr>
              <a:t>https://doi.org/10.3389/fpsyt.2019.00607</a:t>
            </a:r>
            <a:endParaRPr/>
          </a:p>
          <a:p>
            <a:pPr indent="0" lvl="0" marL="0" rtl="0" algn="l">
              <a:spcBef>
                <a:spcPts val="1200"/>
              </a:spcBef>
              <a:spcAft>
                <a:spcPts val="0"/>
              </a:spcAft>
              <a:buNone/>
            </a:pPr>
            <a:r>
              <a:rPr lang="pt-BR"/>
              <a:t>Halladay, A. K., Bishop, S. L., Constantino, J. N., Daniels, A. M., Koenig, K., Palmer, K., Messinger, D., Pelphrey, K., Sanders, S. J., Singer, A. T., Taylor, J. L., &amp; Szatmari, P. (2015). </a:t>
            </a:r>
            <a:r>
              <a:rPr i="1" lang="pt-BR"/>
              <a:t>Sex and gender differences in autism spectrum disorder: summarizing evidence gaps and identifying emerging areas of priority. </a:t>
            </a:r>
            <a:r>
              <a:rPr lang="pt-BR"/>
              <a:t>Molecular Autism, 6, 36. </a:t>
            </a:r>
            <a:r>
              <a:rPr lang="pt-BR" u="sng">
                <a:solidFill>
                  <a:schemeClr val="accent5"/>
                </a:solidFill>
                <a:hlinkClick r:id="rId4">
                  <a:extLst>
                    <a:ext uri="{A12FA001-AC4F-418D-AE19-62706E023703}">
                      <ahyp:hlinkClr val="tx"/>
                    </a:ext>
                  </a:extLst>
                </a:hlinkClick>
              </a:rPr>
              <a:t>https://doi.org/10.1186/s13229-015-0019-y</a:t>
            </a:r>
            <a:endParaRPr/>
          </a:p>
          <a:p>
            <a:pPr indent="0" lvl="0" marL="0" rtl="0" algn="l">
              <a:spcBef>
                <a:spcPts val="1200"/>
              </a:spcBef>
              <a:spcAft>
                <a:spcPts val="0"/>
              </a:spcAft>
              <a:buNone/>
            </a:pPr>
            <a:r>
              <a:rPr lang="pt-BR"/>
              <a:t>Lin L, et al. </a:t>
            </a:r>
            <a:r>
              <a:rPr i="1" lang="pt-BR"/>
              <a:t>Integrated Analysis of Brain Transcriptome Reveals Convergent Molecular Pathways in Autism Spectrum Disorder. </a:t>
            </a:r>
            <a:r>
              <a:rPr lang="pt-BR"/>
              <a:t>Front Psychiatry. 2019;10:706.</a:t>
            </a:r>
            <a:endParaRPr/>
          </a:p>
          <a:p>
            <a:pPr indent="0" lvl="0" marL="0" rtl="0" algn="l">
              <a:spcBef>
                <a:spcPts val="1200"/>
              </a:spcBef>
              <a:spcAft>
                <a:spcPts val="0"/>
              </a:spcAft>
              <a:buNone/>
            </a:pPr>
            <a:r>
              <a:rPr lang="pt-BR"/>
              <a:t>Napolitano, L., Ferri, R., &amp; Di Filippo, G. (2022). </a:t>
            </a:r>
            <a:r>
              <a:rPr i="1" lang="pt-BR"/>
              <a:t>Sex differences in autism spectrum disorder: diagnostic, neurobiological and clinical aspects.</a:t>
            </a:r>
            <a:r>
              <a:rPr lang="pt-BR"/>
              <a:t> Frontiers in Psychiatry, 13, 889636. </a:t>
            </a:r>
            <a:r>
              <a:rPr lang="pt-BR" u="sng">
                <a:solidFill>
                  <a:schemeClr val="accent5"/>
                </a:solidFill>
                <a:hlinkClick r:id="rId5">
                  <a:extLst>
                    <a:ext uri="{A12FA001-AC4F-418D-AE19-62706E023703}">
                      <ahyp:hlinkClr val="tx"/>
                    </a:ext>
                  </a:extLst>
                </a:hlinkClick>
              </a:rPr>
              <a:t>https://doi.org/10.3389/fpsyt.2022.889636</a:t>
            </a:r>
            <a:r>
              <a:rPr lang="pt-BR"/>
              <a:t> </a:t>
            </a:r>
            <a:endParaRPr/>
          </a:p>
          <a:p>
            <a:pPr indent="0" lvl="0" marL="0" rtl="0" algn="l">
              <a:spcBef>
                <a:spcPts val="1200"/>
              </a:spcBef>
              <a:spcAft>
                <a:spcPts val="0"/>
              </a:spcAft>
              <a:buNone/>
            </a:pPr>
            <a:r>
              <a:rPr lang="pt-BR"/>
              <a:t>Voineagu, I., et al. (2011). Transcriptomic analysis of autistic brain reveals convergent molecular pathology. Nature, 474(7351), 380–384. </a:t>
            </a:r>
            <a:r>
              <a:rPr lang="pt-BR" u="sng">
                <a:solidFill>
                  <a:schemeClr val="hlink"/>
                </a:solidFill>
                <a:hlinkClick r:id="rId6"/>
              </a:rPr>
              <a:t>https://doi.org/10.1038/nature10110</a:t>
            </a:r>
            <a:r>
              <a:rPr lang="pt-BR"/>
              <a:t> </a:t>
            </a:r>
            <a:endParaRPr/>
          </a:p>
          <a:p>
            <a:pPr indent="0" lvl="0" marL="0" rtl="0" algn="l">
              <a:spcBef>
                <a:spcPts val="1200"/>
              </a:spcBef>
              <a:spcAft>
                <a:spcPts val="1200"/>
              </a:spcAft>
              <a:buNone/>
            </a:pPr>
            <a:r>
              <a:rPr lang="pt-BR"/>
              <a:t>Willsey AJ, et al. </a:t>
            </a:r>
            <a:r>
              <a:rPr i="1" lang="pt-BR"/>
              <a:t>Coexpression networks implicate human midfetal deep cortical projection neurons in the pathogenesis of autism</a:t>
            </a:r>
            <a:r>
              <a:rPr lang="pt-BR"/>
              <a:t>. Cell. 2013;155(5):997–1007. PMID: 24138891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