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Open Sans 1 Ultra-Bold" charset="1" panose="00000000000000000000"/>
      <p:regular r:id="rId15"/>
    </p:embeddedFont>
    <p:embeddedFont>
      <p:font typeface="Open Sans 1 Medium" charset="1" panose="00000000000000000000"/>
      <p:regular r:id="rId16"/>
    </p:embeddedFont>
    <p:embeddedFont>
      <p:font typeface="Open Sans 1" charset="1" panose="00000000000000000000"/>
      <p:regular r:id="rId17"/>
    </p:embeddedFont>
    <p:embeddedFont>
      <p:font typeface="Open Sans 1 Bold" charset="1" panose="00000000000000000000"/>
      <p:regular r:id="rId18"/>
    </p:embeddedFont>
    <p:embeddedFont>
      <p:font typeface="Open Sans 2" charset="1" panose="020B0606030504020204"/>
      <p:regular r:id="rId19"/>
    </p:embeddedFont>
    <p:embeddedFont>
      <p:font typeface="Libre Baskerville Bold" charset="1" panose="02000000000000000000"/>
      <p:regular r:id="rId20"/>
    </p:embeddedFont>
    <p:embeddedFont>
      <p:font typeface="Canva Sans" charset="1" panose="020B0503030501040103"/>
      <p:regular r:id="rId21"/>
    </p:embeddedFont>
    <p:embeddedFont>
      <p:font typeface="Open Sans 1 Semi-Bold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13" Target="../media/image22.svg" Type="http://schemas.openxmlformats.org/officeDocument/2006/relationships/image"/><Relationship Id="rId14" Target="../media/image23.png" Type="http://schemas.openxmlformats.org/officeDocument/2006/relationships/image"/><Relationship Id="rId15" Target="../media/image24.png" Type="http://schemas.openxmlformats.org/officeDocument/2006/relationships/image"/><Relationship Id="rId16" Target="../media/image25.png" Type="http://schemas.openxmlformats.org/officeDocument/2006/relationships/image"/><Relationship Id="rId17" Target="../media/image26.png" Type="http://schemas.openxmlformats.org/officeDocument/2006/relationships/image"/><Relationship Id="rId18" Target="../media/image27.sv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204637">
            <a:off x="-11522876" y="8232052"/>
            <a:ext cx="11359009" cy="4109896"/>
          </a:xfrm>
          <a:custGeom>
            <a:avLst/>
            <a:gdLst/>
            <a:ahLst/>
            <a:cxnLst/>
            <a:rect r="r" b="b" t="t" l="l"/>
            <a:pathLst>
              <a:path h="4109896" w="11359009">
                <a:moveTo>
                  <a:pt x="0" y="0"/>
                </a:moveTo>
                <a:lnTo>
                  <a:pt x="11359009" y="0"/>
                </a:lnTo>
                <a:lnTo>
                  <a:pt x="11359009" y="4109896"/>
                </a:lnTo>
                <a:lnTo>
                  <a:pt x="0" y="41098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851332" y="-3108940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291615" y="2554434"/>
            <a:ext cx="10424108" cy="227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7"/>
              </a:lnSpc>
            </a:pPr>
            <a:r>
              <a:rPr lang="en-US" b="true" sz="10139">
                <a:solidFill>
                  <a:srgbClr val="CAE8FF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PROYECTO  BLIND-SENSE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11966" y="5888421"/>
            <a:ext cx="9983407" cy="518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8"/>
              </a:lnSpc>
            </a:pPr>
            <a:r>
              <a:rPr lang="en-US" b="true" sz="3091" spc="247">
                <a:solidFill>
                  <a:srgbClr val="F4F6FC"/>
                </a:solidFill>
                <a:latin typeface="Open Sans 1 Medium"/>
                <a:ea typeface="Open Sans 1 Medium"/>
                <a:cs typeface="Open Sans 1 Medium"/>
                <a:sym typeface="Open Sans 1 Medium"/>
              </a:rPr>
              <a:t>Mathias F - Luciana L - Jaime L - Cristian 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67426" y="4922850"/>
            <a:ext cx="11576971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4F6FC"/>
                </a:solidFill>
                <a:latin typeface="Open Sans 1"/>
                <a:ea typeface="Open Sans 1"/>
                <a:cs typeface="Open Sans 1"/>
                <a:sym typeface="Open Sans 1"/>
              </a:rPr>
              <a:t>Es un apoyo dirigido directamente hacia quienes sufren de ceguera y se les dificulta movilizarse de manera autónoma dentro de la Universidad Catolica de Temuco (UCT) y sus alrededores.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4F6FC"/>
                </a:solidFill>
                <a:latin typeface="Open Sans 1 Medium"/>
                <a:ea typeface="Open Sans 1 Medium"/>
                <a:cs typeface="Open Sans 1 Medium"/>
                <a:sym typeface="Open Sans 1 Medium"/>
              </a:rPr>
              <a:t>1 de cada 20 chilenos tiene alguna dificultad visual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4F6FC"/>
                </a:solidFill>
                <a:latin typeface="Open Sans 1 Medium"/>
                <a:ea typeface="Open Sans 1 Medium"/>
                <a:cs typeface="Open Sans 1 Medium"/>
                <a:sym typeface="Open Sans 1 Medium"/>
              </a:rPr>
              <a:t>13.7% de los menores de edad en Chile tiene discapacidad visual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4F6FC"/>
                </a:solidFill>
                <a:latin typeface="Open Sans 1 Medium"/>
                <a:ea typeface="Open Sans 1 Medium"/>
                <a:cs typeface="Open Sans 1 Medium"/>
                <a:sym typeface="Open Sans 1 Medium"/>
              </a:rPr>
              <a:t>2,200 millones de personas en el mundo tienen discapacidad visual o ceguera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67426" y="1507386"/>
            <a:ext cx="9886061" cy="3074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55"/>
              </a:lnSpc>
            </a:pPr>
            <a:r>
              <a:rPr lang="en-US" b="true" sz="8825">
                <a:solidFill>
                  <a:srgbClr val="CAE8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¿A QUIEN VA DIRIGIDO?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8100000">
            <a:off x="14072773" y="-440699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40" y="0"/>
                </a:lnTo>
                <a:lnTo>
                  <a:pt x="5376540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00000">
            <a:off x="-1181282" y="68236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129519" y="-1212443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52342" y="-2285687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32739" y="-256618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14599" y="-2265096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67426" y="4922850"/>
            <a:ext cx="11576971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4F6FC"/>
                </a:solidFill>
                <a:latin typeface="Open Sans 1"/>
                <a:ea typeface="Open Sans 1"/>
                <a:cs typeface="Open Sans 1"/>
                <a:sym typeface="Open Sans 1"/>
              </a:rPr>
              <a:t>Es un apoyo dirigido directamente hacia quienes sufren de ceguera y se les dificulta movilizarse de manera autónoma dentro de la Universidad Catolica de Temuco (UCT) y sus alrededores.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4F6FC"/>
                </a:solidFill>
                <a:latin typeface="Open Sans 1 Medium"/>
                <a:ea typeface="Open Sans 1 Medium"/>
                <a:cs typeface="Open Sans 1 Medium"/>
                <a:sym typeface="Open Sans 1 Medium"/>
              </a:rPr>
              <a:t>1 de cada 20 chilenos tiene alguna dificultad visual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4F6FC"/>
                </a:solidFill>
                <a:latin typeface="Open Sans 1 Medium"/>
                <a:ea typeface="Open Sans 1 Medium"/>
                <a:cs typeface="Open Sans 1 Medium"/>
                <a:sym typeface="Open Sans 1 Medium"/>
              </a:rPr>
              <a:t>13.7% de los menores de edad en Chile tiene discapacidad visual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F4F6FC"/>
                </a:solidFill>
                <a:latin typeface="Open Sans 1 Medium"/>
                <a:ea typeface="Open Sans 1 Medium"/>
                <a:cs typeface="Open Sans 1 Medium"/>
                <a:sym typeface="Open Sans 1 Medium"/>
              </a:rPr>
              <a:t>2,200 millones de personas en el mundo tienen discapacidad visual o ceguera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67426" y="1507386"/>
            <a:ext cx="9886061" cy="3074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55"/>
              </a:lnSpc>
            </a:pPr>
            <a:r>
              <a:rPr lang="en-US" b="true" sz="8825">
                <a:solidFill>
                  <a:srgbClr val="CAE8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¿A QUIEN VA DIRIGIDO?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8100000">
            <a:off x="14072773" y="-440699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40" y="0"/>
                </a:lnTo>
                <a:lnTo>
                  <a:pt x="5376540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00000">
            <a:off x="-1181282" y="6823620"/>
            <a:ext cx="5376539" cy="3978639"/>
          </a:xfrm>
          <a:custGeom>
            <a:avLst/>
            <a:gdLst/>
            <a:ahLst/>
            <a:cxnLst/>
            <a:rect r="r" b="b" t="t" l="l"/>
            <a:pathLst>
              <a:path h="3978639" w="5376539">
                <a:moveTo>
                  <a:pt x="0" y="0"/>
                </a:moveTo>
                <a:lnTo>
                  <a:pt x="5376539" y="0"/>
                </a:lnTo>
                <a:lnTo>
                  <a:pt x="5376539" y="3978639"/>
                </a:lnTo>
                <a:lnTo>
                  <a:pt x="0" y="397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129519" y="-1212443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52342" y="-2285687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632739" y="-256618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14599" y="-2265096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6855" y="-29624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75454" y="351983"/>
            <a:ext cx="11752088" cy="364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87"/>
              </a:lnSpc>
            </a:pPr>
            <a:r>
              <a:rPr lang="en-US" b="true" sz="10490">
                <a:solidFill>
                  <a:srgbClr val="CAE8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¿COMO LO ABORDAREMOS?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34104" y="4662419"/>
            <a:ext cx="10800266" cy="318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70"/>
              </a:lnSpc>
            </a:pPr>
            <a:r>
              <a:rPr lang="en-US" sz="3050">
                <a:solidFill>
                  <a:srgbClr val="F4F6FC"/>
                </a:solidFill>
                <a:latin typeface="Open Sans 1"/>
                <a:ea typeface="Open Sans 1"/>
                <a:cs typeface="Open Sans 1"/>
                <a:sym typeface="Open Sans 1"/>
              </a:rPr>
              <a:t>Este conflicto social se manejara mediante una aplicación móvil en la cual se incluirán: </a:t>
            </a:r>
          </a:p>
          <a:p>
            <a:pPr algn="just">
              <a:lnSpc>
                <a:spcPts val="4270"/>
              </a:lnSpc>
            </a:pPr>
          </a:p>
          <a:p>
            <a:pPr algn="ctr">
              <a:lnSpc>
                <a:spcPts val="4270"/>
              </a:lnSpc>
            </a:pPr>
          </a:p>
          <a:p>
            <a:pPr algn="ctr">
              <a:lnSpc>
                <a:spcPts val="4270"/>
              </a:lnSpc>
            </a:pPr>
          </a:p>
          <a:p>
            <a:pPr algn="ctr">
              <a:lnSpc>
                <a:spcPts val="427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755392" y="542483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8" y="0"/>
                </a:lnTo>
                <a:lnTo>
                  <a:pt x="34422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86855" y="4657283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12329" y="5562861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686855" y="9258300"/>
            <a:ext cx="3442247" cy="4114800"/>
          </a:xfrm>
          <a:custGeom>
            <a:avLst/>
            <a:gdLst/>
            <a:ahLst/>
            <a:cxnLst/>
            <a:rect r="r" b="b" t="t" l="l"/>
            <a:pathLst>
              <a:path h="4114800" w="3442247">
                <a:moveTo>
                  <a:pt x="0" y="0"/>
                </a:moveTo>
                <a:lnTo>
                  <a:pt x="3442247" y="0"/>
                </a:lnTo>
                <a:lnTo>
                  <a:pt x="3442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11751" y="6125403"/>
            <a:ext cx="11697891" cy="264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8496" indent="-329248" lvl="1">
              <a:lnSpc>
                <a:spcPts val="4270"/>
              </a:lnSpc>
              <a:buFont typeface="Arial"/>
              <a:buChar char="•"/>
            </a:pPr>
            <a:r>
              <a:rPr lang="en-US" sz="305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Comunicación sonora</a:t>
            </a:r>
          </a:p>
          <a:p>
            <a:pPr algn="just" marL="658496" indent="-329248" lvl="1">
              <a:lnSpc>
                <a:spcPts val="4270"/>
              </a:lnSpc>
              <a:buFont typeface="Arial"/>
              <a:buChar char="•"/>
            </a:pPr>
            <a:r>
              <a:rPr lang="en-US" sz="305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Los r</a:t>
            </a:r>
            <a:r>
              <a:rPr lang="en-US" sz="305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esultados de investigaciones</a:t>
            </a:r>
          </a:p>
          <a:p>
            <a:pPr algn="just" marL="658496" indent="-329248" lvl="1">
              <a:lnSpc>
                <a:spcPts val="4270"/>
              </a:lnSpc>
              <a:buFont typeface="Arial"/>
              <a:buChar char="•"/>
            </a:pPr>
            <a:r>
              <a:rPr lang="en-US" sz="305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Entrevistas con personas con esta discapacidad visual</a:t>
            </a:r>
          </a:p>
          <a:p>
            <a:pPr algn="just" marL="658496" indent="-329248" lvl="1">
              <a:lnSpc>
                <a:spcPts val="4270"/>
              </a:lnSpc>
              <a:buFont typeface="Arial"/>
              <a:buChar char="•"/>
            </a:pPr>
            <a:r>
              <a:rPr lang="en-US" sz="305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Reconocimientos de las instalaciones de la universidad en</a:t>
            </a:r>
            <a:r>
              <a:rPr lang="en-US" b="true" sz="305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 3D</a:t>
            </a:r>
          </a:p>
          <a:p>
            <a:pPr algn="just">
              <a:lnSpc>
                <a:spcPts val="42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49772" y="117759"/>
            <a:ext cx="5025741" cy="5025741"/>
            <a:chOff x="0" y="0"/>
            <a:chExt cx="6700988" cy="6700988"/>
          </a:xfrm>
        </p:grpSpPr>
        <p:grpSp>
          <p:nvGrpSpPr>
            <p:cNvPr name="Group 3" id="3"/>
            <p:cNvGrpSpPr>
              <a:grpSpLocks noChangeAspect="true"/>
            </p:cNvGrpSpPr>
            <p:nvPr/>
          </p:nvGrpSpPr>
          <p:grpSpPr>
            <a:xfrm rot="0">
              <a:off x="0" y="0"/>
              <a:ext cx="6700988" cy="6700988"/>
              <a:chOff x="0" y="0"/>
              <a:chExt cx="14400530" cy="1440053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B48C5D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822418" y="937798"/>
              <a:ext cx="5039460" cy="5039460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8" id="8"/>
          <p:cNvGrpSpPr/>
          <p:nvPr/>
        </p:nvGrpSpPr>
        <p:grpSpPr>
          <a:xfrm rot="0">
            <a:off x="9175513" y="117759"/>
            <a:ext cx="5025741" cy="5025741"/>
            <a:chOff x="0" y="0"/>
            <a:chExt cx="6700988" cy="6700988"/>
          </a:xfrm>
        </p:grpSpPr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5400000">
              <a:off x="0" y="0"/>
              <a:ext cx="6700988" cy="6700988"/>
              <a:chOff x="0" y="0"/>
              <a:chExt cx="14400530" cy="1440053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D6BBA6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777612" y="927716"/>
              <a:ext cx="5049542" cy="5049542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14" id="14"/>
          <p:cNvGrpSpPr/>
          <p:nvPr/>
        </p:nvGrpSpPr>
        <p:grpSpPr>
          <a:xfrm rot="0">
            <a:off x="9175513" y="5143500"/>
            <a:ext cx="5025741" cy="5025741"/>
            <a:chOff x="0" y="0"/>
            <a:chExt cx="6700988" cy="6700988"/>
          </a:xfrm>
        </p:grpSpPr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-10800000">
              <a:off x="0" y="0"/>
              <a:ext cx="6700988" cy="6700988"/>
              <a:chOff x="0" y="0"/>
              <a:chExt cx="14400530" cy="1440053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B48C5D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753955" y="753955"/>
              <a:ext cx="5088768" cy="5088768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0">
            <a:off x="4149772" y="5143500"/>
            <a:ext cx="5025741" cy="5025741"/>
            <a:chOff x="0" y="0"/>
            <a:chExt cx="6700988" cy="6700988"/>
          </a:xfrm>
        </p:grpSpPr>
        <p:grpSp>
          <p:nvGrpSpPr>
            <p:cNvPr name="Group 21" id="21"/>
            <p:cNvGrpSpPr>
              <a:grpSpLocks noChangeAspect="true"/>
            </p:cNvGrpSpPr>
            <p:nvPr/>
          </p:nvGrpSpPr>
          <p:grpSpPr>
            <a:xfrm rot="-5400000">
              <a:off x="0" y="0"/>
              <a:ext cx="6700988" cy="6700988"/>
              <a:chOff x="0" y="0"/>
              <a:chExt cx="14400530" cy="1440053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4400530" cy="14399261"/>
              </a:xfrm>
              <a:custGeom>
                <a:avLst/>
                <a:gdLst/>
                <a:ahLst/>
                <a:cxnLst/>
                <a:rect r="r" b="b" t="t" l="l"/>
                <a:pathLst>
                  <a:path h="14399261" w="14400530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D6BBA6"/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815181" y="884343"/>
              <a:ext cx="5001464" cy="5001464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</a:p>
            </p:txBody>
          </p:sp>
        </p:grpSp>
      </p:grpSp>
      <p:sp>
        <p:nvSpPr>
          <p:cNvPr name="Freeform 26" id="26"/>
          <p:cNvSpPr/>
          <p:nvPr/>
        </p:nvSpPr>
        <p:spPr>
          <a:xfrm flipH="false" flipV="false" rot="0">
            <a:off x="8279304" y="3249150"/>
            <a:ext cx="2364952" cy="3096961"/>
          </a:xfrm>
          <a:custGeom>
            <a:avLst/>
            <a:gdLst/>
            <a:ahLst/>
            <a:cxnLst/>
            <a:rect r="r" b="b" t="t" l="l"/>
            <a:pathLst>
              <a:path h="3096961" w="2364952">
                <a:moveTo>
                  <a:pt x="0" y="0"/>
                </a:moveTo>
                <a:lnTo>
                  <a:pt x="2364952" y="0"/>
                </a:lnTo>
                <a:lnTo>
                  <a:pt x="2364952" y="3096960"/>
                </a:lnTo>
                <a:lnTo>
                  <a:pt x="0" y="3096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392982" y="2902085"/>
            <a:ext cx="4092416" cy="4092416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40047" y="3249150"/>
            <a:ext cx="3398287" cy="339828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4122557" y="2977694"/>
            <a:ext cx="4092416" cy="4092416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4469621" y="3324758"/>
            <a:ext cx="3398287" cy="3398287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5144507" y="6374094"/>
            <a:ext cx="3134797" cy="34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6"/>
              </a:lnSpc>
              <a:spcBef>
                <a:spcPct val="0"/>
              </a:spcBef>
            </a:pPr>
            <a:r>
              <a:rPr lang="en-US" b="true" sz="2011" spc="-46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¿QUE PIENSA Y SIENTE?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731206" y="5853868"/>
            <a:ext cx="3134797" cy="34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6"/>
              </a:lnSpc>
              <a:spcBef>
                <a:spcPct val="0"/>
              </a:spcBef>
            </a:pPr>
            <a:r>
              <a:rPr lang="en-US" b="true" sz="2011" spc="-46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¿QUE PERCIBE?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388583" y="1300641"/>
            <a:ext cx="3134797" cy="34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6"/>
              </a:lnSpc>
              <a:spcBef>
                <a:spcPct val="0"/>
              </a:spcBef>
            </a:pPr>
            <a:r>
              <a:rPr lang="en-US" b="true" sz="2011" spc="-46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¿QUE DICE Y HACE?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585735" y="1149978"/>
            <a:ext cx="3134797" cy="34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6"/>
              </a:lnSpc>
              <a:spcBef>
                <a:spcPct val="0"/>
              </a:spcBef>
            </a:pPr>
            <a:r>
              <a:rPr lang="en-US" b="true" sz="2011" spc="-46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¿QUE ESCUCHA?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5144507" y="6866691"/>
            <a:ext cx="2889508" cy="1888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0230" indent="-135115" lvl="1">
              <a:lnSpc>
                <a:spcPts val="1664"/>
              </a:lnSpc>
              <a:buFont typeface="Arial"/>
              <a:buChar char="•"/>
            </a:pPr>
            <a:r>
              <a:rPr lang="en-US" sz="125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Sueña con una vida universitaria plena y sin barreras.</a:t>
            </a:r>
          </a:p>
          <a:p>
            <a:pPr algn="l" marL="270230" indent="-135115" lvl="1">
              <a:lnSpc>
                <a:spcPts val="1664"/>
              </a:lnSpc>
              <a:buFont typeface="Arial"/>
              <a:buChar char="•"/>
            </a:pPr>
            <a:r>
              <a:rPr lang="en-US" sz="125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Su principal motivación es alcanzar la independencia.</a:t>
            </a:r>
          </a:p>
          <a:p>
            <a:pPr algn="l" marL="270230" indent="-135115" lvl="1">
              <a:lnSpc>
                <a:spcPts val="1664"/>
              </a:lnSpc>
              <a:buFont typeface="Arial"/>
              <a:buChar char="•"/>
            </a:pPr>
            <a:r>
              <a:rPr lang="en-US" sz="125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Piensa en sus metas académicas y personales.</a:t>
            </a:r>
          </a:p>
          <a:p>
            <a:pPr algn="l" marL="270230" indent="-135115" lvl="1">
              <a:lnSpc>
                <a:spcPts val="1664"/>
              </a:lnSpc>
              <a:buFont typeface="Arial"/>
              <a:buChar char="•"/>
            </a:pPr>
            <a:r>
              <a:rPr lang="en-US" sz="125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Lo más importante es su bienestar y autonomía.</a:t>
            </a:r>
          </a:p>
          <a:p>
            <a:pPr algn="l">
              <a:lnSpc>
                <a:spcPts val="1664"/>
              </a:lnSpc>
            </a:pPr>
            <a:r>
              <a:rPr lang="en-US" sz="125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731807" y="6775828"/>
            <a:ext cx="3791573" cy="1751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1770" indent="-125885" lvl="1">
              <a:lnSpc>
                <a:spcPts val="1550"/>
              </a:lnSpc>
              <a:buFont typeface="Arial"/>
              <a:buChar char="•"/>
            </a:pPr>
            <a:r>
              <a:rPr lang="en-US" sz="1166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Reconoce su entorno a través de sonidos, texturas y tecnología.</a:t>
            </a:r>
          </a:p>
          <a:p>
            <a:pPr algn="l" marL="251770" indent="-125885" lvl="1">
              <a:lnSpc>
                <a:spcPts val="1550"/>
              </a:lnSpc>
              <a:buFont typeface="Arial"/>
              <a:buChar char="•"/>
            </a:pPr>
            <a:r>
              <a:rPr lang="en-US" sz="1166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Percibe la cercanía de sus compañeros en la universidad.</a:t>
            </a:r>
          </a:p>
          <a:p>
            <a:pPr algn="l" marL="251770" indent="-125885" lvl="1">
              <a:lnSpc>
                <a:spcPts val="1550"/>
              </a:lnSpc>
              <a:buFont typeface="Arial"/>
              <a:buChar char="•"/>
            </a:pPr>
            <a:r>
              <a:rPr lang="en-US" sz="1166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Construye un “mapa mental” de los espacios que transita.</a:t>
            </a:r>
          </a:p>
          <a:p>
            <a:pPr algn="l" marL="251770" indent="-125885" lvl="1">
              <a:lnSpc>
                <a:spcPts val="1550"/>
              </a:lnSpc>
              <a:buFont typeface="Arial"/>
              <a:buChar char="•"/>
            </a:pPr>
            <a:r>
              <a:rPr lang="en-US" sz="1166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Se apoya en herramientas accesibles para orientarse mejor.</a:t>
            </a:r>
          </a:p>
          <a:p>
            <a:pPr algn="l">
              <a:lnSpc>
                <a:spcPts val="1550"/>
              </a:lnSpc>
            </a:pPr>
          </a:p>
        </p:txBody>
      </p:sp>
      <p:sp>
        <p:nvSpPr>
          <p:cNvPr name="TextBox 45" id="45"/>
          <p:cNvSpPr txBox="true"/>
          <p:nvPr/>
        </p:nvSpPr>
        <p:spPr>
          <a:xfrm rot="0">
            <a:off x="4873919" y="1804571"/>
            <a:ext cx="3434819" cy="183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95527" indent="-147764" lvl="1">
              <a:lnSpc>
                <a:spcPts val="1820"/>
              </a:lnSpc>
              <a:buFont typeface="Arial"/>
              <a:buChar char="•"/>
            </a:pPr>
            <a:r>
              <a:rPr lang="en-US" sz="1368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Recibe apoyo y consejos de su familia y amigos.</a:t>
            </a:r>
          </a:p>
          <a:p>
            <a:pPr algn="l" marL="295527" indent="-147764" lvl="1">
              <a:lnSpc>
                <a:spcPts val="1820"/>
              </a:lnSpc>
              <a:buFont typeface="Arial"/>
              <a:buChar char="•"/>
            </a:pPr>
            <a:r>
              <a:rPr lang="en-US" sz="1368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Escucha indicaciones de personas que lo guían o ayudan a prevenir riesgos.</a:t>
            </a:r>
          </a:p>
          <a:p>
            <a:pPr algn="l" marL="295527" indent="-147764" lvl="1">
              <a:lnSpc>
                <a:spcPts val="1820"/>
              </a:lnSpc>
              <a:buFont typeface="Arial"/>
              <a:buChar char="•"/>
            </a:pPr>
            <a:r>
              <a:rPr lang="en-US" sz="1368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Percibe mensajes de motivación, pero también algunas actitudes de sobreprotección.</a:t>
            </a:r>
          </a:p>
          <a:p>
            <a:pPr algn="l">
              <a:lnSpc>
                <a:spcPts val="1820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10103221" y="1970383"/>
            <a:ext cx="3091628" cy="185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66558" indent="-133279" lvl="1">
              <a:lnSpc>
                <a:spcPts val="1642"/>
              </a:lnSpc>
              <a:buFont typeface="Arial"/>
              <a:buChar char="•"/>
            </a:pPr>
            <a:r>
              <a:rPr lang="en-US" sz="1234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Expresa que no quiere ser subestimado por su discapacidad.</a:t>
            </a:r>
          </a:p>
          <a:p>
            <a:pPr algn="l" marL="266558" indent="-133279" lvl="1">
              <a:lnSpc>
                <a:spcPts val="1642"/>
              </a:lnSpc>
              <a:buFont typeface="Arial"/>
              <a:buChar char="•"/>
            </a:pPr>
            <a:r>
              <a:rPr lang="en-US" sz="1234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Pide respeto e igualdad de oportunidades.</a:t>
            </a:r>
          </a:p>
          <a:p>
            <a:pPr algn="l" marL="266558" indent="-133279" lvl="1">
              <a:lnSpc>
                <a:spcPts val="1642"/>
              </a:lnSpc>
              <a:buFont typeface="Arial"/>
              <a:buChar char="•"/>
            </a:pPr>
            <a:r>
              <a:rPr lang="en-US" sz="1234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Le gusta compartir y conversar con sus amigos.</a:t>
            </a:r>
          </a:p>
          <a:p>
            <a:pPr algn="l" marL="266558" indent="-133279" lvl="1">
              <a:lnSpc>
                <a:spcPts val="1642"/>
              </a:lnSpc>
              <a:buFont typeface="Arial"/>
              <a:buChar char="•"/>
            </a:pPr>
            <a:r>
              <a:rPr lang="en-US" sz="1234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Toma decisiones por sí mismo, demostrando autonomía.</a:t>
            </a:r>
          </a:p>
          <a:p>
            <a:pPr algn="l">
              <a:lnSpc>
                <a:spcPts val="1642"/>
              </a:lnSpc>
            </a:pPr>
          </a:p>
        </p:txBody>
      </p:sp>
      <p:sp>
        <p:nvSpPr>
          <p:cNvPr name="TextBox 47" id="47"/>
          <p:cNvSpPr txBox="true"/>
          <p:nvPr/>
        </p:nvSpPr>
        <p:spPr>
          <a:xfrm rot="0">
            <a:off x="14790048" y="4060843"/>
            <a:ext cx="2757433" cy="1991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7494" indent="-128747" lvl="1">
              <a:lnSpc>
                <a:spcPts val="1586"/>
              </a:lnSpc>
              <a:buFont typeface="Arial"/>
              <a:buChar char="•"/>
            </a:pPr>
            <a:r>
              <a:rPr lang="en-US" sz="1192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Camina con seguridad y confianza en el campus.</a:t>
            </a:r>
          </a:p>
          <a:p>
            <a:pPr algn="l" marL="257494" indent="-128747" lvl="1">
              <a:lnSpc>
                <a:spcPts val="1586"/>
              </a:lnSpc>
              <a:buFont typeface="Arial"/>
              <a:buChar char="•"/>
            </a:pPr>
            <a:r>
              <a:rPr lang="en-US" sz="1192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Logra desplazarse de manera autónoma con apoyo de la tecnología.</a:t>
            </a:r>
          </a:p>
          <a:p>
            <a:pPr algn="l" marL="257494" indent="-128747" lvl="1">
              <a:lnSpc>
                <a:spcPts val="1586"/>
              </a:lnSpc>
              <a:buFont typeface="Arial"/>
              <a:buChar char="•"/>
            </a:pPr>
            <a:r>
              <a:rPr lang="en-US" sz="1192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Disfruta una vida estudiantil inclusiva, sin sentirse limitado.</a:t>
            </a:r>
          </a:p>
          <a:p>
            <a:pPr algn="l" marL="257494" indent="-128747" lvl="1">
              <a:lnSpc>
                <a:spcPts val="1586"/>
              </a:lnSpc>
              <a:buFont typeface="Arial"/>
              <a:buChar char="•"/>
            </a:pPr>
            <a:r>
              <a:rPr lang="en-US" sz="1192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Su mayor éxito: vivir con independencia y dignidad.</a:t>
            </a:r>
          </a:p>
          <a:p>
            <a:pPr algn="l">
              <a:lnSpc>
                <a:spcPts val="1586"/>
              </a:lnSpc>
            </a:pPr>
          </a:p>
        </p:txBody>
      </p:sp>
      <p:sp>
        <p:nvSpPr>
          <p:cNvPr name="TextBox 48" id="48"/>
          <p:cNvSpPr txBox="true"/>
          <p:nvPr/>
        </p:nvSpPr>
        <p:spPr>
          <a:xfrm rot="0">
            <a:off x="15340732" y="3591084"/>
            <a:ext cx="3134797" cy="34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6"/>
              </a:lnSpc>
              <a:spcBef>
                <a:spcPct val="0"/>
              </a:spcBef>
            </a:pPr>
            <a:r>
              <a:rPr lang="en-US" b="true" sz="2011" spc="-46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RESULTADOS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739122" y="3440421"/>
            <a:ext cx="3134797" cy="34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6"/>
              </a:lnSpc>
              <a:spcBef>
                <a:spcPct val="0"/>
              </a:spcBef>
            </a:pPr>
            <a:r>
              <a:rPr lang="en-US" b="true" sz="2011" spc="-46">
                <a:solidFill>
                  <a:srgbClr val="000000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ESFUERZOS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32225" y="3945793"/>
            <a:ext cx="2413931" cy="210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71205" indent="-135602" lvl="1">
              <a:lnSpc>
                <a:spcPts val="1670"/>
              </a:lnSpc>
              <a:buFont typeface="Arial"/>
              <a:buChar char="•"/>
            </a:pPr>
            <a:r>
              <a:rPr lang="en-US" sz="1256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.Se esfuerza por realizar sus actividades sin depender siempre de otros.</a:t>
            </a:r>
          </a:p>
          <a:p>
            <a:pPr algn="l" marL="271205" indent="-135602" lvl="1">
              <a:lnSpc>
                <a:spcPts val="1670"/>
              </a:lnSpc>
              <a:buFont typeface="Arial"/>
              <a:buChar char="•"/>
            </a:pPr>
            <a:r>
              <a:rPr lang="en-US" sz="1256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Busca superar las barreras del entorno con iniciativa y perseverancia.</a:t>
            </a:r>
          </a:p>
          <a:p>
            <a:pPr algn="l" marL="271205" indent="-135602" lvl="1">
              <a:lnSpc>
                <a:spcPts val="1670"/>
              </a:lnSpc>
              <a:buFont typeface="Arial"/>
              <a:buChar char="•"/>
            </a:pPr>
            <a:r>
              <a:rPr lang="en-US" sz="1256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Trabaja para integrarse plenamente en la vida universitaria.</a:t>
            </a:r>
          </a:p>
          <a:p>
            <a:pPr algn="l">
              <a:lnSpc>
                <a:spcPts val="167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45874" y="2502698"/>
            <a:ext cx="3516626" cy="7243985"/>
          </a:xfrm>
          <a:custGeom>
            <a:avLst/>
            <a:gdLst/>
            <a:ahLst/>
            <a:cxnLst/>
            <a:rect r="r" b="b" t="t" l="l"/>
            <a:pathLst>
              <a:path h="7243985" w="3516626">
                <a:moveTo>
                  <a:pt x="0" y="0"/>
                </a:moveTo>
                <a:lnTo>
                  <a:pt x="3516626" y="0"/>
                </a:lnTo>
                <a:lnTo>
                  <a:pt x="3516626" y="7243985"/>
                </a:lnTo>
                <a:lnTo>
                  <a:pt x="0" y="7243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91059" y="3262524"/>
            <a:ext cx="3026256" cy="1283408"/>
          </a:xfrm>
          <a:custGeom>
            <a:avLst/>
            <a:gdLst/>
            <a:ahLst/>
            <a:cxnLst/>
            <a:rect r="r" b="b" t="t" l="l"/>
            <a:pathLst>
              <a:path h="1283408" w="3026256">
                <a:moveTo>
                  <a:pt x="0" y="0"/>
                </a:moveTo>
                <a:lnTo>
                  <a:pt x="3026256" y="0"/>
                </a:lnTo>
                <a:lnTo>
                  <a:pt x="3026256" y="1283409"/>
                </a:lnTo>
                <a:lnTo>
                  <a:pt x="0" y="1283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43658" y="2502698"/>
            <a:ext cx="3516626" cy="7243985"/>
          </a:xfrm>
          <a:custGeom>
            <a:avLst/>
            <a:gdLst/>
            <a:ahLst/>
            <a:cxnLst/>
            <a:rect r="r" b="b" t="t" l="l"/>
            <a:pathLst>
              <a:path h="7243985" w="3516626">
                <a:moveTo>
                  <a:pt x="0" y="0"/>
                </a:moveTo>
                <a:lnTo>
                  <a:pt x="3516625" y="0"/>
                </a:lnTo>
                <a:lnTo>
                  <a:pt x="3516625" y="7243985"/>
                </a:lnTo>
                <a:lnTo>
                  <a:pt x="0" y="72439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61443" y="4552535"/>
            <a:ext cx="2281055" cy="3144311"/>
          </a:xfrm>
          <a:custGeom>
            <a:avLst/>
            <a:gdLst/>
            <a:ahLst/>
            <a:cxnLst/>
            <a:rect r="r" b="b" t="t" l="l"/>
            <a:pathLst>
              <a:path h="3144311" w="2281055">
                <a:moveTo>
                  <a:pt x="0" y="0"/>
                </a:moveTo>
                <a:lnTo>
                  <a:pt x="2281055" y="0"/>
                </a:lnTo>
                <a:lnTo>
                  <a:pt x="2281055" y="3144311"/>
                </a:lnTo>
                <a:lnTo>
                  <a:pt x="0" y="31443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52789" y="3187432"/>
            <a:ext cx="659522" cy="659522"/>
          </a:xfrm>
          <a:custGeom>
            <a:avLst/>
            <a:gdLst/>
            <a:ahLst/>
            <a:cxnLst/>
            <a:rect r="r" b="b" t="t" l="l"/>
            <a:pathLst>
              <a:path h="659522" w="659522">
                <a:moveTo>
                  <a:pt x="0" y="0"/>
                </a:moveTo>
                <a:lnTo>
                  <a:pt x="659522" y="0"/>
                </a:lnTo>
                <a:lnTo>
                  <a:pt x="659522" y="659522"/>
                </a:lnTo>
                <a:lnTo>
                  <a:pt x="0" y="6595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42498" y="8641613"/>
            <a:ext cx="228550" cy="702627"/>
          </a:xfrm>
          <a:custGeom>
            <a:avLst/>
            <a:gdLst/>
            <a:ahLst/>
            <a:cxnLst/>
            <a:rect r="r" b="b" t="t" l="l"/>
            <a:pathLst>
              <a:path h="702627" w="228550">
                <a:moveTo>
                  <a:pt x="0" y="0"/>
                </a:moveTo>
                <a:lnTo>
                  <a:pt x="228549" y="0"/>
                </a:lnTo>
                <a:lnTo>
                  <a:pt x="228549" y="702627"/>
                </a:lnTo>
                <a:lnTo>
                  <a:pt x="0" y="70262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753041" y="4529815"/>
            <a:ext cx="2289457" cy="2289457"/>
          </a:xfrm>
          <a:custGeom>
            <a:avLst/>
            <a:gdLst/>
            <a:ahLst/>
            <a:cxnLst/>
            <a:rect r="r" b="b" t="t" l="l"/>
            <a:pathLst>
              <a:path h="2289457" w="2289457">
                <a:moveTo>
                  <a:pt x="0" y="0"/>
                </a:moveTo>
                <a:lnTo>
                  <a:pt x="2289457" y="0"/>
                </a:lnTo>
                <a:lnTo>
                  <a:pt x="2289457" y="2289457"/>
                </a:lnTo>
                <a:lnTo>
                  <a:pt x="0" y="228945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591059" y="6307402"/>
            <a:ext cx="3026256" cy="2208637"/>
          </a:xfrm>
          <a:custGeom>
            <a:avLst/>
            <a:gdLst/>
            <a:ahLst/>
            <a:cxnLst/>
            <a:rect r="r" b="b" t="t" l="l"/>
            <a:pathLst>
              <a:path h="2208637" w="3026256">
                <a:moveTo>
                  <a:pt x="0" y="0"/>
                </a:moveTo>
                <a:lnTo>
                  <a:pt x="3026256" y="0"/>
                </a:lnTo>
                <a:lnTo>
                  <a:pt x="3026256" y="2208637"/>
                </a:lnTo>
                <a:lnTo>
                  <a:pt x="0" y="220863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22422" t="-20551" r="-20988" b="-17344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51899" y="3133276"/>
            <a:ext cx="3472125" cy="2010224"/>
            <a:chOff x="0" y="0"/>
            <a:chExt cx="4629499" cy="268029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957637" y="0"/>
              <a:ext cx="2603435" cy="516282"/>
              <a:chOff x="0" y="0"/>
              <a:chExt cx="781105" cy="154899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81105" cy="154899"/>
              </a:xfrm>
              <a:custGeom>
                <a:avLst/>
                <a:gdLst/>
                <a:ahLst/>
                <a:cxnLst/>
                <a:rect r="r" b="b" t="t" l="l"/>
                <a:pathLst>
                  <a:path h="154899" w="781105">
                    <a:moveTo>
                      <a:pt x="77450" y="0"/>
                    </a:moveTo>
                    <a:lnTo>
                      <a:pt x="703656" y="0"/>
                    </a:lnTo>
                    <a:cubicBezTo>
                      <a:pt x="746430" y="0"/>
                      <a:pt x="781105" y="34675"/>
                      <a:pt x="781105" y="77450"/>
                    </a:cubicBezTo>
                    <a:lnTo>
                      <a:pt x="781105" y="77450"/>
                    </a:lnTo>
                    <a:cubicBezTo>
                      <a:pt x="781105" y="120224"/>
                      <a:pt x="746430" y="154899"/>
                      <a:pt x="703656" y="154899"/>
                    </a:cubicBezTo>
                    <a:lnTo>
                      <a:pt x="77450" y="154899"/>
                    </a:lnTo>
                    <a:cubicBezTo>
                      <a:pt x="34675" y="154899"/>
                      <a:pt x="0" y="120224"/>
                      <a:pt x="0" y="77450"/>
                    </a:cubicBezTo>
                    <a:lnTo>
                      <a:pt x="0" y="77450"/>
                    </a:lnTo>
                    <a:cubicBezTo>
                      <a:pt x="0" y="34675"/>
                      <a:pt x="34675" y="0"/>
                      <a:pt x="7745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47625"/>
                <a:ext cx="781105" cy="1072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486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0" y="76205"/>
              <a:ext cx="4629499" cy="2604093"/>
            </a:xfrm>
            <a:custGeom>
              <a:avLst/>
              <a:gdLst/>
              <a:ahLst/>
              <a:cxnLst/>
              <a:rect r="r" b="b" t="t" l="l"/>
              <a:pathLst>
                <a:path h="2604093" w="4629499">
                  <a:moveTo>
                    <a:pt x="0" y="0"/>
                  </a:moveTo>
                  <a:lnTo>
                    <a:pt x="4629499" y="0"/>
                  </a:lnTo>
                  <a:lnTo>
                    <a:pt x="4629499" y="2604093"/>
                  </a:lnTo>
                  <a:lnTo>
                    <a:pt x="0" y="2604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4663592" y="3133276"/>
            <a:ext cx="3154175" cy="2072571"/>
          </a:xfrm>
          <a:custGeom>
            <a:avLst/>
            <a:gdLst/>
            <a:ahLst/>
            <a:cxnLst/>
            <a:rect r="r" b="b" t="t" l="l"/>
            <a:pathLst>
              <a:path h="2072571" w="3154175">
                <a:moveTo>
                  <a:pt x="0" y="0"/>
                </a:moveTo>
                <a:lnTo>
                  <a:pt x="3154175" y="0"/>
                </a:lnTo>
                <a:lnTo>
                  <a:pt x="3154175" y="2072571"/>
                </a:lnTo>
                <a:lnTo>
                  <a:pt x="0" y="2072571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706958" y="4246624"/>
            <a:ext cx="769005" cy="668335"/>
          </a:xfrm>
          <a:custGeom>
            <a:avLst/>
            <a:gdLst/>
            <a:ahLst/>
            <a:cxnLst/>
            <a:rect r="r" b="b" t="t" l="l"/>
            <a:pathLst>
              <a:path h="668335" w="769005">
                <a:moveTo>
                  <a:pt x="0" y="0"/>
                </a:moveTo>
                <a:lnTo>
                  <a:pt x="769005" y="0"/>
                </a:lnTo>
                <a:lnTo>
                  <a:pt x="769005" y="668335"/>
                </a:lnTo>
                <a:lnTo>
                  <a:pt x="0" y="6683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4895817" y="3629851"/>
            <a:ext cx="2580146" cy="596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8"/>
              </a:lnSpc>
            </a:pPr>
            <a:r>
              <a:rPr lang="en-US" b="true" sz="2315" spc="-41">
                <a:solidFill>
                  <a:srgbClr val="050A3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¿HACIA DONDE TE DIRIGES?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079055" y="876300"/>
            <a:ext cx="9848047" cy="1369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27"/>
              </a:lnSpc>
            </a:pPr>
            <a:r>
              <a:rPr lang="en-US" b="true" sz="8019">
                <a:solidFill>
                  <a:srgbClr val="CAE8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FRONTEND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0" y="876300"/>
            <a:ext cx="9848047" cy="1369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27"/>
              </a:lnSpc>
            </a:pPr>
            <a:r>
              <a:rPr lang="en-US" b="true" sz="8019">
                <a:solidFill>
                  <a:srgbClr val="CAE8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BACKEND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41828" y="6392082"/>
            <a:ext cx="5988150" cy="1579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496" indent="-329248" lvl="1">
              <a:lnSpc>
                <a:spcPts val="4270"/>
              </a:lnSpc>
              <a:buFont typeface="Arial"/>
              <a:buChar char="•"/>
            </a:pPr>
            <a:r>
              <a:rPr lang="en-US" sz="30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Multiplataforma</a:t>
            </a:r>
          </a:p>
          <a:p>
            <a:pPr algn="l" marL="658496" indent="-329248" lvl="1">
              <a:lnSpc>
                <a:spcPts val="4270"/>
              </a:lnSpc>
              <a:buFont typeface="Arial"/>
              <a:buChar char="•"/>
            </a:pPr>
            <a:r>
              <a:rPr lang="en-US" sz="30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Rendimiento Nativo</a:t>
            </a:r>
          </a:p>
          <a:p>
            <a:pPr algn="l" marL="658496" indent="-329248" lvl="1">
              <a:lnSpc>
                <a:spcPts val="4270"/>
              </a:lnSpc>
              <a:buFont typeface="Arial"/>
              <a:buChar char="•"/>
            </a:pPr>
            <a:r>
              <a:rPr lang="en-US" sz="30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Rápido para la prototipación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09184" y="2457450"/>
            <a:ext cx="8583691" cy="531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b="true" sz="3000">
                <a:solidFill>
                  <a:srgbClr val="F4F6FC"/>
                </a:solidFill>
                <a:latin typeface="Open Sans 1 Medium"/>
                <a:ea typeface="Open Sans 1 Medium"/>
                <a:cs typeface="Open Sans 1 Medium"/>
                <a:sym typeface="Open Sans 1 Medium"/>
              </a:rPr>
              <a:t>Nuestro proyecto tiene como objetivo facilitar la movilidad de las personas ciegas a través de nuestros campus y fuera de estos,  representando un avance en la inclusión y accesibilidad en las personas que tengan esta discapacidad. A través de la tecnología se busca reducir sus dificultades que enfrentan diariamente, ofreciendo orientación clara, segura y en tiempo real. </a:t>
            </a:r>
          </a:p>
        </p:txBody>
      </p:sp>
      <p:sp>
        <p:nvSpPr>
          <p:cNvPr name="TextBox 3" id="3"/>
          <p:cNvSpPr txBox="true"/>
          <p:nvPr/>
        </p:nvSpPr>
        <p:spPr>
          <a:xfrm rot="-5400000">
            <a:off x="-1910232" y="4103094"/>
            <a:ext cx="10287000" cy="2080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80"/>
              </a:lnSpc>
            </a:pPr>
            <a:r>
              <a:rPr lang="en-US" b="true" sz="12200">
                <a:solidFill>
                  <a:srgbClr val="CAE8FF"/>
                </a:solidFill>
                <a:latin typeface="Open Sans 1 Semi-Bold"/>
                <a:ea typeface="Open Sans 1 Semi-Bold"/>
                <a:cs typeface="Open Sans 1 Semi-Bold"/>
                <a:sym typeface="Open Sans 1 Semi-Bold"/>
              </a:rPr>
              <a:t>CONCLUSIÓN</a:t>
            </a:r>
          </a:p>
        </p:txBody>
      </p:sp>
      <p:sp>
        <p:nvSpPr>
          <p:cNvPr name="TextBox 4" id="4"/>
          <p:cNvSpPr txBox="true"/>
          <p:nvPr/>
        </p:nvSpPr>
        <p:spPr>
          <a:xfrm rot="-5400000">
            <a:off x="-3419306" y="4103094"/>
            <a:ext cx="10287000" cy="2080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80"/>
              </a:lnSpc>
            </a:pPr>
            <a:r>
              <a:rPr lang="en-US" b="true" sz="12200">
                <a:solidFill>
                  <a:srgbClr val="CAE8FF"/>
                </a:solidFill>
                <a:latin typeface="Open Sans 1 Semi-Bold"/>
                <a:ea typeface="Open Sans 1 Semi-Bold"/>
                <a:cs typeface="Open Sans 1 Semi-Bold"/>
                <a:sym typeface="Open Sans 1 Semi-Bold"/>
              </a:rPr>
              <a:t>CONCLUSIÓN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2068">
            <a:off x="12558574" y="-4180257"/>
            <a:ext cx="9213358" cy="7504698"/>
          </a:xfrm>
          <a:custGeom>
            <a:avLst/>
            <a:gdLst/>
            <a:ahLst/>
            <a:cxnLst/>
            <a:rect r="r" b="b" t="t" l="l"/>
            <a:pathLst>
              <a:path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8"/>
                </a:lnTo>
                <a:lnTo>
                  <a:pt x="0" y="75046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62575" y="1028700"/>
            <a:ext cx="15562849" cy="8179961"/>
            <a:chOff x="0" y="0"/>
            <a:chExt cx="5796956" cy="3046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7F7F7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085295" y="5080581"/>
            <a:ext cx="5720755" cy="2715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92"/>
              </a:lnSpc>
              <a:spcBef>
                <a:spcPct val="0"/>
              </a:spcBef>
            </a:pPr>
            <a:r>
              <a:rPr lang="en-US" b="true" sz="2208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 este trabajo podemos concluir que nuestro avance de esta semana nos permitió acercarnos más a la realidad de las personas con discapacidad visual y a sus verdaderas necesidades dentro de un establecimiento tan grande como lo es la universidad.</a:t>
            </a:r>
          </a:p>
        </p:txBody>
      </p:sp>
      <p:sp>
        <p:nvSpPr>
          <p:cNvPr name="AutoShape 7" id="7"/>
          <p:cNvSpPr/>
          <p:nvPr/>
        </p:nvSpPr>
        <p:spPr>
          <a:xfrm>
            <a:off x="13191347" y="8454981"/>
            <a:ext cx="6396656" cy="0"/>
          </a:xfrm>
          <a:prstGeom prst="line">
            <a:avLst/>
          </a:prstGeom>
          <a:ln cap="rnd" w="323850">
            <a:solidFill>
              <a:srgbClr val="B48C5D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476667" y="3670055"/>
            <a:ext cx="15358064" cy="973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47"/>
              </a:lnSpc>
            </a:pPr>
            <a:r>
              <a:rPr lang="en-US" b="true" sz="7549" spc="3125">
                <a:solidFill>
                  <a:srgbClr val="FFFFFF"/>
                </a:solidFill>
                <a:latin typeface="Open Sans 1 Ultra-Bold"/>
                <a:ea typeface="Open Sans 1 Ultra-Bold"/>
                <a:cs typeface="Open Sans 1 Ultra-Bold"/>
                <a:sym typeface="Open Sans 1 Ultra-Bold"/>
              </a:rPr>
              <a:t>CONCLUSIONES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165155" y="1456805"/>
            <a:ext cx="1339151" cy="133915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5014915" y="756491"/>
            <a:ext cx="700314" cy="70031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9481951" y="5080581"/>
            <a:ext cx="5720755" cy="2717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92"/>
              </a:lnSpc>
              <a:spcBef>
                <a:spcPct val="0"/>
              </a:spcBef>
            </a:pPr>
            <a:r>
              <a:rPr lang="en-US" b="true" sz="2208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A través del uso del Mapa de Empatía y la construcción del User Persona, logramos comprender que nuestra aplicación no solo debe enfocarse en la movilidad y seguridad, sino también en generar un espacio de inclusión, respeto y autonomía.</a:t>
            </a:r>
          </a:p>
        </p:txBody>
      </p:sp>
      <p:sp>
        <p:nvSpPr>
          <p:cNvPr name="AutoShape 16" id="16"/>
          <p:cNvSpPr/>
          <p:nvPr/>
        </p:nvSpPr>
        <p:spPr>
          <a:xfrm>
            <a:off x="-1010949" y="1758148"/>
            <a:ext cx="6396656" cy="0"/>
          </a:xfrm>
          <a:prstGeom prst="line">
            <a:avLst/>
          </a:prstGeom>
          <a:ln cap="rnd" w="323850">
            <a:solidFill>
              <a:srgbClr val="B48C5D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650138"/>
            <a:ext cx="16230600" cy="1405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b="true" sz="12000">
                <a:solidFill>
                  <a:srgbClr val="CAE8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GRACIAS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722671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094207" y="-2258858"/>
            <a:ext cx="18659536" cy="16963214"/>
          </a:xfrm>
          <a:custGeom>
            <a:avLst/>
            <a:gdLst/>
            <a:ahLst/>
            <a:cxnLst/>
            <a:rect r="r" b="b" t="t" l="l"/>
            <a:pathLst>
              <a:path h="16963214" w="18659536">
                <a:moveTo>
                  <a:pt x="0" y="0"/>
                </a:moveTo>
                <a:lnTo>
                  <a:pt x="18659536" y="0"/>
                </a:lnTo>
                <a:lnTo>
                  <a:pt x="18659536" y="16963214"/>
                </a:lnTo>
                <a:lnTo>
                  <a:pt x="0" y="16963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DAGwkoIyn_I</dc:identifier>
  <dcterms:modified xsi:type="dcterms:W3CDTF">2011-08-01T06:04:30Z</dcterms:modified>
  <cp:revision>1</cp:revision>
  <dc:title>Proyecto final</dc:title>
</cp:coreProperties>
</file>