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84" r:id="rId11"/>
    <p:sldId id="262" r:id="rId12"/>
    <p:sldId id="263" r:id="rId13"/>
    <p:sldId id="294" r:id="rId14"/>
    <p:sldId id="295" r:id="rId15"/>
    <p:sldId id="296" r:id="rId16"/>
    <p:sldId id="297" r:id="rId17"/>
    <p:sldId id="299" r:id="rId18"/>
    <p:sldId id="265" r:id="rId19"/>
    <p:sldId id="282" r:id="rId20"/>
    <p:sldId id="293" r:id="rId21"/>
    <p:sldId id="285" r:id="rId22"/>
    <p:sldId id="288" r:id="rId23"/>
    <p:sldId id="283" r:id="rId24"/>
    <p:sldId id="292" r:id="rId25"/>
    <p:sldId id="286" r:id="rId26"/>
    <p:sldId id="289" r:id="rId27"/>
    <p:sldId id="280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5CF10-4465-49E4-9322-178589946488}" v="6" dt="2022-10-18T14:38:39.510"/>
    <p1510:client id="{3D4EE30F-3769-4952-B0AC-937C4C3F32EC}" v="375" dt="2022-10-18T23:10:26.187"/>
    <p1510:client id="{63A3E614-7B15-8856-8211-A0D2C98A616A}" v="361" dt="2022-10-17T23:47:04.561"/>
    <p1510:client id="{757D2014-3759-A3FF-DC52-CC5262F3F7DA}" v="25" dt="2022-10-18T19:49:01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4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2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727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6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October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1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October 18,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7217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DFE6759C-9813-5BDD-068E-B2CA3A0C1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4" r="18625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4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69A1E-B193-C276-9E11-6E63547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WIREFRAME - </a:t>
            </a:r>
            <a:r>
              <a:rPr lang="en-US" sz="3200" spc="750" err="1">
                <a:solidFill>
                  <a:schemeClr val="bg1"/>
                </a:solidFill>
              </a:rPr>
              <a:t>perfil</a:t>
            </a:r>
          </a:p>
        </p:txBody>
      </p:sp>
      <p:pic>
        <p:nvPicPr>
          <p:cNvPr id="4" name="Imagem 3" descr="Interface gráfica do usuário, Aplicativo, Email&#10;&#10;Descrição gerada automaticamente">
            <a:extLst>
              <a:ext uri="{FF2B5EF4-FFF2-40B4-BE49-F238E27FC236}">
                <a16:creationId xmlns:a16="http://schemas.microsoft.com/office/drawing/2014/main" id="{E8FE2AE3-9ADC-74DF-8C26-5BF865DA4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14" y="457200"/>
            <a:ext cx="8050497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69A1E-B193-C276-9E11-6E63547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WIREFRAME - </a:t>
            </a:r>
            <a:r>
              <a:rPr lang="en-US" sz="3200" spc="750" err="1">
                <a:solidFill>
                  <a:schemeClr val="bg1"/>
                </a:solidFill>
              </a:rPr>
              <a:t>histórico</a:t>
            </a:r>
            <a:r>
              <a:rPr lang="en-US" sz="3200" spc="750">
                <a:solidFill>
                  <a:schemeClr val="bg1"/>
                </a:solidFill>
              </a:rPr>
              <a:t> de erros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ECFDF62A-AF46-817F-0E27-09411971C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09" y="457200"/>
            <a:ext cx="7941707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9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69A1E-B193-C276-9E11-6E63547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WIREFRAME - overview</a:t>
            </a:r>
          </a:p>
        </p:txBody>
      </p:sp>
      <p:pic>
        <p:nvPicPr>
          <p:cNvPr id="4" name="Imagem 3" descr="Carta&#10;&#10;Descrição gerada automaticamente com confiança média">
            <a:extLst>
              <a:ext uri="{FF2B5EF4-FFF2-40B4-BE49-F238E27FC236}">
                <a16:creationId xmlns:a16="http://schemas.microsoft.com/office/drawing/2014/main" id="{3AB1D529-FBE4-616B-6907-22567EEDC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42" y="457200"/>
            <a:ext cx="7977641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9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69A1E-B193-C276-9E11-6E63547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WIREFRAME – login swing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7F81929-5FA8-EA93-C7BA-0938E1DA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09" y="457200"/>
            <a:ext cx="7941707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7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69A1E-B193-C276-9E11-6E63547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WIREFRAME – </a:t>
            </a:r>
            <a:r>
              <a:rPr lang="en-US" sz="3200" spc="750" err="1">
                <a:solidFill>
                  <a:schemeClr val="bg1"/>
                </a:solidFill>
              </a:rPr>
              <a:t>futura</a:t>
            </a:r>
            <a:r>
              <a:rPr lang="en-US" sz="3200" spc="750">
                <a:solidFill>
                  <a:schemeClr val="bg1"/>
                </a:solidFill>
              </a:rPr>
              <a:t> </a:t>
            </a:r>
            <a:r>
              <a:rPr lang="en-US" sz="3200" spc="750" err="1">
                <a:solidFill>
                  <a:schemeClr val="bg1"/>
                </a:solidFill>
              </a:rPr>
              <a:t>inovação</a:t>
            </a:r>
            <a:endParaRPr lang="en-US" sz="3200" spc="75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, Texto, Email&#10;&#10;Descrição gerada automaticamente">
            <a:extLst>
              <a:ext uri="{FF2B5EF4-FFF2-40B4-BE49-F238E27FC236}">
                <a16:creationId xmlns:a16="http://schemas.microsoft.com/office/drawing/2014/main" id="{153779A0-A7A6-198A-C3E6-AD082D0A9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14" y="457200"/>
            <a:ext cx="8050497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9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933B1-7988-4F41-DCDA-6CCB740B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8DF817-B735-3F26-D084-7DD35F3D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70" y="108751"/>
            <a:ext cx="11339510" cy="48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4C67B433-AD5F-E7B0-E2E3-B255C7ED6308}"/>
              </a:ext>
            </a:extLst>
          </p:cNvPr>
          <p:cNvSpPr/>
          <p:nvPr/>
        </p:nvSpPr>
        <p:spPr>
          <a:xfrm rot="5400000">
            <a:off x="438011" y="125770"/>
            <a:ext cx="5540961" cy="547510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427F217-5BCD-767F-DCB5-AA5BB1145007}"/>
              </a:ext>
            </a:extLst>
          </p:cNvPr>
          <p:cNvSpPr txBox="1">
            <a:spLocks/>
          </p:cNvSpPr>
          <p:nvPr/>
        </p:nvSpPr>
        <p:spPr>
          <a:xfrm>
            <a:off x="1084332" y="1924997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rgbClr val="000F3B"/>
                </a:solidFill>
                <a:latin typeface="Montserrat Black"/>
              </a:rPr>
              <a:t>DASHBOARD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56CACF8-8411-F503-40A2-E1251F4CD56D}"/>
              </a:ext>
            </a:extLst>
          </p:cNvPr>
          <p:cNvSpPr/>
          <p:nvPr/>
        </p:nvSpPr>
        <p:spPr>
          <a:xfrm rot="5400000">
            <a:off x="8748323" y="54748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5C745D29-2232-3461-276E-585AB2B371A1}"/>
              </a:ext>
            </a:extLst>
          </p:cNvPr>
          <p:cNvSpPr/>
          <p:nvPr/>
        </p:nvSpPr>
        <p:spPr>
          <a:xfrm rot="5400000">
            <a:off x="6673962" y="1787502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B05D847-1402-8624-F18E-008AB04A0312}"/>
              </a:ext>
            </a:extLst>
          </p:cNvPr>
          <p:cNvSpPr/>
          <p:nvPr/>
        </p:nvSpPr>
        <p:spPr>
          <a:xfrm rot="5400000">
            <a:off x="4895963" y="3556094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EBE31BD-42D0-011F-AC5D-93448EF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220" y="1051277"/>
            <a:ext cx="2141658" cy="1311765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370BB813-2EB0-B0CA-2110-21ED8314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792" y="2863325"/>
            <a:ext cx="1988645" cy="893223"/>
          </a:xfrm>
          <a:prstGeom prst="rect">
            <a:avLst/>
          </a:prstGeom>
        </p:spPr>
      </p:pic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4C8AF38C-48C2-E186-7881-4A2641239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206" y="4090987"/>
            <a:ext cx="1795463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4C67B433-AD5F-E7B0-E2E3-B255C7ED6308}"/>
              </a:ext>
            </a:extLst>
          </p:cNvPr>
          <p:cNvSpPr/>
          <p:nvPr/>
        </p:nvSpPr>
        <p:spPr>
          <a:xfrm rot="5400000">
            <a:off x="438011" y="125770"/>
            <a:ext cx="5540961" cy="547510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427F217-5BCD-767F-DCB5-AA5BB1145007}"/>
              </a:ext>
            </a:extLst>
          </p:cNvPr>
          <p:cNvSpPr txBox="1">
            <a:spLocks/>
          </p:cNvSpPr>
          <p:nvPr/>
        </p:nvSpPr>
        <p:spPr>
          <a:xfrm>
            <a:off x="1084332" y="2236236"/>
            <a:ext cx="4248318" cy="12446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rgbClr val="000F3B"/>
                </a:solidFill>
                <a:latin typeface="Montserrat Black"/>
              </a:rPr>
              <a:t>APLICAÇÃO JAVA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56CACF8-8411-F503-40A2-E1251F4CD56D}"/>
              </a:ext>
            </a:extLst>
          </p:cNvPr>
          <p:cNvSpPr/>
          <p:nvPr/>
        </p:nvSpPr>
        <p:spPr>
          <a:xfrm rot="5400000">
            <a:off x="8748323" y="54748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5C745D29-2232-3461-276E-585AB2B371A1}"/>
              </a:ext>
            </a:extLst>
          </p:cNvPr>
          <p:cNvSpPr/>
          <p:nvPr/>
        </p:nvSpPr>
        <p:spPr>
          <a:xfrm rot="5400000">
            <a:off x="6673962" y="1787502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B05D847-1402-8624-F18E-008AB04A0312}"/>
              </a:ext>
            </a:extLst>
          </p:cNvPr>
          <p:cNvSpPr/>
          <p:nvPr/>
        </p:nvSpPr>
        <p:spPr>
          <a:xfrm rot="5400000">
            <a:off x="4895963" y="3556094"/>
            <a:ext cx="2897481" cy="304799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pic>
        <p:nvPicPr>
          <p:cNvPr id="4" name="Picture 6" descr="Icon&#10;&#10;Description automatically generated">
            <a:extLst>
              <a:ext uri="{FF2B5EF4-FFF2-40B4-BE49-F238E27FC236}">
                <a16:creationId xmlns:a16="http://schemas.microsoft.com/office/drawing/2014/main" id="{698EB2FA-6AC2-8C57-6BFD-E0A8390A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118" y="3030860"/>
            <a:ext cx="2109990" cy="538700"/>
          </a:xfrm>
          <a:prstGeom prst="rect">
            <a:avLst/>
          </a:prstGeom>
        </p:spPr>
      </p:pic>
      <p:pic>
        <p:nvPicPr>
          <p:cNvPr id="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6E5862B-F5D3-B156-CED6-C3B30C87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30" y="4118020"/>
            <a:ext cx="1616299" cy="1584102"/>
          </a:xfrm>
          <a:prstGeom prst="rect">
            <a:avLst/>
          </a:prstGeom>
        </p:spPr>
      </p:pic>
      <p:pic>
        <p:nvPicPr>
          <p:cNvPr id="12" name="Picture 13" descr="A picture containing transport, aircraft, balloon&#10;&#10;Description automatically generated">
            <a:extLst>
              <a:ext uri="{FF2B5EF4-FFF2-40B4-BE49-F238E27FC236}">
                <a16:creationId xmlns:a16="http://schemas.microsoft.com/office/drawing/2014/main" id="{7226B6E0-E999-266F-7100-1F2EE7E96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399" y="1353897"/>
            <a:ext cx="1788018" cy="4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8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9DFCF0-BA32-7BE6-CEFB-44AC362FA52A}"/>
              </a:ext>
            </a:extLst>
          </p:cNvPr>
          <p:cNvSpPr txBox="1"/>
          <p:nvPr/>
        </p:nvSpPr>
        <p:spPr>
          <a:xfrm>
            <a:off x="667569" y="5553718"/>
            <a:ext cx="7203004" cy="10546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75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200" b="1" cap="all" spc="7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do Banco de Dados  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B9324B-A60B-BB92-3EEC-6680B5EE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3" y="248537"/>
            <a:ext cx="10860853" cy="46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Montserrat Black"/>
              </a:rPr>
              <a:t>Lições</a:t>
            </a:r>
            <a:r>
              <a:rPr lang="en-US">
                <a:latin typeface="Montserrat Black"/>
              </a:rPr>
              <a:t> </a:t>
            </a:r>
            <a:r>
              <a:rPr lang="en-US" err="1">
                <a:latin typeface="Montserrat Black"/>
              </a:rPr>
              <a:t>Aprendidas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6571CAF-C24C-4127-9F30-5784ADD5EF3F}"/>
              </a:ext>
            </a:extLst>
          </p:cNvPr>
          <p:cNvCxnSpPr>
            <a:cxnSpLocks/>
          </p:cNvCxnSpPr>
          <p:nvPr/>
        </p:nvCxnSpPr>
        <p:spPr>
          <a:xfrm flipV="1">
            <a:off x="321972" y="1803210"/>
            <a:ext cx="11463665" cy="321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9D9851-2F1C-C322-74A4-8F4D0A16A442}"/>
              </a:ext>
            </a:extLst>
          </p:cNvPr>
          <p:cNvSpPr txBox="1"/>
          <p:nvPr/>
        </p:nvSpPr>
        <p:spPr>
          <a:xfrm>
            <a:off x="321972" y="2226972"/>
            <a:ext cx="2522113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Montserrat SemiBold"/>
                <a:cs typeface="Calibri" panose="020F0502020204030204"/>
              </a:rPr>
              <a:t>LOUCO</a:t>
            </a:r>
            <a:endParaRPr lang="en-US" sz="3200"/>
          </a:p>
          <a:p>
            <a:pPr algn="ctr"/>
            <a:endParaRPr lang="en-US" sz="200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Montserrat SemiBold"/>
                <a:cs typeface="Calibri" panose="020F0502020204030204"/>
              </a:rPr>
              <a:t>Ausência</a:t>
            </a:r>
            <a:r>
              <a:rPr lang="en-US" sz="2000">
                <a:latin typeface="Montserrat SemiBold"/>
                <a:cs typeface="Calibri" panose="020F0502020204030204"/>
              </a:rPr>
              <a:t> </a:t>
            </a:r>
            <a:r>
              <a:rPr lang="en-US" sz="2000" err="1">
                <a:latin typeface="Montserrat SemiBold"/>
                <a:cs typeface="Calibri" panose="020F0502020204030204"/>
              </a:rPr>
              <a:t>em</a:t>
            </a:r>
            <a:r>
              <a:rPr lang="en-US" sz="2000">
                <a:latin typeface="Montserrat SemiBold"/>
                <a:cs typeface="Calibri" panose="020F0502020204030204"/>
              </a:rPr>
              <a:t> </a:t>
            </a:r>
            <a:r>
              <a:rPr lang="en-US" sz="2000" err="1">
                <a:latin typeface="Montserrat SemiBold"/>
                <a:cs typeface="Calibri" panose="020F0502020204030204"/>
              </a:rPr>
              <a:t>reuniões</a:t>
            </a:r>
            <a:endParaRPr lang="en-US" sz="2000">
              <a:latin typeface="Montserrat SemiBold"/>
              <a:cs typeface="Calibri" panose="020F0502020204030204"/>
            </a:endParaRPr>
          </a:p>
          <a:p>
            <a:endParaRPr lang="en-US" sz="200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Montserrat SemiBold"/>
                <a:cs typeface="Calibri" panose="020F0502020204030204"/>
              </a:rPr>
              <a:t>Procrastinação</a:t>
            </a:r>
            <a:endParaRPr lang="en-US" sz="200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01BF8-3F44-872C-B46E-0E54BF4D1C3E}"/>
              </a:ext>
            </a:extLst>
          </p:cNvPr>
          <p:cNvSpPr txBox="1"/>
          <p:nvPr/>
        </p:nvSpPr>
        <p:spPr>
          <a:xfrm>
            <a:off x="3820731" y="2141112"/>
            <a:ext cx="4121238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Montserrat SemiBold"/>
                <a:cs typeface="Calibri" panose="020F0502020204030204"/>
              </a:rPr>
              <a:t>TRISTE</a:t>
            </a:r>
          </a:p>
          <a:p>
            <a:pPr algn="ctr"/>
            <a:endParaRPr lang="en-US" sz="320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Montserrat SemiBold"/>
                <a:cs typeface="Calibri" panose="020F0502020204030204"/>
              </a:rPr>
              <a:t>Falta de </a:t>
            </a:r>
            <a:r>
              <a:rPr lang="en-US" sz="2000" err="1">
                <a:latin typeface="Montserrat SemiBold"/>
                <a:cs typeface="Calibri" panose="020F0502020204030204"/>
              </a:rPr>
              <a:t>comprometimento</a:t>
            </a:r>
          </a:p>
          <a:p>
            <a:endParaRPr lang="en-US" sz="2000">
              <a:latin typeface="Montserrat SemiBold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Montserrat SemiBold"/>
                <a:cs typeface="Calibri"/>
              </a:rPr>
              <a:t>Atraso</a:t>
            </a:r>
            <a:r>
              <a:rPr lang="en-US" sz="2000">
                <a:latin typeface="Montserrat SemiBold"/>
                <a:cs typeface="Calibri"/>
              </a:rPr>
              <a:t> </a:t>
            </a:r>
            <a:r>
              <a:rPr lang="en-US" sz="2000" err="1">
                <a:latin typeface="Montserrat SemiBold"/>
                <a:cs typeface="Calibri"/>
              </a:rPr>
              <a:t>nas</a:t>
            </a:r>
            <a:r>
              <a:rPr lang="en-US" sz="2000">
                <a:latin typeface="Montserrat SemiBold"/>
                <a:cs typeface="Calibri"/>
              </a:rPr>
              <a:t> </a:t>
            </a:r>
            <a:r>
              <a:rPr lang="en-US" sz="2000" err="1">
                <a:latin typeface="Montserrat SemiBold"/>
                <a:cs typeface="Calibri"/>
              </a:rPr>
              <a:t>tarefas</a:t>
            </a:r>
            <a:endParaRPr lang="en-US" sz="2000">
              <a:latin typeface="Montserrat SemiBold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E0DE8-F691-6BA6-B338-3C91D630C35F}"/>
              </a:ext>
            </a:extLst>
          </p:cNvPr>
          <p:cNvSpPr txBox="1"/>
          <p:nvPr/>
        </p:nvSpPr>
        <p:spPr>
          <a:xfrm>
            <a:off x="9176197" y="2119647"/>
            <a:ext cx="2672365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Montserrat SemiBold"/>
                <a:cs typeface="Calibri" panose="020F0502020204030204"/>
              </a:rPr>
              <a:t>CONTENTE</a:t>
            </a:r>
          </a:p>
          <a:p>
            <a:pPr algn="ctr"/>
            <a:endParaRPr lang="en-US" sz="200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Montserrat SemiBold"/>
                <a:cs typeface="Calibri" panose="020F0502020204030204"/>
              </a:rPr>
              <a:t>Aprendizado</a:t>
            </a:r>
            <a:endParaRPr lang="en-US" sz="2000">
              <a:latin typeface="Montserrat SemiBold"/>
              <a:cs typeface="Calibri" panose="020F0502020204030204"/>
            </a:endParaRPr>
          </a:p>
          <a:p>
            <a:endParaRPr lang="en-US" sz="200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Montserrat SemiBold"/>
                <a:cs typeface="Calibri" panose="020F0502020204030204"/>
              </a:rPr>
              <a:t>Entrega final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Montserrat SemiBold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88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CB2E-D4D8-1B22-1511-9EC223CE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69164"/>
            <a:ext cx="10241280" cy="1234440"/>
          </a:xfrm>
        </p:spPr>
        <p:txBody>
          <a:bodyPr/>
          <a:lstStyle/>
          <a:p>
            <a:r>
              <a:rPr lang="pt-BR">
                <a:latin typeface="Montserrat SemiBold" panose="00000700000000000000" pitchFamily="2" charset="0"/>
              </a:rPr>
              <a:t>INTEGRANTES</a:t>
            </a:r>
            <a:r>
              <a:rPr lang="pt-BR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8D030-D503-3E30-D6D7-D46380CA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926733"/>
            <a:ext cx="10241280" cy="3959352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 panose="00000700000000000000" pitchFamily="2" charset="0"/>
              </a:rPr>
              <a:t>Leonardo </a:t>
            </a:r>
            <a:r>
              <a:rPr lang="pt-BR" b="0" i="0" u="none" strike="noStrike" err="1">
                <a:effectLst/>
                <a:latin typeface="Montserrat SemiBold" panose="00000700000000000000" pitchFamily="2" charset="0"/>
              </a:rPr>
              <a:t>Dillan</a:t>
            </a:r>
            <a:r>
              <a:rPr lang="pt-BR" b="0" i="0" u="none" strike="noStrike">
                <a:effectLst/>
                <a:latin typeface="Montserrat SemiBold" panose="00000700000000000000" pitchFamily="2" charset="0"/>
              </a:rPr>
              <a:t> Carneiro Oliveira Braz </a:t>
            </a:r>
            <a:r>
              <a:rPr lang="en-US" b="0" i="0">
                <a:effectLst/>
                <a:latin typeface="Montserrat SemiBold" panose="00000700000000000000" pitchFamily="2" charset="0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 panose="00000700000000000000" pitchFamily="2" charset="0"/>
              </a:rPr>
              <a:t>Lucas Xavier Pereira </a:t>
            </a:r>
            <a:r>
              <a:rPr lang="pt-BR" b="0" i="0">
                <a:effectLst/>
                <a:latin typeface="Montserrat SemiBold" panose="00000700000000000000" pitchFamily="2" charset="0"/>
              </a:rPr>
              <a:t>​</a:t>
            </a:r>
            <a:endParaRPr lang="pt-BR" b="0" i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 panose="00000700000000000000" pitchFamily="2" charset="0"/>
              </a:rPr>
              <a:t>Mariana Pimentel Carmo </a:t>
            </a:r>
            <a:r>
              <a:rPr lang="en-US" b="0" i="0">
                <a:effectLst/>
                <a:latin typeface="Montserrat SemiBold" panose="00000700000000000000" pitchFamily="2" charset="0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 panose="00000700000000000000" pitchFamily="2" charset="0"/>
              </a:rPr>
              <a:t>Raul Meira de Souza</a:t>
            </a:r>
            <a:r>
              <a:rPr lang="en-US" b="0" i="0">
                <a:effectLst/>
                <a:latin typeface="Montserrat SemiBold" panose="00000700000000000000" pitchFamily="2" charset="0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 panose="00000700000000000000" pitchFamily="2" charset="0"/>
              </a:rPr>
              <a:t>Samuel de Jesus Sena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9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8D3FF6-F7DF-29BF-64F2-05F2D593FFE4}"/>
              </a:ext>
            </a:extLst>
          </p:cNvPr>
          <p:cNvSpPr txBox="1"/>
          <p:nvPr/>
        </p:nvSpPr>
        <p:spPr>
          <a:xfrm>
            <a:off x="1371600" y="457200"/>
            <a:ext cx="4911393" cy="155672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spc="700">
                <a:latin typeface="+mj-lt"/>
                <a:ea typeface="+mj-ea"/>
                <a:cs typeface="+mj-cs"/>
              </a:rPr>
              <a:t>METODOLOGIA  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8939EF-82C0-12C4-8841-EB57E22D55E7}"/>
              </a:ext>
            </a:extLst>
          </p:cNvPr>
          <p:cNvSpPr txBox="1"/>
          <p:nvPr/>
        </p:nvSpPr>
        <p:spPr>
          <a:xfrm>
            <a:off x="1371601" y="2345635"/>
            <a:ext cx="4911392" cy="35839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4572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cap="all"/>
              <a:t>ÁGIL + SCRUM</a:t>
            </a:r>
            <a:endParaRPr lang="en-US" sz="1600"/>
          </a:p>
          <a:p>
            <a:pPr marL="8001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</a:rPr>
              <a:t>P.O: Dillan.</a:t>
            </a:r>
          </a:p>
          <a:p>
            <a:pPr marL="8001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</a:rPr>
              <a:t>Scrum Master: Xavier.</a:t>
            </a:r>
          </a:p>
          <a:p>
            <a:pPr marL="8001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</a:rPr>
              <a:t>Daily: Terça, Quinta e Sexta.</a:t>
            </a:r>
          </a:p>
          <a:p>
            <a:pPr marL="8001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</a:rPr>
              <a:t>Planejamento de Sprint: quinta feira.</a:t>
            </a:r>
          </a:p>
          <a:p>
            <a:pPr marL="8001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>
                <a:effectLst/>
              </a:rPr>
              <a:t>Sprint review: quinta.</a:t>
            </a:r>
          </a:p>
          <a:p>
            <a:pPr marL="800100" lvl="1" indent="-22860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effectLst/>
              </a:rPr>
              <a:t>Sprints semanais (sexta a quinta)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7AA6E9-FF60-4054-C80F-66E7EF6E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635517"/>
            <a:ext cx="5090161" cy="51157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1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7F2020-3718-4400-926B-893A0FBD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C66CE-2B3E-4513-9B9D-EC2B8182F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12198725" cy="164502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F3C764-BCFB-4F32-B897-6513FF0F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8122026" cy="1653935"/>
          </a:xfrm>
          <a:prstGeom prst="rect">
            <a:avLst/>
          </a:prstGeom>
          <a:gradFill>
            <a:gsLst>
              <a:gs pos="24000">
                <a:schemeClr val="accent2">
                  <a:alpha val="0"/>
                </a:schemeClr>
              </a:gs>
              <a:gs pos="99000">
                <a:schemeClr val="accent2">
                  <a:alpha val="6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11D24A-F765-48C8-813D-D3A5E5AA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95080" y="3111827"/>
            <a:ext cx="1177951" cy="5415888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47602-05C5-A742-1D9A-F88A4486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49" y="5510306"/>
            <a:ext cx="7260031" cy="10922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Controle da Execução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60D832-602C-519C-D164-7896574B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49" y="1856936"/>
            <a:ext cx="4971783" cy="2446814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A000068-BBC8-EB5A-FC6A-46F42750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88" y="1743280"/>
            <a:ext cx="4971783" cy="25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84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645997-4D57-BFDC-9FA7-674D2BA84E7A}"/>
              </a:ext>
            </a:extLst>
          </p:cNvPr>
          <p:cNvSpPr txBox="1"/>
          <p:nvPr/>
        </p:nvSpPr>
        <p:spPr>
          <a:xfrm>
            <a:off x="1865290" y="166043"/>
            <a:ext cx="4350870" cy="6612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750">
                <a:latin typeface="+mj-lt"/>
                <a:ea typeface="+mj-ea"/>
                <a:cs typeface="+mj-cs"/>
              </a:rPr>
              <a:t> INOVAÇÃO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B3F94-0748-AF45-1D02-2803C6AB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1" r="19517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1B03D3-4BCE-4208-C5D7-C7FC485FE6D5}"/>
              </a:ext>
            </a:extLst>
          </p:cNvPr>
          <p:cNvSpPr txBox="1"/>
          <p:nvPr/>
        </p:nvSpPr>
        <p:spPr>
          <a:xfrm>
            <a:off x="-233138" y="2038723"/>
            <a:ext cx="6938737" cy="315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Relatório de informações sobre os aplicativos e softwares estão instalados na maquina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Ver quais aplicativos e softwares que estão sendo pouco usados,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isso reduzir a memória da máquina e aumentar a sua velocidade,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pt-B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consequentemente isso vai ajudar o nosso cliente a reduzir os gastos com esses aplicativos.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627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57902-60E7-CC18-4AE8-BECCF3AB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169164"/>
            <a:ext cx="10241280" cy="1234440"/>
          </a:xfrm>
        </p:spPr>
        <p:txBody>
          <a:bodyPr/>
          <a:lstStyle/>
          <a:p>
            <a:r>
              <a:rPr lang="pt-BR">
                <a:latin typeface="Montserrat Black" pitchFamily="2" charset="0"/>
              </a:rPr>
              <a:t>CONCLUSÃO</a:t>
            </a:r>
            <a:r>
              <a:rPr lang="pt-BR">
                <a:solidFill>
                  <a:schemeClr val="bg1"/>
                </a:solidFill>
                <a:latin typeface="Montserrat Black" pitchFamily="2" charset="0"/>
              </a:rPr>
              <a:t>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4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1725" cy="1325563"/>
          </a:xfrm>
        </p:spPr>
        <p:txBody>
          <a:bodyPr/>
          <a:lstStyle/>
          <a:p>
            <a:pPr algn="ctr"/>
            <a:r>
              <a:rPr lang="pt-BR">
                <a:latin typeface="Montserrat Black"/>
              </a:rPr>
              <a:t>AGRADECIMENTOS</a:t>
            </a:r>
            <a:endParaRPr lang="pt-BR">
              <a:latin typeface="Montserrat Black" pitchFamily="2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6571CAF-C24C-4127-9F30-5784ADD5EF3F}"/>
              </a:ext>
            </a:extLst>
          </p:cNvPr>
          <p:cNvCxnSpPr>
            <a:cxnSpLocks/>
          </p:cNvCxnSpPr>
          <p:nvPr/>
        </p:nvCxnSpPr>
        <p:spPr>
          <a:xfrm>
            <a:off x="838200" y="1926051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DFE9FA-4470-8D61-108C-5996388F2809}"/>
              </a:ext>
            </a:extLst>
          </p:cNvPr>
          <p:cNvSpPr txBox="1"/>
          <p:nvPr/>
        </p:nvSpPr>
        <p:spPr>
          <a:xfrm>
            <a:off x="1882358" y="1690688"/>
            <a:ext cx="4213642" cy="34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00EC9-FAD2-210A-1407-31A5C6C01442}"/>
              </a:ext>
            </a:extLst>
          </p:cNvPr>
          <p:cNvSpPr txBox="1"/>
          <p:nvPr/>
        </p:nvSpPr>
        <p:spPr>
          <a:xfrm>
            <a:off x="838200" y="2422480"/>
            <a:ext cx="7743422" cy="169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latin typeface="Montserrat SemiBold"/>
                <a:ea typeface="Calibri" panose="020F0502020204030204"/>
                <a:cs typeface="Calibri" panose="020F0502020204030204"/>
              </a:rPr>
              <a:t>Professores</a:t>
            </a:r>
            <a:endParaRPr lang="en-US" sz="2400"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latin typeface="Montserrat SemiBold"/>
                <a:ea typeface="Calibri" panose="020F0502020204030204"/>
                <a:cs typeface="Calibri" panose="020F0502020204030204"/>
              </a:rPr>
              <a:t>Colegas</a:t>
            </a:r>
            <a:r>
              <a:rPr lang="en-US" sz="2400">
                <a:latin typeface="Montserrat SemiBold"/>
                <a:ea typeface="Calibri" panose="020F0502020204030204"/>
                <a:cs typeface="Calibri" panose="020F0502020204030204"/>
              </a:rPr>
              <a:t> de </a:t>
            </a:r>
            <a:r>
              <a:rPr lang="en-US" sz="2400" err="1">
                <a:latin typeface="Montserrat SemiBold"/>
                <a:ea typeface="Calibri" panose="020F0502020204030204"/>
                <a:cs typeface="Calibri" panose="020F0502020204030204"/>
              </a:rPr>
              <a:t>equipe</a:t>
            </a:r>
            <a:endParaRPr lang="en-US" sz="2400"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latin typeface="Montserrat SemiBold"/>
                <a:ea typeface="Calibri" panose="020F0502020204030204"/>
                <a:cs typeface="Calibri" panose="020F0502020204030204"/>
              </a:rPr>
              <a:t>Entrevistados</a:t>
            </a:r>
            <a:endParaRPr lang="en-US" sz="2400">
              <a:latin typeface="Montserrat SemiBold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667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1EB8BC-4974-7257-9869-9820A09C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69" y="10548"/>
            <a:ext cx="4911393" cy="1556724"/>
          </a:xfrm>
        </p:spPr>
        <p:txBody>
          <a:bodyPr anchor="b">
            <a:normAutofit/>
          </a:bodyPr>
          <a:lstStyle/>
          <a:p>
            <a:r>
              <a:rPr lang="pt-BR" b="0" i="0" u="none" strike="noStrike">
                <a:effectLst/>
                <a:latin typeface="Montserrat Black" panose="00000A00000000000000" pitchFamily="2" charset="0"/>
              </a:rPr>
              <a:t>QUEM SOMOS?</a:t>
            </a:r>
            <a:r>
              <a:rPr lang="pt-BR" b="0" i="0">
                <a:effectLst/>
                <a:latin typeface="Montserrat Black" panose="00000A00000000000000" pitchFamily="2" charset="0"/>
              </a:rPr>
              <a:t>​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9AF76-CD73-07EC-F759-DB7423DA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pt-BR" sz="2000" b="0" i="0" u="none" strike="noStrike">
                <a:effectLst/>
                <a:latin typeface="Montserrat SemiBold" panose="00000700000000000000" pitchFamily="2" charset="0"/>
              </a:rPr>
              <a:t>Empresa de tecnologia </a:t>
            </a:r>
            <a:r>
              <a:rPr lang="en-US" sz="2000" b="0" i="0">
                <a:effectLst/>
                <a:latin typeface="Montserrat SemiBold" panose="00000700000000000000" pitchFamily="2" charset="0"/>
              </a:rPr>
              <a:t>​</a:t>
            </a:r>
            <a:r>
              <a:rPr lang="pt-BR" sz="2000" b="0" i="0">
                <a:effectLst/>
                <a:latin typeface="Montserrat SemiBold" panose="00000700000000000000" pitchFamily="2" charset="0"/>
              </a:rPr>
              <a:t>​</a:t>
            </a:r>
            <a:endParaRPr lang="pt-BR" sz="2000" b="0" i="0">
              <a:effectLst/>
              <a:latin typeface="Arial" panose="020B0604020202020204" pitchFamily="34" charset="0"/>
            </a:endParaRPr>
          </a:p>
          <a:p>
            <a:pPr marL="0" indent="0" rtl="0" fontAlgn="base">
              <a:buNone/>
            </a:pPr>
            <a:endParaRPr lang="pt-BR" sz="2000" b="0" i="0">
              <a:effectLst/>
              <a:latin typeface="Arial" panose="020B0604020202020204" pitchFamily="34" charset="0"/>
            </a:endParaRPr>
          </a:p>
          <a:p>
            <a:pPr marL="0" indent="0" rtl="0" fontAlgn="base">
              <a:buNone/>
            </a:pPr>
            <a:endParaRPr lang="pt-BR" sz="2000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pt-BR" sz="2000" b="0" i="0" u="none" strike="noStrike">
                <a:effectLst/>
                <a:latin typeface="Montserrat SemiBold" panose="00000700000000000000" pitchFamily="2" charset="0"/>
              </a:rPr>
              <a:t>Monitoramento de maquinas</a:t>
            </a:r>
            <a:endParaRPr lang="en-US" sz="2000" b="0" i="0">
              <a:effectLst/>
              <a:latin typeface="Arial" panose="020B0604020202020204" pitchFamily="34" charset="0"/>
            </a:endParaRPr>
          </a:p>
          <a:p>
            <a:endParaRPr lang="pt-BR" sz="160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47A6CA3C-B3F8-5173-5975-E908B36FE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9" y="661559"/>
            <a:ext cx="5090161" cy="50901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991C-AEAD-6D68-B5A9-88DBABF2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96" y="195668"/>
            <a:ext cx="10241280" cy="1234440"/>
          </a:xfrm>
        </p:spPr>
        <p:txBody>
          <a:bodyPr/>
          <a:lstStyle/>
          <a:p>
            <a:r>
              <a:rPr lang="pt-BR" b="0" i="0">
                <a:effectLst/>
                <a:latin typeface="Montserrat Black" panose="00000A00000000000000" pitchFamily="2" charset="0"/>
              </a:rPr>
              <a:t>PROBLEMAS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22D0B-1EA1-410F-3029-AF37D0F1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1926734"/>
            <a:ext cx="11335982" cy="3959352"/>
          </a:xfrm>
        </p:spPr>
        <p:txBody>
          <a:bodyPr vert="horz" lIns="0" tIns="0" rIns="0" bIns="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Montserrat SemiBold"/>
              </a:rPr>
              <a:t>Demora no </a:t>
            </a:r>
            <a:r>
              <a:rPr lang="en-US" b="0" i="0" u="none" strike="noStrike" err="1">
                <a:effectLst/>
                <a:latin typeface="Montserrat SemiBold"/>
              </a:rPr>
              <a:t>atendimento</a:t>
            </a:r>
            <a:r>
              <a:rPr lang="en-US" b="0" i="0" u="none" strike="noStrike">
                <a:effectLst/>
                <a:latin typeface="Montserrat SemiBold"/>
              </a:rPr>
              <a:t> </a:t>
            </a:r>
            <a:r>
              <a:rPr lang="en-US" b="0" i="0" u="none" strike="noStrike" err="1">
                <a:effectLst/>
                <a:latin typeface="Montserrat SemiBold"/>
              </a:rPr>
              <a:t>ao</a:t>
            </a:r>
            <a:r>
              <a:rPr lang="en-US" b="0" i="0" u="none" strike="noStrike">
                <a:effectLst/>
                <a:latin typeface="Montserrat SemiBold"/>
              </a:rPr>
              <a:t> </a:t>
            </a:r>
            <a:r>
              <a:rPr lang="en-US" b="0" i="0" u="none" strike="noStrike" err="1">
                <a:effectLst/>
                <a:latin typeface="Montserrat SemiBold"/>
              </a:rPr>
              <a:t>paciente</a:t>
            </a:r>
            <a:r>
              <a:rPr lang="en-US" b="0" i="0">
                <a:effectLst/>
                <a:latin typeface="Montserrat SemiBold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Montserrat SemiBold" panose="00000700000000000000" pitchFamily="2" charset="0"/>
              </a:rPr>
              <a:t>Grandes </a:t>
            </a:r>
            <a:r>
              <a:rPr lang="en-US" b="0" i="0" u="none" strike="noStrike" err="1">
                <a:effectLst/>
                <a:latin typeface="Montserrat SemiBold" panose="00000700000000000000" pitchFamily="2" charset="0"/>
              </a:rPr>
              <a:t>filas</a:t>
            </a:r>
            <a:r>
              <a:rPr lang="en-US" b="0" i="0">
                <a:effectLst/>
                <a:latin typeface="Montserrat SemiBold" panose="00000700000000000000" pitchFamily="2" charset="0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effectLst/>
                <a:latin typeface="Montserrat SemiBold" panose="00000700000000000000" pitchFamily="2" charset="0"/>
              </a:rPr>
              <a:t>Recepções</a:t>
            </a:r>
            <a:r>
              <a:rPr lang="en-US" b="0" i="0" u="none" strike="noStrike">
                <a:effectLst/>
                <a:latin typeface="Montserrat SemiBold" panose="00000700000000000000" pitchFamily="2" charset="0"/>
              </a:rPr>
              <a:t> </a:t>
            </a:r>
            <a:r>
              <a:rPr lang="en-US" b="0" i="0" u="none" strike="noStrike" err="1">
                <a:effectLst/>
                <a:latin typeface="Montserrat SemiBold" panose="00000700000000000000" pitchFamily="2" charset="0"/>
              </a:rPr>
              <a:t>cheias</a:t>
            </a:r>
            <a:r>
              <a:rPr lang="en-US" b="0" i="0">
                <a:effectLst/>
                <a:latin typeface="Montserrat SemiBold" panose="00000700000000000000" pitchFamily="2" charset="0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b="0" i="0" u="none" strike="noStrike">
                <a:effectLst/>
                <a:latin typeface="Montserrat SemiBold"/>
              </a:rPr>
              <a:t>40%</a:t>
            </a:r>
            <a:r>
              <a:rPr lang="en-US">
                <a:latin typeface="Montserrat SemiBold"/>
              </a:rPr>
              <a:t> </a:t>
            </a:r>
            <a:r>
              <a:rPr lang="en-US" b="0" i="0" u="none" strike="noStrike">
                <a:effectLst/>
                <a:latin typeface="Montserrat SemiBold"/>
              </a:rPr>
              <a:t>das </a:t>
            </a:r>
            <a:r>
              <a:rPr lang="en-US" b="0" i="0" u="none" strike="noStrike" err="1">
                <a:effectLst/>
                <a:latin typeface="Montserrat SemiBold"/>
              </a:rPr>
              <a:t>pessoas</a:t>
            </a:r>
            <a:r>
              <a:rPr lang="en-US" b="0" i="0" u="none" strike="noStrike">
                <a:effectLst/>
                <a:latin typeface="Montserrat SemiBold"/>
              </a:rPr>
              <a:t> </a:t>
            </a:r>
            <a:r>
              <a:rPr lang="en-US" b="0" i="0" u="none" strike="noStrike" err="1">
                <a:effectLst/>
                <a:latin typeface="Montserrat SemiBold"/>
              </a:rPr>
              <a:t>contratam</a:t>
            </a:r>
            <a:r>
              <a:rPr lang="en-US" b="0" i="0" u="none" strike="noStrike">
                <a:effectLst/>
                <a:latin typeface="Montserrat SemiBold"/>
              </a:rPr>
              <a:t> um </a:t>
            </a:r>
            <a:r>
              <a:rPr lang="en-US" b="0" i="0" u="none" strike="noStrike" err="1">
                <a:effectLst/>
                <a:latin typeface="Montserrat SemiBold"/>
              </a:rPr>
              <a:t>plano</a:t>
            </a:r>
            <a:r>
              <a:rPr lang="en-US" b="0" i="0" u="none" strike="noStrike">
                <a:effectLst/>
                <a:latin typeface="Montserrat SemiBold"/>
              </a:rPr>
              <a:t> de </a:t>
            </a:r>
            <a:r>
              <a:rPr lang="en-US" b="0" i="0" u="none" strike="noStrike" err="1">
                <a:effectLst/>
                <a:latin typeface="Montserrat SemiBold"/>
              </a:rPr>
              <a:t>saúde</a:t>
            </a:r>
            <a:r>
              <a:rPr lang="en-US" b="0" i="0" u="none" strike="noStrike">
                <a:effectLst/>
                <a:latin typeface="Montserrat SemiBold"/>
              </a:rPr>
              <a:t> para se </a:t>
            </a:r>
            <a:r>
              <a:rPr lang="en-US" b="0" i="0" u="none" strike="noStrike" err="1">
                <a:effectLst/>
                <a:latin typeface="Montserrat SemiBold"/>
              </a:rPr>
              <a:t>livrar</a:t>
            </a:r>
            <a:r>
              <a:rPr lang="en-US" b="0" i="0" u="none" strike="noStrike">
                <a:effectLst/>
                <a:latin typeface="Montserrat SemiBold"/>
              </a:rPr>
              <a:t> das </a:t>
            </a:r>
            <a:r>
              <a:rPr lang="en-US" b="0" i="0" u="none" strike="noStrike" err="1">
                <a:effectLst/>
                <a:latin typeface="Montserrat SemiBold"/>
              </a:rPr>
              <a:t>filas</a:t>
            </a:r>
            <a:r>
              <a:rPr lang="en-US" b="0" i="0" u="none" strike="noStrike">
                <a:effectLst/>
                <a:latin typeface="Montserrat SemiBold"/>
              </a:rPr>
              <a:t> de </a:t>
            </a:r>
            <a:r>
              <a:rPr lang="en-US" b="0" i="0" u="none" strike="noStrike" err="1">
                <a:effectLst/>
                <a:latin typeface="Montserrat SemiBold"/>
              </a:rPr>
              <a:t>hospitais</a:t>
            </a:r>
            <a:r>
              <a:rPr lang="en-US" b="0" i="0">
                <a:effectLst/>
                <a:latin typeface="Montserrat SemiBold"/>
              </a:rPr>
              <a:t>​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33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3E989-15E3-A809-2103-4707E276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4" y="265441"/>
            <a:ext cx="10241280" cy="1234440"/>
          </a:xfrm>
        </p:spPr>
        <p:txBody>
          <a:bodyPr/>
          <a:lstStyle/>
          <a:p>
            <a:r>
              <a:rPr lang="pt-BR" b="0" i="0">
                <a:effectLst/>
                <a:latin typeface="Montserrat Black" panose="00000A00000000000000" pitchFamily="2" charset="0"/>
              </a:rPr>
              <a:t>NOSSA PROPOSTA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CD7AF-1A79-FA3F-4BAA-7EC0480F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87" y="1979743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pPr fontAlgn="base"/>
            <a:r>
              <a:rPr lang="pt-BR" b="0" i="0" u="none" strike="noStrike">
                <a:effectLst/>
                <a:latin typeface="Montserrat SemiBold"/>
              </a:rPr>
              <a:t>Sistema de monitoramento de máquinas </a:t>
            </a:r>
            <a:endParaRPr lang="en-US"/>
          </a:p>
          <a:p>
            <a:endParaRPr lang="pt-BR">
              <a:latin typeface="Montserrat Semi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/>
              </a:rPr>
              <a:t>Mitigar filas</a:t>
            </a:r>
            <a:r>
              <a:rPr lang="en-US" b="0" i="0">
                <a:effectLst/>
                <a:latin typeface="Montserrat SemiBold"/>
              </a:rPr>
              <a:t>​</a:t>
            </a:r>
            <a:endParaRPr lang="en-US"/>
          </a:p>
          <a:p>
            <a:pPr marL="0" indent="0" algn="l" rtl="0" fontAlgn="base">
              <a:buNone/>
            </a:pPr>
            <a:r>
              <a:rPr lang="pt-BR" b="0" i="0">
                <a:effectLst/>
                <a:latin typeface="Montserrat SemiBold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effectLst/>
                <a:latin typeface="Montserrat SemiBold"/>
              </a:rPr>
              <a:t>Otimização </a:t>
            </a:r>
            <a:endParaRPr lang="en-US"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0266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693DDC-92CD-1A50-A0FC-81DAC526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08" y="5553718"/>
            <a:ext cx="11259849" cy="1065377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err="1">
                <a:solidFill>
                  <a:schemeClr val="bg1"/>
                </a:solidFill>
              </a:rPr>
              <a:t>DiAGRAMA</a:t>
            </a:r>
            <a:r>
              <a:rPr lang="en-US" sz="3200" spc="750">
                <a:solidFill>
                  <a:schemeClr val="bg1"/>
                </a:solidFill>
              </a:rPr>
              <a:t> DE VISÃO TECNICA</a:t>
            </a:r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059D09EC-1857-7C60-14F1-4429DDDA2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7" y="49370"/>
            <a:ext cx="11835453" cy="50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9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85DC6D-7FCD-F68F-F5B7-15AD8EA5D4FE}"/>
              </a:ext>
            </a:extLst>
          </p:cNvPr>
          <p:cNvSpPr txBox="1"/>
          <p:nvPr/>
        </p:nvSpPr>
        <p:spPr>
          <a:xfrm>
            <a:off x="1621631" y="266700"/>
            <a:ext cx="1756237" cy="628037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spc="700">
                <a:latin typeface="+mj-lt"/>
                <a:ea typeface="+mj-ea"/>
                <a:cs typeface="+mj-cs"/>
              </a:rPr>
              <a:t>VISITA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2FB820-000D-5D90-2265-33F3DBE631F0}"/>
              </a:ext>
            </a:extLst>
          </p:cNvPr>
          <p:cNvSpPr txBox="1"/>
          <p:nvPr/>
        </p:nvSpPr>
        <p:spPr>
          <a:xfrm>
            <a:off x="561977" y="1547916"/>
            <a:ext cx="4589922" cy="329819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57150" indent="-285750">
              <a:lnSpc>
                <a:spcPct val="12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1600" b="1" err="1"/>
              <a:t>Presencial</a:t>
            </a:r>
            <a:r>
              <a:rPr lang="en-US" sz="1600" b="1"/>
              <a:t> 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Hospital Santa Catarina </a:t>
            </a:r>
            <a:r>
              <a:rPr lang="en-US" sz="1600" err="1"/>
              <a:t>Paulista</a:t>
            </a:r>
            <a:endParaRPr lang="en-US" sz="1600"/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Conversa com </a:t>
            </a:r>
            <a:r>
              <a:rPr lang="en-US" sz="1600" err="1"/>
              <a:t>segurança</a:t>
            </a:r>
            <a:r>
              <a:rPr lang="en-US" sz="1600"/>
              <a:t> e </a:t>
            </a:r>
            <a:r>
              <a:rPr lang="en-US" sz="1600" err="1"/>
              <a:t>recepcionista</a:t>
            </a:r>
          </a:p>
          <a:p>
            <a:pPr marL="228600" lvl="1">
              <a:lnSpc>
                <a:spcPct val="120000"/>
              </a:lnSpc>
              <a:spcAft>
                <a:spcPts val="600"/>
              </a:spcAft>
            </a:pPr>
            <a:endParaRPr lang="en-US" sz="1600"/>
          </a:p>
          <a:p>
            <a:pPr marL="57150" indent="-285750">
              <a:lnSpc>
                <a:spcPct val="12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1600" b="1"/>
              <a:t>Online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/>
              <a:t>Entrevistado</a:t>
            </a:r>
            <a:r>
              <a:rPr lang="en-US" sz="1600"/>
              <a:t>: Roberto Antônio -  </a:t>
            </a:r>
            <a:r>
              <a:rPr lang="en-US" sz="1600" err="1"/>
              <a:t>Recepção</a:t>
            </a:r>
            <a:endParaRPr lang="en-US" sz="1600"/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ea typeface="+mn-lt"/>
                <a:cs typeface="+mn-lt"/>
              </a:rPr>
              <a:t>Entrevistado</a:t>
            </a:r>
            <a:r>
              <a:rPr lang="en-US" sz="1600">
                <a:ea typeface="+mn-lt"/>
                <a:cs typeface="+mn-lt"/>
              </a:rPr>
              <a:t>: Julia Macedo  -  </a:t>
            </a:r>
            <a:r>
              <a:rPr lang="en-US" sz="1600" err="1">
                <a:ea typeface="+mn-lt"/>
                <a:cs typeface="+mn-lt"/>
              </a:rPr>
              <a:t>Recepção</a:t>
            </a:r>
            <a:endParaRPr lang="en-US" sz="1600" err="1"/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ea typeface="+mn-lt"/>
                <a:cs typeface="+mn-lt"/>
              </a:rPr>
              <a:t>Entrevistado</a:t>
            </a:r>
            <a:r>
              <a:rPr lang="en-US" sz="1600">
                <a:latin typeface="TW Cen MT"/>
              </a:rPr>
              <a:t>: Andreia -  </a:t>
            </a:r>
            <a:r>
              <a:rPr lang="en-US" sz="1600" err="1">
                <a:latin typeface="TW Cen MT"/>
              </a:rPr>
              <a:t>Enfermeira</a:t>
            </a:r>
            <a:endParaRPr lang="en-US" sz="1600" err="1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60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F4D438-BBA2-5F3D-1D65-83DFD025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512" y="1285258"/>
            <a:ext cx="5638800" cy="37148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34440-5DDF-44D7-4113-0C750DBA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BPMN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F9AD1981-52E1-0EF8-96F0-708787E2C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" y="70834"/>
            <a:ext cx="11680543" cy="50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5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69A1E-B193-C276-9E11-6E63547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err="1">
                <a:solidFill>
                  <a:schemeClr val="bg1"/>
                </a:solidFill>
              </a:rPr>
              <a:t>WIREFRAMe</a:t>
            </a:r>
            <a:r>
              <a:rPr lang="en-US" sz="3200" spc="750">
                <a:solidFill>
                  <a:schemeClr val="bg1"/>
                </a:solidFill>
              </a:rPr>
              <a:t> - gráfico </a:t>
            </a: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E6B26880-7B15-93C2-A40F-11513D05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09" y="457200"/>
            <a:ext cx="7941707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082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5" ma:contentTypeDescription="Create a new document." ma:contentTypeScope="" ma:versionID="74b2e3f3a56bee18fe3a2a59198b03e5">
  <xsd:schema xmlns:xsd="http://www.w3.org/2001/XMLSchema" xmlns:xs="http://www.w3.org/2001/XMLSchema" xmlns:p="http://schemas.microsoft.com/office/2006/metadata/properties" xmlns:ns3="7a087c55-5f08-466c-910b-e029fd4269fe" xmlns:ns4="e2ca784f-4dc5-42e9-9734-389708ce15cc" targetNamespace="http://schemas.microsoft.com/office/2006/metadata/properties" ma:root="true" ma:fieldsID="d9979899fd4933bb41c74c0c74c549ba" ns3:_="" ns4:_="">
    <xsd:import namespace="7a087c55-5f08-466c-910b-e029fd4269fe"/>
    <xsd:import namespace="e2ca784f-4dc5-42e9-9734-389708ce15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a784f-4dc5-42e9-9734-389708ce15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E0FF72-4B2A-4E2B-BB12-C875E4D8A2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8F93-F7C4-4815-A328-C753D9E5DDE7}">
  <ds:schemaRefs>
    <ds:schemaRef ds:uri="7a087c55-5f08-466c-910b-e029fd4269fe"/>
    <ds:schemaRef ds:uri="e2ca784f-4dc5-42e9-9734-389708ce15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E1FC651-8BBB-4496-B593-21C26CB0760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7a087c55-5f08-466c-910b-e029fd4269fe"/>
    <ds:schemaRef ds:uri="http://schemas.openxmlformats.org/package/2006/metadata/core-properties"/>
    <ds:schemaRef ds:uri="e2ca784f-4dc5-42e9-9734-389708ce15cc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78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Montserrat Black</vt:lpstr>
      <vt:lpstr>Montserrat SemiBold</vt:lpstr>
      <vt:lpstr>Tw Cen MT</vt:lpstr>
      <vt:lpstr>Tw Cen MT</vt:lpstr>
      <vt:lpstr>Wingdings</vt:lpstr>
      <vt:lpstr>GradientRiseVTI</vt:lpstr>
      <vt:lpstr>Apresentação do PowerPoint</vt:lpstr>
      <vt:lpstr>INTEGRANTES </vt:lpstr>
      <vt:lpstr>QUEM SOMOS?​</vt:lpstr>
      <vt:lpstr>PROBLEMAS</vt:lpstr>
      <vt:lpstr>NOSSA PROPOSTA</vt:lpstr>
      <vt:lpstr>DiAGRAMA DE VISÃO TECNICA</vt:lpstr>
      <vt:lpstr>Apresentação do PowerPoint</vt:lpstr>
      <vt:lpstr>BPMN</vt:lpstr>
      <vt:lpstr>WIREFRAMe - gráfico </vt:lpstr>
      <vt:lpstr>WIREFRAME - perfil</vt:lpstr>
      <vt:lpstr>WIREFRAME - histórico de erros</vt:lpstr>
      <vt:lpstr>WIREFRAME - overview</vt:lpstr>
      <vt:lpstr>WIREFRAME – login swing</vt:lpstr>
      <vt:lpstr>WIREFRAME – futura inovação</vt:lpstr>
      <vt:lpstr>GITHUB</vt:lpstr>
      <vt:lpstr>Apresentação do PowerPoint</vt:lpstr>
      <vt:lpstr>Apresentação do PowerPoint</vt:lpstr>
      <vt:lpstr>Apresentação do PowerPoint</vt:lpstr>
      <vt:lpstr>Lições Aprendidas</vt:lpstr>
      <vt:lpstr>Apresentação do PowerPoint</vt:lpstr>
      <vt:lpstr>Controle da Execução</vt:lpstr>
      <vt:lpstr>Apresentação do PowerPoint</vt:lpstr>
      <vt:lpstr>CONCLUSÃOO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XAVIER PEREIRA .</dc:creator>
  <cp:lastModifiedBy>LUCAS XAVIER PEREIRA .</cp:lastModifiedBy>
  <cp:revision>1</cp:revision>
  <dcterms:created xsi:type="dcterms:W3CDTF">2022-10-16T17:34:33Z</dcterms:created>
  <dcterms:modified xsi:type="dcterms:W3CDTF">2022-10-18T23:10:26Z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