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83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65" r:id="rId20"/>
    <p:sldId id="282" r:id="rId21"/>
  </p:sldIdLst>
  <p:sldSz cx="18288000" cy="10287000"/>
  <p:notesSz cx="6858000" cy="9144000"/>
  <p:embeddedFontLst>
    <p:embeddedFont>
      <p:font typeface="Public Sans" panose="020B0604020202020204" charset="0"/>
      <p:regular r:id="rId23"/>
    </p:embeddedFont>
    <p:embeddedFont>
      <p:font typeface="Public Sans Medium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AD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1B81BB-D935-4A04-BFE1-C3213B706656}" v="9" dt="2024-05-14T21:23:05.1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Otávio Prado" userId="129e27cce6adc3fb" providerId="LiveId" clId="{321B81BB-D935-4A04-BFE1-C3213B706656}"/>
    <pc:docChg chg="undo custSel modSld">
      <pc:chgData name="Luiz Otávio Prado" userId="129e27cce6adc3fb" providerId="LiveId" clId="{321B81BB-D935-4A04-BFE1-C3213B706656}" dt="2024-05-14T21:35:27.509" v="114" actId="113"/>
      <pc:docMkLst>
        <pc:docMk/>
      </pc:docMkLst>
      <pc:sldChg chg="modSp mod">
        <pc:chgData name="Luiz Otávio Prado" userId="129e27cce6adc3fb" providerId="LiveId" clId="{321B81BB-D935-4A04-BFE1-C3213B706656}" dt="2024-05-14T21:35:27.509" v="114" actId="113"/>
        <pc:sldMkLst>
          <pc:docMk/>
          <pc:sldMk cId="0" sldId="256"/>
        </pc:sldMkLst>
        <pc:spChg chg="mod">
          <ac:chgData name="Luiz Otávio Prado" userId="129e27cce6adc3fb" providerId="LiveId" clId="{321B81BB-D935-4A04-BFE1-C3213B706656}" dt="2024-05-14T21:33:41.026" v="97" actId="1076"/>
          <ac:spMkLst>
            <pc:docMk/>
            <pc:sldMk cId="0" sldId="256"/>
            <ac:spMk id="10" creationId="{00000000-0000-0000-0000-000000000000}"/>
          </ac:spMkLst>
        </pc:spChg>
        <pc:graphicFrameChg chg="mod modGraphic">
          <ac:chgData name="Luiz Otávio Prado" userId="129e27cce6adc3fb" providerId="LiveId" clId="{321B81BB-D935-4A04-BFE1-C3213B706656}" dt="2024-05-14T21:35:27.509" v="114" actId="113"/>
          <ac:graphicFrameMkLst>
            <pc:docMk/>
            <pc:sldMk cId="0" sldId="256"/>
            <ac:graphicFrameMk id="2" creationId="{5D1ED8AB-6734-25D6-28B7-D662B18A262B}"/>
          </ac:graphicFrameMkLst>
        </pc:graphicFrameChg>
        <pc:picChg chg="mod">
          <ac:chgData name="Luiz Otávio Prado" userId="129e27cce6adc3fb" providerId="LiveId" clId="{321B81BB-D935-4A04-BFE1-C3213B706656}" dt="2024-05-14T21:14:25.759" v="1" actId="1076"/>
          <ac:picMkLst>
            <pc:docMk/>
            <pc:sldMk cId="0" sldId="256"/>
            <ac:picMk id="12" creationId="{6D78FD32-5B42-2D76-AF21-138E619AEBAC}"/>
          </ac:picMkLst>
        </pc:picChg>
      </pc:sldChg>
      <pc:sldChg chg="modSp mod">
        <pc:chgData name="Luiz Otávio Prado" userId="129e27cce6adc3fb" providerId="LiveId" clId="{321B81BB-D935-4A04-BFE1-C3213B706656}" dt="2024-05-14T21:21:45.237" v="48" actId="20577"/>
        <pc:sldMkLst>
          <pc:docMk/>
          <pc:sldMk cId="0" sldId="265"/>
        </pc:sldMkLst>
        <pc:spChg chg="mod">
          <ac:chgData name="Luiz Otávio Prado" userId="129e27cce6adc3fb" providerId="LiveId" clId="{321B81BB-D935-4A04-BFE1-C3213B706656}" dt="2024-05-14T21:21:45.237" v="48" actId="20577"/>
          <ac:spMkLst>
            <pc:docMk/>
            <pc:sldMk cId="0" sldId="265"/>
            <ac:spMk id="16" creationId="{A0F59600-EEEB-7057-9129-A63D5AD1270D}"/>
          </ac:spMkLst>
        </pc:spChg>
      </pc:sldChg>
      <pc:sldChg chg="modSp mod">
        <pc:chgData name="Luiz Otávio Prado" userId="129e27cce6adc3fb" providerId="LiveId" clId="{321B81BB-D935-4A04-BFE1-C3213B706656}" dt="2024-05-14T21:16:10.921" v="6" actId="1076"/>
        <pc:sldMkLst>
          <pc:docMk/>
          <pc:sldMk cId="4108697431" sldId="266"/>
        </pc:sldMkLst>
        <pc:spChg chg="mod">
          <ac:chgData name="Luiz Otávio Prado" userId="129e27cce6adc3fb" providerId="LiveId" clId="{321B81BB-D935-4A04-BFE1-C3213B706656}" dt="2024-05-14T21:14:44.086" v="2" actId="1076"/>
          <ac:spMkLst>
            <pc:docMk/>
            <pc:sldMk cId="4108697431" sldId="266"/>
            <ac:spMk id="3" creationId="{196AE0B4-3721-4B25-F622-2AE121D89F15}"/>
          </ac:spMkLst>
        </pc:spChg>
        <pc:spChg chg="mod">
          <ac:chgData name="Luiz Otávio Prado" userId="129e27cce6adc3fb" providerId="LiveId" clId="{321B81BB-D935-4A04-BFE1-C3213B706656}" dt="2024-05-14T21:16:10.921" v="6" actId="1076"/>
          <ac:spMkLst>
            <pc:docMk/>
            <pc:sldMk cId="4108697431" sldId="266"/>
            <ac:spMk id="19" creationId="{537EB19B-7607-1783-F887-40391337E85E}"/>
          </ac:spMkLst>
        </pc:spChg>
      </pc:sldChg>
      <pc:sldChg chg="modSp mod">
        <pc:chgData name="Luiz Otávio Prado" userId="129e27cce6adc3fb" providerId="LiveId" clId="{321B81BB-D935-4A04-BFE1-C3213B706656}" dt="2024-05-14T21:22:03.136" v="51" actId="6549"/>
        <pc:sldMkLst>
          <pc:docMk/>
          <pc:sldMk cId="2170546949" sldId="267"/>
        </pc:sldMkLst>
        <pc:spChg chg="mod">
          <ac:chgData name="Luiz Otávio Prado" userId="129e27cce6adc3fb" providerId="LiveId" clId="{321B81BB-D935-4A04-BFE1-C3213B706656}" dt="2024-05-14T21:22:03.136" v="51" actId="6549"/>
          <ac:spMkLst>
            <pc:docMk/>
            <pc:sldMk cId="2170546949" sldId="267"/>
            <ac:spMk id="15" creationId="{F078850D-D2B6-57F2-A5B3-D24E42A9FA89}"/>
          </ac:spMkLst>
        </pc:spChg>
        <pc:spChg chg="mod">
          <ac:chgData name="Luiz Otávio Prado" userId="129e27cce6adc3fb" providerId="LiveId" clId="{321B81BB-D935-4A04-BFE1-C3213B706656}" dt="2024-05-14T21:14:48.673" v="3" actId="33524"/>
          <ac:spMkLst>
            <pc:docMk/>
            <pc:sldMk cId="2170546949" sldId="267"/>
            <ac:spMk id="20" creationId="{2DB167C4-066B-B41A-1984-AC027A482C7B}"/>
          </ac:spMkLst>
        </pc:spChg>
      </pc:sldChg>
      <pc:sldChg chg="modSp mod">
        <pc:chgData name="Luiz Otávio Prado" userId="129e27cce6adc3fb" providerId="LiveId" clId="{321B81BB-D935-4A04-BFE1-C3213B706656}" dt="2024-05-14T21:15:46.609" v="4" actId="1076"/>
        <pc:sldMkLst>
          <pc:docMk/>
          <pc:sldMk cId="1515352300" sldId="268"/>
        </pc:sldMkLst>
        <pc:spChg chg="mod">
          <ac:chgData name="Luiz Otávio Prado" userId="129e27cce6adc3fb" providerId="LiveId" clId="{321B81BB-D935-4A04-BFE1-C3213B706656}" dt="2024-05-14T21:15:46.609" v="4" actId="1076"/>
          <ac:spMkLst>
            <pc:docMk/>
            <pc:sldMk cId="1515352300" sldId="268"/>
            <ac:spMk id="8" creationId="{4F9DE19B-1370-A216-6A89-068F8CC006B1}"/>
          </ac:spMkLst>
        </pc:spChg>
      </pc:sldChg>
      <pc:sldChg chg="modSp mod">
        <pc:chgData name="Luiz Otávio Prado" userId="129e27cce6adc3fb" providerId="LiveId" clId="{321B81BB-D935-4A04-BFE1-C3213B706656}" dt="2024-05-14T21:16:47.692" v="8" actId="6549"/>
        <pc:sldMkLst>
          <pc:docMk/>
          <pc:sldMk cId="2312135691" sldId="269"/>
        </pc:sldMkLst>
        <pc:spChg chg="mod">
          <ac:chgData name="Luiz Otávio Prado" userId="129e27cce6adc3fb" providerId="LiveId" clId="{321B81BB-D935-4A04-BFE1-C3213B706656}" dt="2024-05-14T21:16:47.692" v="8" actId="6549"/>
          <ac:spMkLst>
            <pc:docMk/>
            <pc:sldMk cId="2312135691" sldId="269"/>
            <ac:spMk id="4" creationId="{FA2654A5-A54E-D2E4-EA3F-A615D4C779D1}"/>
          </ac:spMkLst>
        </pc:spChg>
      </pc:sldChg>
      <pc:sldChg chg="addSp delSp modSp mod">
        <pc:chgData name="Luiz Otávio Prado" userId="129e27cce6adc3fb" providerId="LiveId" clId="{321B81BB-D935-4A04-BFE1-C3213B706656}" dt="2024-05-14T21:22:42.628" v="53"/>
        <pc:sldMkLst>
          <pc:docMk/>
          <pc:sldMk cId="4003955357" sldId="270"/>
        </pc:sldMkLst>
        <pc:spChg chg="mod">
          <ac:chgData name="Luiz Otávio Prado" userId="129e27cce6adc3fb" providerId="LiveId" clId="{321B81BB-D935-4A04-BFE1-C3213B706656}" dt="2024-05-14T21:20:49.329" v="38" actId="1076"/>
          <ac:spMkLst>
            <pc:docMk/>
            <pc:sldMk cId="4003955357" sldId="270"/>
            <ac:spMk id="7" creationId="{63C920D7-5399-0C66-3D56-21A7D6CAB944}"/>
          </ac:spMkLst>
        </pc:spChg>
        <pc:spChg chg="mod">
          <ac:chgData name="Luiz Otávio Prado" userId="129e27cce6adc3fb" providerId="LiveId" clId="{321B81BB-D935-4A04-BFE1-C3213B706656}" dt="2024-05-14T21:20:28.392" v="35" actId="1076"/>
          <ac:spMkLst>
            <pc:docMk/>
            <pc:sldMk cId="4003955357" sldId="270"/>
            <ac:spMk id="11" creationId="{C16AD5A5-8BC7-7988-160F-E2F2C16EAB53}"/>
          </ac:spMkLst>
        </pc:spChg>
        <pc:grpChg chg="mod">
          <ac:chgData name="Luiz Otávio Prado" userId="129e27cce6adc3fb" providerId="LiveId" clId="{321B81BB-D935-4A04-BFE1-C3213B706656}" dt="2024-05-14T21:20:28.392" v="35" actId="1076"/>
          <ac:grpSpMkLst>
            <pc:docMk/>
            <pc:sldMk cId="4003955357" sldId="270"/>
            <ac:grpSpMk id="8" creationId="{B04DD6B7-C970-4858-D749-E2734377260F}"/>
          </ac:grpSpMkLst>
        </pc:grpChg>
        <pc:picChg chg="del mod">
          <ac:chgData name="Luiz Otávio Prado" userId="129e27cce6adc3fb" providerId="LiveId" clId="{321B81BB-D935-4A04-BFE1-C3213B706656}" dt="2024-05-14T21:22:42.420" v="52" actId="478"/>
          <ac:picMkLst>
            <pc:docMk/>
            <pc:sldMk cId="4003955357" sldId="270"/>
            <ac:picMk id="3" creationId="{AD335EDD-650E-DF6F-C6EC-42BE8E557D7B}"/>
          </ac:picMkLst>
        </pc:picChg>
        <pc:picChg chg="add mod">
          <ac:chgData name="Luiz Otávio Prado" userId="129e27cce6adc3fb" providerId="LiveId" clId="{321B81BB-D935-4A04-BFE1-C3213B706656}" dt="2024-05-14T21:22:42.628" v="53"/>
          <ac:picMkLst>
            <pc:docMk/>
            <pc:sldMk cId="4003955357" sldId="270"/>
            <ac:picMk id="5" creationId="{CF9CD16C-55E1-13BF-DCA8-040EC5111131}"/>
          </ac:picMkLst>
        </pc:picChg>
      </pc:sldChg>
      <pc:sldChg chg="addSp delSp modSp mod">
        <pc:chgData name="Luiz Otávio Prado" userId="129e27cce6adc3fb" providerId="LiveId" clId="{321B81BB-D935-4A04-BFE1-C3213B706656}" dt="2024-05-14T21:22:46.075" v="55"/>
        <pc:sldMkLst>
          <pc:docMk/>
          <pc:sldMk cId="2621088222" sldId="271"/>
        </pc:sldMkLst>
        <pc:picChg chg="del">
          <ac:chgData name="Luiz Otávio Prado" userId="129e27cce6adc3fb" providerId="LiveId" clId="{321B81BB-D935-4A04-BFE1-C3213B706656}" dt="2024-05-14T21:22:45.866" v="54" actId="478"/>
          <ac:picMkLst>
            <pc:docMk/>
            <pc:sldMk cId="2621088222" sldId="271"/>
            <ac:picMk id="3" creationId="{3F82672B-608B-9FF4-8F83-52ED8AF15D0F}"/>
          </ac:picMkLst>
        </pc:picChg>
        <pc:picChg chg="add mod">
          <ac:chgData name="Luiz Otávio Prado" userId="129e27cce6adc3fb" providerId="LiveId" clId="{321B81BB-D935-4A04-BFE1-C3213B706656}" dt="2024-05-14T21:22:46.075" v="55"/>
          <ac:picMkLst>
            <pc:docMk/>
            <pc:sldMk cId="2621088222" sldId="271"/>
            <ac:picMk id="8" creationId="{4C4808CB-2031-D745-FB06-5A49CE374D73}"/>
          </ac:picMkLst>
        </pc:picChg>
      </pc:sldChg>
      <pc:sldChg chg="addSp delSp modSp mod">
        <pc:chgData name="Luiz Otávio Prado" userId="129e27cce6adc3fb" providerId="LiveId" clId="{321B81BB-D935-4A04-BFE1-C3213B706656}" dt="2024-05-14T21:22:48.949" v="57"/>
        <pc:sldMkLst>
          <pc:docMk/>
          <pc:sldMk cId="1061951094" sldId="272"/>
        </pc:sldMkLst>
        <pc:picChg chg="del">
          <ac:chgData name="Luiz Otávio Prado" userId="129e27cce6adc3fb" providerId="LiveId" clId="{321B81BB-D935-4A04-BFE1-C3213B706656}" dt="2024-05-14T21:22:48.696" v="56" actId="478"/>
          <ac:picMkLst>
            <pc:docMk/>
            <pc:sldMk cId="1061951094" sldId="272"/>
            <ac:picMk id="3" creationId="{257F1EBB-5676-C2E2-57DC-D7113EC55F45}"/>
          </ac:picMkLst>
        </pc:picChg>
        <pc:picChg chg="add mod">
          <ac:chgData name="Luiz Otávio Prado" userId="129e27cce6adc3fb" providerId="LiveId" clId="{321B81BB-D935-4A04-BFE1-C3213B706656}" dt="2024-05-14T21:22:48.949" v="57"/>
          <ac:picMkLst>
            <pc:docMk/>
            <pc:sldMk cId="1061951094" sldId="272"/>
            <ac:picMk id="6" creationId="{FAE14C0A-1D26-6E33-0D84-E01BD54F18FE}"/>
          </ac:picMkLst>
        </pc:picChg>
      </pc:sldChg>
      <pc:sldChg chg="addSp delSp modSp mod">
        <pc:chgData name="Luiz Otávio Prado" userId="129e27cce6adc3fb" providerId="LiveId" clId="{321B81BB-D935-4A04-BFE1-C3213B706656}" dt="2024-05-14T21:22:55.517" v="61"/>
        <pc:sldMkLst>
          <pc:docMk/>
          <pc:sldMk cId="2292289667" sldId="273"/>
        </pc:sldMkLst>
        <pc:spChg chg="mod">
          <ac:chgData name="Luiz Otávio Prado" userId="129e27cce6adc3fb" providerId="LiveId" clId="{321B81BB-D935-4A04-BFE1-C3213B706656}" dt="2024-05-14T21:21:19.401" v="44" actId="115"/>
          <ac:spMkLst>
            <pc:docMk/>
            <pc:sldMk cId="2292289667" sldId="273"/>
            <ac:spMk id="4" creationId="{078487A1-F135-D0D5-8CD7-3402A2FA9ABA}"/>
          </ac:spMkLst>
        </pc:spChg>
        <pc:picChg chg="del">
          <ac:chgData name="Luiz Otávio Prado" userId="129e27cce6adc3fb" providerId="LiveId" clId="{321B81BB-D935-4A04-BFE1-C3213B706656}" dt="2024-05-14T21:22:55.321" v="60" actId="478"/>
          <ac:picMkLst>
            <pc:docMk/>
            <pc:sldMk cId="2292289667" sldId="273"/>
            <ac:picMk id="3" creationId="{0B9983FE-2736-3C5E-B93C-448ABEE57C46}"/>
          </ac:picMkLst>
        </pc:picChg>
        <pc:picChg chg="add mod">
          <ac:chgData name="Luiz Otávio Prado" userId="129e27cce6adc3fb" providerId="LiveId" clId="{321B81BB-D935-4A04-BFE1-C3213B706656}" dt="2024-05-14T21:22:55.517" v="61"/>
          <ac:picMkLst>
            <pc:docMk/>
            <pc:sldMk cId="2292289667" sldId="273"/>
            <ac:picMk id="5" creationId="{2E179043-3F36-2606-B614-76FEB7CA86D8}"/>
          </ac:picMkLst>
        </pc:picChg>
      </pc:sldChg>
      <pc:sldChg chg="addSp delSp modSp mod">
        <pc:chgData name="Luiz Otávio Prado" userId="129e27cce6adc3fb" providerId="LiveId" clId="{321B81BB-D935-4A04-BFE1-C3213B706656}" dt="2024-05-14T21:22:59.561" v="63"/>
        <pc:sldMkLst>
          <pc:docMk/>
          <pc:sldMk cId="4048512929" sldId="274"/>
        </pc:sldMkLst>
        <pc:picChg chg="del">
          <ac:chgData name="Luiz Otávio Prado" userId="129e27cce6adc3fb" providerId="LiveId" clId="{321B81BB-D935-4A04-BFE1-C3213B706656}" dt="2024-05-14T21:22:59.354" v="62" actId="478"/>
          <ac:picMkLst>
            <pc:docMk/>
            <pc:sldMk cId="4048512929" sldId="274"/>
            <ac:picMk id="3" creationId="{9A6E18F5-78F4-1C31-AECD-6D531F3EF5C6}"/>
          </ac:picMkLst>
        </pc:picChg>
        <pc:picChg chg="add mod">
          <ac:chgData name="Luiz Otávio Prado" userId="129e27cce6adc3fb" providerId="LiveId" clId="{321B81BB-D935-4A04-BFE1-C3213B706656}" dt="2024-05-14T21:22:59.561" v="63"/>
          <ac:picMkLst>
            <pc:docMk/>
            <pc:sldMk cId="4048512929" sldId="274"/>
            <ac:picMk id="6" creationId="{9831B2B0-1C20-770E-2297-D18BE26C6930}"/>
          </ac:picMkLst>
        </pc:picChg>
      </pc:sldChg>
      <pc:sldChg chg="addSp delSp modSp mod">
        <pc:chgData name="Luiz Otávio Prado" userId="129e27cce6adc3fb" providerId="LiveId" clId="{321B81BB-D935-4A04-BFE1-C3213B706656}" dt="2024-05-14T21:23:02.267" v="65"/>
        <pc:sldMkLst>
          <pc:docMk/>
          <pc:sldMk cId="835303901" sldId="275"/>
        </pc:sldMkLst>
        <pc:picChg chg="del">
          <ac:chgData name="Luiz Otávio Prado" userId="129e27cce6adc3fb" providerId="LiveId" clId="{321B81BB-D935-4A04-BFE1-C3213B706656}" dt="2024-05-14T21:23:02.083" v="64" actId="478"/>
          <ac:picMkLst>
            <pc:docMk/>
            <pc:sldMk cId="835303901" sldId="275"/>
            <ac:picMk id="3" creationId="{0F646662-B284-7295-2D7B-DCFA54EFF19B}"/>
          </ac:picMkLst>
        </pc:picChg>
        <pc:picChg chg="add mod">
          <ac:chgData name="Luiz Otávio Prado" userId="129e27cce6adc3fb" providerId="LiveId" clId="{321B81BB-D935-4A04-BFE1-C3213B706656}" dt="2024-05-14T21:23:02.267" v="65"/>
          <ac:picMkLst>
            <pc:docMk/>
            <pc:sldMk cId="835303901" sldId="275"/>
            <ac:picMk id="6" creationId="{E8123610-E3A1-A3A6-8D02-0C3BD1BF7F01}"/>
          </ac:picMkLst>
        </pc:picChg>
      </pc:sldChg>
      <pc:sldChg chg="addSp delSp modSp mod">
        <pc:chgData name="Luiz Otávio Prado" userId="129e27cce6adc3fb" providerId="LiveId" clId="{321B81BB-D935-4A04-BFE1-C3213B706656}" dt="2024-05-14T21:23:05.138" v="67"/>
        <pc:sldMkLst>
          <pc:docMk/>
          <pc:sldMk cId="4235709143" sldId="276"/>
        </pc:sldMkLst>
        <pc:picChg chg="del">
          <ac:chgData name="Luiz Otávio Prado" userId="129e27cce6adc3fb" providerId="LiveId" clId="{321B81BB-D935-4A04-BFE1-C3213B706656}" dt="2024-05-14T21:23:04.960" v="66" actId="478"/>
          <ac:picMkLst>
            <pc:docMk/>
            <pc:sldMk cId="4235709143" sldId="276"/>
            <ac:picMk id="3" creationId="{4CA5571C-43F4-D699-FA98-F29090A3B90F}"/>
          </ac:picMkLst>
        </pc:picChg>
        <pc:picChg chg="add mod">
          <ac:chgData name="Luiz Otávio Prado" userId="129e27cce6adc3fb" providerId="LiveId" clId="{321B81BB-D935-4A04-BFE1-C3213B706656}" dt="2024-05-14T21:23:05.138" v="67"/>
          <ac:picMkLst>
            <pc:docMk/>
            <pc:sldMk cId="4235709143" sldId="276"/>
            <ac:picMk id="6" creationId="{E38167D2-8B30-C299-4B01-52A9F8A70462}"/>
          </ac:picMkLst>
        </pc:picChg>
      </pc:sldChg>
      <pc:sldChg chg="modSp mod">
        <pc:chgData name="Luiz Otávio Prado" userId="129e27cce6adc3fb" providerId="LiveId" clId="{321B81BB-D935-4A04-BFE1-C3213B706656}" dt="2024-05-14T21:19:25.294" v="31" actId="1076"/>
        <pc:sldMkLst>
          <pc:docMk/>
          <pc:sldMk cId="3362225392" sldId="278"/>
        </pc:sldMkLst>
        <pc:spChg chg="mod">
          <ac:chgData name="Luiz Otávio Prado" userId="129e27cce6adc3fb" providerId="LiveId" clId="{321B81BB-D935-4A04-BFE1-C3213B706656}" dt="2024-05-14T21:19:25.294" v="31" actId="1076"/>
          <ac:spMkLst>
            <pc:docMk/>
            <pc:sldMk cId="3362225392" sldId="278"/>
            <ac:spMk id="5" creationId="{1D552AD2-B784-4F53-8C81-23E3DCA92C49}"/>
          </ac:spMkLst>
        </pc:spChg>
        <pc:picChg chg="mod modCrop">
          <ac:chgData name="Luiz Otávio Prado" userId="129e27cce6adc3fb" providerId="LiveId" clId="{321B81BB-D935-4A04-BFE1-C3213B706656}" dt="2024-05-14T21:19:21.786" v="30" actId="1076"/>
          <ac:picMkLst>
            <pc:docMk/>
            <pc:sldMk cId="3362225392" sldId="278"/>
            <ac:picMk id="4" creationId="{AC958D8B-E9C9-B256-0937-4F8F24ADAB40}"/>
          </ac:picMkLst>
        </pc:picChg>
      </pc:sldChg>
      <pc:sldChg chg="modSp mod">
        <pc:chgData name="Luiz Otávio Prado" userId="129e27cce6adc3fb" providerId="LiveId" clId="{321B81BB-D935-4A04-BFE1-C3213B706656}" dt="2024-05-14T21:19:42.269" v="32" actId="1076"/>
        <pc:sldMkLst>
          <pc:docMk/>
          <pc:sldMk cId="3652790719" sldId="281"/>
        </pc:sldMkLst>
        <pc:picChg chg="mod">
          <ac:chgData name="Luiz Otávio Prado" userId="129e27cce6adc3fb" providerId="LiveId" clId="{321B81BB-D935-4A04-BFE1-C3213B706656}" dt="2024-05-14T21:19:42.269" v="32" actId="1076"/>
          <ac:picMkLst>
            <pc:docMk/>
            <pc:sldMk cId="3652790719" sldId="281"/>
            <ac:picMk id="3" creationId="{821EADC8-15F2-FC7B-8B1B-AC70BD3D0800}"/>
          </ac:picMkLst>
        </pc:picChg>
      </pc:sldChg>
      <pc:sldChg chg="addSp delSp modSp mod">
        <pc:chgData name="Luiz Otávio Prado" userId="129e27cce6adc3fb" providerId="LiveId" clId="{321B81BB-D935-4A04-BFE1-C3213B706656}" dt="2024-05-14T21:22:51.784" v="59"/>
        <pc:sldMkLst>
          <pc:docMk/>
          <pc:sldMk cId="412592369" sldId="283"/>
        </pc:sldMkLst>
        <pc:spChg chg="mod">
          <ac:chgData name="Luiz Otávio Prado" userId="129e27cce6adc3fb" providerId="LiveId" clId="{321B81BB-D935-4A04-BFE1-C3213B706656}" dt="2024-05-14T21:17:40.869" v="22" actId="113"/>
          <ac:spMkLst>
            <pc:docMk/>
            <pc:sldMk cId="412592369" sldId="283"/>
            <ac:spMk id="4" creationId="{C12D90CC-5A90-5800-8AB5-2AF6C08178BD}"/>
          </ac:spMkLst>
        </pc:spChg>
        <pc:spChg chg="mod">
          <ac:chgData name="Luiz Otávio Prado" userId="129e27cce6adc3fb" providerId="LiveId" clId="{321B81BB-D935-4A04-BFE1-C3213B706656}" dt="2024-05-14T21:17:22.681" v="18" actId="1076"/>
          <ac:spMkLst>
            <pc:docMk/>
            <pc:sldMk cId="412592369" sldId="283"/>
            <ac:spMk id="5" creationId="{5C48050D-6FAA-A46D-57F5-3631C95B3B82}"/>
          </ac:spMkLst>
        </pc:spChg>
        <pc:picChg chg="del">
          <ac:chgData name="Luiz Otávio Prado" userId="129e27cce6adc3fb" providerId="LiveId" clId="{321B81BB-D935-4A04-BFE1-C3213B706656}" dt="2024-05-14T21:22:51.624" v="58" actId="478"/>
          <ac:picMkLst>
            <pc:docMk/>
            <pc:sldMk cId="412592369" sldId="283"/>
            <ac:picMk id="2" creationId="{C3596634-927E-A3FF-39DA-C5A61B5BD9A6}"/>
          </ac:picMkLst>
        </pc:picChg>
        <pc:picChg chg="add mod">
          <ac:chgData name="Luiz Otávio Prado" userId="129e27cce6adc3fb" providerId="LiveId" clId="{321B81BB-D935-4A04-BFE1-C3213B706656}" dt="2024-05-14T21:22:51.784" v="59"/>
          <ac:picMkLst>
            <pc:docMk/>
            <pc:sldMk cId="412592369" sldId="283"/>
            <ac:picMk id="6" creationId="{27792EC9-E58F-BB57-78BB-CDC6558F0BA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950B4-4DD2-4D1C-81DB-1D56EF3D9DBB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4BF27-DB94-46F7-A393-4424E80C5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815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4BF27-DB94-46F7-A393-4424E80C557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90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4BF27-DB94-46F7-A393-4424E80C557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5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sv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gesp.org/v3/index.jsp" TargetMode="External"/><Relationship Id="rId3" Type="http://schemas.openxmlformats.org/officeDocument/2006/relationships/image" Target="../media/image4.svg"/><Relationship Id="rId7" Type="http://schemas.openxmlformats.org/officeDocument/2006/relationships/hyperlink" Target="https://www.cnnbrasil.com.br/nacional/chuva-volta-a-provocar-queda-de-energia-em-sao-paulo-enel-e-cobrada-por-moradore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1.globo.com/sp/sao-paulo/noticia/2023/12/23/temporal-com-rajadas-de-vento-de-ate-50-kmh-na-cidade-de-sp-causa-alagamentos-e-quedas-de-arvores.ghtml" TargetMode="External"/><Relationship Id="rId5" Type="http://schemas.openxmlformats.org/officeDocument/2006/relationships/hyperlink" Target="http://www.historica.arquivoestado.sp.gov.br/materias/anteriores/edicao47/materia01/" TargetMode="External"/><Relationship Id="rId10" Type="http://schemas.openxmlformats.org/officeDocument/2006/relationships/hyperlink" Target="https://nottus.com.br/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www.sigatempometeorologia.com.b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16764000" y="-20527"/>
            <a:ext cx="1703043" cy="2771224"/>
          </a:xfrm>
          <a:custGeom>
            <a:avLst/>
            <a:gdLst/>
            <a:ahLst/>
            <a:cxnLst/>
            <a:rect l="l" t="t" r="r" b="b"/>
            <a:pathLst>
              <a:path w="1703043" h="2771224">
                <a:moveTo>
                  <a:pt x="0" y="0"/>
                </a:moveTo>
                <a:lnTo>
                  <a:pt x="1703043" y="0"/>
                </a:lnTo>
                <a:lnTo>
                  <a:pt x="1703043" y="2771224"/>
                </a:lnTo>
                <a:lnTo>
                  <a:pt x="0" y="27712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7"/>
          <p:cNvSpPr/>
          <p:nvPr/>
        </p:nvSpPr>
        <p:spPr>
          <a:xfrm rot="7392287">
            <a:off x="-1104276" y="-395603"/>
            <a:ext cx="3383874" cy="2848607"/>
          </a:xfrm>
          <a:custGeom>
            <a:avLst/>
            <a:gdLst/>
            <a:ahLst/>
            <a:cxnLst/>
            <a:rect l="l" t="t" r="r" b="b"/>
            <a:pathLst>
              <a:path w="3383874" h="2848607">
                <a:moveTo>
                  <a:pt x="0" y="0"/>
                </a:moveTo>
                <a:lnTo>
                  <a:pt x="3383875" y="0"/>
                </a:lnTo>
                <a:lnTo>
                  <a:pt x="3383875" y="2848606"/>
                </a:lnTo>
                <a:lnTo>
                  <a:pt x="0" y="28486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pt-BR"/>
          </a:p>
        </p:txBody>
      </p:sp>
      <p:sp>
        <p:nvSpPr>
          <p:cNvPr id="10" name="TextBox 10"/>
          <p:cNvSpPr txBox="1"/>
          <p:nvPr/>
        </p:nvSpPr>
        <p:spPr>
          <a:xfrm>
            <a:off x="13397208" y="2967955"/>
            <a:ext cx="3657600" cy="2564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925"/>
              </a:lnSpc>
              <a:spcBef>
                <a:spcPct val="0"/>
              </a:spcBef>
            </a:pPr>
            <a:r>
              <a:rPr lang="en-US" sz="2500" spc="-205" dirty="0" err="1">
                <a:solidFill>
                  <a:srgbClr val="004AAD"/>
                </a:solidFill>
                <a:latin typeface="Public Sans"/>
              </a:rPr>
              <a:t>Solução</a:t>
            </a:r>
            <a:r>
              <a:rPr lang="en-US" sz="2500" spc="-205" dirty="0">
                <a:solidFill>
                  <a:srgbClr val="004AAD"/>
                </a:solidFill>
                <a:latin typeface="Public Sans"/>
              </a:rPr>
              <a:t>  </a:t>
            </a:r>
            <a:r>
              <a:rPr lang="en-US" sz="2500" spc="-205" dirty="0" err="1">
                <a:solidFill>
                  <a:srgbClr val="004AAD"/>
                </a:solidFill>
                <a:latin typeface="Public Sans"/>
              </a:rPr>
              <a:t>proposta</a:t>
            </a:r>
            <a:r>
              <a:rPr lang="en-US" sz="2500" spc="-205" dirty="0">
                <a:solidFill>
                  <a:srgbClr val="004AAD"/>
                </a:solidFill>
                <a:latin typeface="Public Sans"/>
              </a:rPr>
              <a:t> </a:t>
            </a:r>
            <a:r>
              <a:rPr lang="en-US" sz="2500" spc="-205" dirty="0" err="1">
                <a:solidFill>
                  <a:srgbClr val="004AAD"/>
                </a:solidFill>
                <a:latin typeface="Public Sans"/>
              </a:rPr>
              <a:t>por</a:t>
            </a:r>
            <a:r>
              <a:rPr lang="en-US" sz="2500" spc="-205" dirty="0">
                <a:solidFill>
                  <a:srgbClr val="004AAD"/>
                </a:solidFill>
                <a:latin typeface="Public Sans"/>
              </a:rPr>
              <a:t>: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D78FD32-5B42-2D76-AF21-138E619AEB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218" y="-770157"/>
            <a:ext cx="7968763" cy="7968763"/>
          </a:xfrm>
          <a:prstGeom prst="rect">
            <a:avLst/>
          </a:prstGeom>
        </p:spPr>
      </p:pic>
      <p:sp>
        <p:nvSpPr>
          <p:cNvPr id="5" name="Freeform 5"/>
          <p:cNvSpPr/>
          <p:nvPr/>
        </p:nvSpPr>
        <p:spPr>
          <a:xfrm>
            <a:off x="-1077718" y="4763983"/>
            <a:ext cx="20104489" cy="5523017"/>
          </a:xfrm>
          <a:custGeom>
            <a:avLst/>
            <a:gdLst/>
            <a:ahLst/>
            <a:cxnLst/>
            <a:rect l="l" t="t" r="r" b="b"/>
            <a:pathLst>
              <a:path w="20104489" h="5523017">
                <a:moveTo>
                  <a:pt x="0" y="0"/>
                </a:moveTo>
                <a:lnTo>
                  <a:pt x="20104489" y="0"/>
                </a:lnTo>
                <a:lnTo>
                  <a:pt x="20104489" y="5523017"/>
                </a:lnTo>
                <a:lnTo>
                  <a:pt x="0" y="552301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144363" r="-9035" b="-20568"/>
            </a:stretch>
          </a:blipFill>
        </p:spPr>
        <p:txBody>
          <a:bodyPr/>
          <a:lstStyle/>
          <a:p>
            <a:endParaRPr lang="pt-BR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5D1ED8AB-6734-25D6-28B7-D662B18A2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597271"/>
              </p:ext>
            </p:extLst>
          </p:nvPr>
        </p:nvGraphicFramePr>
        <p:xfrm>
          <a:off x="12250845" y="3317019"/>
          <a:ext cx="5950326" cy="249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6039">
                  <a:extLst>
                    <a:ext uri="{9D8B030D-6E8A-4147-A177-3AD203B41FA5}">
                      <a16:colId xmlns:a16="http://schemas.microsoft.com/office/drawing/2014/main" val="2934765987"/>
                    </a:ext>
                  </a:extLst>
                </a:gridCol>
                <a:gridCol w="2904287">
                  <a:extLst>
                    <a:ext uri="{9D8B030D-6E8A-4147-A177-3AD203B41FA5}">
                      <a16:colId xmlns:a16="http://schemas.microsoft.com/office/drawing/2014/main" val="296640753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004AAD"/>
                          </a:solidFill>
                          <a:latin typeface="Public Sans" panose="020B0604020202020204" charset="0"/>
                        </a:rPr>
                        <a:t>TURMA 1TSCOA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rgbClr val="004AAD"/>
                        </a:solidFill>
                        <a:latin typeface="Public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460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004AAD"/>
                          </a:solidFill>
                          <a:latin typeface="Public Sans" panose="020B0604020202020204" charset="0"/>
                        </a:rPr>
                        <a:t>Ana Clara da Silva Pinto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4AAD"/>
                          </a:solidFill>
                          <a:latin typeface="Public Sans" panose="020B0604020202020204" charset="0"/>
                        </a:rPr>
                        <a:t> RM: 555242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004AAD"/>
                          </a:solidFill>
                          <a:latin typeface="Public Sans" panose="020B0604020202020204" charset="0"/>
                        </a:rPr>
                        <a:t>Luiz Otavio Batista Prado (representante)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4AAD"/>
                          </a:solidFill>
                          <a:latin typeface="Public Sans" panose="020B0604020202020204" charset="0"/>
                        </a:rPr>
                        <a:t> RM: 557590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346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004AAD"/>
                          </a:solidFill>
                          <a:latin typeface="Public Sans" panose="020B0604020202020204" charset="0"/>
                        </a:rPr>
                        <a:t>Matheus Camilo Alves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4AAD"/>
                          </a:solidFill>
                          <a:latin typeface="Public Sans" panose="020B0604020202020204" charset="0"/>
                        </a:rPr>
                        <a:t> RM: 554449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1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004AAD"/>
                          </a:solidFill>
                          <a:latin typeface="Public Sans" panose="020B0604020202020204" charset="0"/>
                        </a:rPr>
                        <a:t>Rafaela Oliveira de Souza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4AAD"/>
                          </a:solidFill>
                          <a:latin typeface="Public Sans" panose="020B0604020202020204" charset="0"/>
                        </a:rPr>
                        <a:t>RM: 554410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157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004AAD"/>
                          </a:solidFill>
                          <a:latin typeface="Public Sans" panose="020B0604020202020204" charset="0"/>
                        </a:rPr>
                        <a:t>Ryan Rodrigues da Silva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4AAD"/>
                          </a:solidFill>
                          <a:latin typeface="Public Sans" panose="020B0604020202020204" charset="0"/>
                        </a:rPr>
                        <a:t> RM: 555790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88437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>
            <a:extLst>
              <a:ext uri="{FF2B5EF4-FFF2-40B4-BE49-F238E27FC236}">
                <a16:creationId xmlns:a16="http://schemas.microsoft.com/office/drawing/2014/main" id="{663175CD-08D4-23ED-B2CE-5ACF1321953C}"/>
              </a:ext>
            </a:extLst>
          </p:cNvPr>
          <p:cNvSpPr/>
          <p:nvPr/>
        </p:nvSpPr>
        <p:spPr>
          <a:xfrm rot="7392287">
            <a:off x="-1481051" y="-853399"/>
            <a:ext cx="4449662" cy="3965464"/>
          </a:xfrm>
          <a:custGeom>
            <a:avLst/>
            <a:gdLst/>
            <a:ahLst/>
            <a:cxnLst/>
            <a:rect l="l" t="t" r="r" b="b"/>
            <a:pathLst>
              <a:path w="3383874" h="2848607">
                <a:moveTo>
                  <a:pt x="0" y="0"/>
                </a:moveTo>
                <a:lnTo>
                  <a:pt x="3383875" y="0"/>
                </a:lnTo>
                <a:lnTo>
                  <a:pt x="3383875" y="2848606"/>
                </a:lnTo>
                <a:lnTo>
                  <a:pt x="0" y="2848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078487A1-F135-D0D5-8CD7-3402A2FA9ABA}"/>
              </a:ext>
            </a:extLst>
          </p:cNvPr>
          <p:cNvSpPr txBox="1"/>
          <p:nvPr/>
        </p:nvSpPr>
        <p:spPr>
          <a:xfrm>
            <a:off x="2743200" y="465296"/>
            <a:ext cx="12801600" cy="93564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3335" indent="0" algn="just">
              <a:buClr>
                <a:schemeClr val="dk1"/>
              </a:buClr>
              <a:buSzPct val="100000"/>
              <a:buNone/>
            </a:pPr>
            <a:r>
              <a:rPr lang="pt-BR" sz="3200" dirty="0">
                <a:solidFill>
                  <a:srgbClr val="004AAD"/>
                </a:solidFill>
                <a:latin typeface="Public Sans" panose="020B0604020202020204" charset="0"/>
              </a:rPr>
              <a:t>Acredita-se que os seguintes </a:t>
            </a:r>
            <a:r>
              <a:rPr lang="pt-BR" sz="3200" b="1" dirty="0">
                <a:solidFill>
                  <a:srgbClr val="004AAD"/>
                </a:solidFill>
                <a:latin typeface="Public Sans" panose="020B0604020202020204" charset="0"/>
              </a:rPr>
              <a:t>grupos</a:t>
            </a:r>
            <a:r>
              <a:rPr lang="pt-BR" sz="3200" dirty="0">
                <a:solidFill>
                  <a:srgbClr val="004AAD"/>
                </a:solidFill>
                <a:latin typeface="Public Sans" panose="020B0604020202020204" charset="0"/>
              </a:rPr>
              <a:t> serão </a:t>
            </a:r>
            <a:r>
              <a:rPr lang="pt-BR" sz="3200" b="1" dirty="0">
                <a:solidFill>
                  <a:srgbClr val="004AAD"/>
                </a:solidFill>
                <a:latin typeface="Public Sans" panose="020B0604020202020204" charset="0"/>
              </a:rPr>
              <a:t>impactados pela solução Black </a:t>
            </a:r>
            <a:r>
              <a:rPr lang="pt-BR" sz="3200" b="1" dirty="0" err="1">
                <a:solidFill>
                  <a:srgbClr val="004AAD"/>
                </a:solidFill>
                <a:latin typeface="Public Sans" panose="020B0604020202020204" charset="0"/>
              </a:rPr>
              <a:t>Umbrella</a:t>
            </a:r>
            <a:r>
              <a:rPr lang="pt-BR" sz="3200" dirty="0">
                <a:solidFill>
                  <a:srgbClr val="004AAD"/>
                </a:solidFill>
                <a:latin typeface="Public Sans" panose="020B0604020202020204" charset="0"/>
              </a:rPr>
              <a:t>:</a:t>
            </a:r>
          </a:p>
          <a:p>
            <a:pPr marL="13335" indent="0" algn="just">
              <a:buClr>
                <a:schemeClr val="dk1"/>
              </a:buClr>
              <a:buSzPct val="100000"/>
              <a:buNone/>
            </a:pPr>
            <a:endParaRPr lang="pt-BR" sz="3200" dirty="0">
              <a:solidFill>
                <a:srgbClr val="004AAD"/>
              </a:solidFill>
              <a:latin typeface="Public Sans" panose="020B0604020202020204" charset="0"/>
            </a:endParaRPr>
          </a:p>
          <a:p>
            <a:pPr marL="13335" algn="just">
              <a:buClr>
                <a:schemeClr val="dk1"/>
              </a:buClr>
              <a:buSzPct val="100000"/>
            </a:pPr>
            <a:r>
              <a:rPr lang="pt-BR" sz="3200" dirty="0">
                <a:solidFill>
                  <a:srgbClr val="004AAD"/>
                </a:solidFill>
                <a:latin typeface="Public Sans" panose="020B0604020202020204" charset="0"/>
              </a:rPr>
              <a:t>a) A </a:t>
            </a:r>
            <a:r>
              <a:rPr lang="pt-BR" sz="3200" b="1" dirty="0">
                <a:solidFill>
                  <a:srgbClr val="004AAD"/>
                </a:solidFill>
                <a:latin typeface="Public Sans" panose="020B0604020202020204" charset="0"/>
              </a:rPr>
              <a:t>comunidade civil da cidade de São Paulo</a:t>
            </a:r>
            <a:r>
              <a:rPr lang="pt-BR" sz="3200" dirty="0">
                <a:solidFill>
                  <a:srgbClr val="004AAD"/>
                </a:solidFill>
                <a:latin typeface="Public Sans" panose="020B0604020202020204" charset="0"/>
              </a:rPr>
              <a:t>, já que o boletim irá informar quais regiões apresentam situações mais críticas, permitindo a escolha de rotas ou regiões alternativas para transitar ou permanecer; </a:t>
            </a:r>
          </a:p>
          <a:p>
            <a:pPr marL="527685" indent="-514350" algn="just">
              <a:buClr>
                <a:schemeClr val="dk1"/>
              </a:buClr>
              <a:buSzPct val="100000"/>
              <a:buAutoNum type="alphaLcParenR"/>
            </a:pPr>
            <a:endParaRPr lang="pt-BR" sz="3200" dirty="0">
              <a:solidFill>
                <a:srgbClr val="004AAD"/>
              </a:solidFill>
              <a:latin typeface="Public Sans" panose="020B0604020202020204" charset="0"/>
            </a:endParaRPr>
          </a:p>
          <a:p>
            <a:pPr marL="13335" indent="0" algn="just">
              <a:buClr>
                <a:schemeClr val="dk1"/>
              </a:buClr>
              <a:buSzPct val="100000"/>
              <a:buNone/>
            </a:pPr>
            <a:r>
              <a:rPr lang="pt-BR" sz="3200" dirty="0">
                <a:solidFill>
                  <a:srgbClr val="004AAD"/>
                </a:solidFill>
                <a:latin typeface="Public Sans" panose="020B0604020202020204" charset="0"/>
              </a:rPr>
              <a:t>b) Os </a:t>
            </a:r>
            <a:r>
              <a:rPr lang="pt-BR" sz="3200" b="1" dirty="0">
                <a:solidFill>
                  <a:srgbClr val="004AAD"/>
                </a:solidFill>
                <a:latin typeface="Public Sans" panose="020B0604020202020204" charset="0"/>
              </a:rPr>
              <a:t>órgãos públicos de apoio</a:t>
            </a:r>
            <a:r>
              <a:rPr lang="pt-BR" sz="3200" dirty="0">
                <a:solidFill>
                  <a:srgbClr val="004AAD"/>
                </a:solidFill>
                <a:latin typeface="Public Sans" panose="020B0604020202020204" charset="0"/>
              </a:rPr>
              <a:t>, que identificarão mais rapidamente as regiões que necessitam de apoio prioritário e o tipo de órgão competente para assisti-las; </a:t>
            </a:r>
          </a:p>
          <a:p>
            <a:pPr marL="13335" indent="0" algn="just">
              <a:buClr>
                <a:schemeClr val="dk1"/>
              </a:buClr>
              <a:buSzPct val="100000"/>
              <a:buNone/>
            </a:pPr>
            <a:endParaRPr lang="pt-BR" sz="3200" dirty="0">
              <a:solidFill>
                <a:srgbClr val="004AAD"/>
              </a:solidFill>
              <a:latin typeface="Public Sans" panose="020B0604020202020204" charset="0"/>
            </a:endParaRPr>
          </a:p>
          <a:p>
            <a:pPr marL="13335" indent="0" algn="just">
              <a:buClr>
                <a:schemeClr val="dk1"/>
              </a:buClr>
              <a:buSzPct val="100000"/>
              <a:buNone/>
            </a:pPr>
            <a:r>
              <a:rPr lang="pt-BR" sz="3200" dirty="0">
                <a:solidFill>
                  <a:srgbClr val="004AAD"/>
                </a:solidFill>
                <a:latin typeface="Public Sans" panose="020B0604020202020204" charset="0"/>
              </a:rPr>
              <a:t>c)  </a:t>
            </a:r>
            <a:r>
              <a:rPr lang="pt-BR" sz="3200" u="sng" dirty="0">
                <a:solidFill>
                  <a:srgbClr val="004AAD"/>
                </a:solidFill>
                <a:latin typeface="Public Sans" panose="020B0604020202020204" charset="0"/>
              </a:rPr>
              <a:t>Empresas</a:t>
            </a:r>
            <a:r>
              <a:rPr lang="pt-BR" sz="3200" dirty="0">
                <a:solidFill>
                  <a:srgbClr val="004AAD"/>
                </a:solidFill>
                <a:latin typeface="Public Sans" panose="020B0604020202020204" charset="0"/>
              </a:rPr>
              <a:t> localizadas dentro </a:t>
            </a:r>
            <a:r>
              <a:rPr lang="pt-BR" sz="3200" u="sng" dirty="0">
                <a:solidFill>
                  <a:srgbClr val="004AAD"/>
                </a:solidFill>
                <a:latin typeface="Public Sans" panose="020B0604020202020204" charset="0"/>
              </a:rPr>
              <a:t>da cidade São Paulo</a:t>
            </a:r>
            <a:r>
              <a:rPr lang="pt-BR" sz="3200" dirty="0">
                <a:solidFill>
                  <a:srgbClr val="004AAD"/>
                </a:solidFill>
                <a:latin typeface="Public Sans" panose="020B0604020202020204" charset="0"/>
              </a:rPr>
              <a:t>, auxiliando os líderes na tomada de decisão para os negócios; </a:t>
            </a:r>
          </a:p>
          <a:p>
            <a:pPr marL="13335" indent="0" algn="just">
              <a:buClr>
                <a:schemeClr val="dk1"/>
              </a:buClr>
              <a:buSzPct val="100000"/>
              <a:buNone/>
            </a:pPr>
            <a:endParaRPr lang="pt-BR" sz="3200" dirty="0">
              <a:solidFill>
                <a:srgbClr val="004AAD"/>
              </a:solidFill>
              <a:latin typeface="Public Sans" panose="020B0604020202020204" charset="0"/>
            </a:endParaRPr>
          </a:p>
          <a:p>
            <a:pPr marL="13335" indent="0" algn="just">
              <a:buClr>
                <a:schemeClr val="dk1"/>
              </a:buClr>
              <a:buSzPct val="100000"/>
              <a:buNone/>
            </a:pPr>
            <a:r>
              <a:rPr lang="pt-BR" sz="3200" dirty="0">
                <a:solidFill>
                  <a:srgbClr val="004AAD"/>
                </a:solidFill>
                <a:latin typeface="Public Sans" panose="020B0604020202020204" charset="0"/>
              </a:rPr>
              <a:t>d)  </a:t>
            </a:r>
            <a:r>
              <a:rPr lang="pt-BR" sz="3200" u="sng" dirty="0">
                <a:solidFill>
                  <a:srgbClr val="004AAD"/>
                </a:solidFill>
                <a:latin typeface="Public Sans" panose="020B0604020202020204" charset="0"/>
              </a:rPr>
              <a:t>Empresas associadas ao mercado de energia</a:t>
            </a:r>
            <a:r>
              <a:rPr lang="pt-BR" sz="3200" dirty="0">
                <a:solidFill>
                  <a:srgbClr val="004AAD"/>
                </a:solidFill>
                <a:latin typeface="Public Sans" panose="020B0604020202020204" charset="0"/>
              </a:rPr>
              <a:t>, uma vez que o conhecimento prévio de quais as regiões serão mais afetadas auxiliará as tomadas de decisão, melhorando a eficiência do serviço prestado. </a:t>
            </a:r>
            <a:endParaRPr lang="en-US" sz="8499" spc="-696" dirty="0">
              <a:solidFill>
                <a:srgbClr val="004AAD"/>
              </a:solidFill>
              <a:latin typeface="Public Sans" panose="020B060402020202020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E179043-3F36-2606-B614-76FEB7CA86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0" y="-532397"/>
            <a:ext cx="2538961" cy="253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89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>
            <a:extLst>
              <a:ext uri="{FF2B5EF4-FFF2-40B4-BE49-F238E27FC236}">
                <a16:creationId xmlns:a16="http://schemas.microsoft.com/office/drawing/2014/main" id="{3B5431BF-9BF4-7420-39A3-F03AE97D3BB2}"/>
              </a:ext>
            </a:extLst>
          </p:cNvPr>
          <p:cNvSpPr/>
          <p:nvPr/>
        </p:nvSpPr>
        <p:spPr>
          <a:xfrm rot="7392287">
            <a:off x="-1481051" y="-853399"/>
            <a:ext cx="4449662" cy="3965464"/>
          </a:xfrm>
          <a:custGeom>
            <a:avLst/>
            <a:gdLst/>
            <a:ahLst/>
            <a:cxnLst/>
            <a:rect l="l" t="t" r="r" b="b"/>
            <a:pathLst>
              <a:path w="3383874" h="2848607">
                <a:moveTo>
                  <a:pt x="0" y="0"/>
                </a:moveTo>
                <a:lnTo>
                  <a:pt x="3383875" y="0"/>
                </a:lnTo>
                <a:lnTo>
                  <a:pt x="3383875" y="2848606"/>
                </a:lnTo>
                <a:lnTo>
                  <a:pt x="0" y="2848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1FE30B1B-15FF-B35C-5D9F-84E4C30F7908}"/>
              </a:ext>
            </a:extLst>
          </p:cNvPr>
          <p:cNvSpPr txBox="1"/>
          <p:nvPr/>
        </p:nvSpPr>
        <p:spPr>
          <a:xfrm>
            <a:off x="1981200" y="3009900"/>
            <a:ext cx="14325600" cy="8124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3335" algn="just">
              <a:buClr>
                <a:schemeClr val="dk1"/>
              </a:buClr>
              <a:buSzPct val="100000"/>
            </a:pPr>
            <a:r>
              <a:rPr lang="pt-BR" sz="3200" dirty="0">
                <a:solidFill>
                  <a:srgbClr val="004AAD"/>
                </a:solidFill>
                <a:latin typeface="Public Sans" panose="020B0604020202020204" charset="0"/>
              </a:rPr>
              <a:t>A solução Black </a:t>
            </a:r>
            <a:r>
              <a:rPr lang="pt-BR" sz="3200" dirty="0" err="1">
                <a:solidFill>
                  <a:srgbClr val="004AAD"/>
                </a:solidFill>
                <a:latin typeface="Public Sans" panose="020B0604020202020204" charset="0"/>
              </a:rPr>
              <a:t>Umbrella</a:t>
            </a:r>
            <a:r>
              <a:rPr lang="pt-BR" sz="3200" dirty="0">
                <a:solidFill>
                  <a:srgbClr val="004AAD"/>
                </a:solidFill>
                <a:latin typeface="Public Sans" panose="020B0604020202020204" charset="0"/>
              </a:rPr>
              <a:t> é viável porque usufruirá de um SGBD confiável e dados de origem pública e segura. Apesar disso, v</a:t>
            </a:r>
            <a:r>
              <a:rPr lang="pt-BR" sz="3200" b="0" i="0" u="none" strike="noStrike" dirty="0">
                <a:solidFill>
                  <a:srgbClr val="004AAD"/>
                </a:solidFill>
                <a:effectLst/>
                <a:latin typeface="Public Sans" panose="020B0604020202020204" charset="0"/>
              </a:rPr>
              <a:t>ale destacar que a proposta é </a:t>
            </a:r>
            <a:r>
              <a:rPr lang="pt-BR" sz="3200" b="1" i="0" u="none" strike="noStrike" dirty="0">
                <a:solidFill>
                  <a:srgbClr val="004AAD"/>
                </a:solidFill>
                <a:effectLst/>
                <a:latin typeface="Public Sans" panose="020B0604020202020204" charset="0"/>
              </a:rPr>
              <a:t>apresentar</a:t>
            </a:r>
            <a:r>
              <a:rPr lang="pt-BR" sz="3200" b="0" i="0" u="none" strike="noStrike" dirty="0">
                <a:solidFill>
                  <a:srgbClr val="004AAD"/>
                </a:solidFill>
                <a:effectLst/>
                <a:latin typeface="Public Sans" panose="020B0604020202020204" charset="0"/>
              </a:rPr>
              <a:t> dados/informações de forma coesa e coerente, ou seja, a Black </a:t>
            </a:r>
            <a:r>
              <a:rPr lang="pt-BR" sz="3200" b="0" i="0" u="none" strike="noStrike" dirty="0" err="1">
                <a:solidFill>
                  <a:srgbClr val="004AAD"/>
                </a:solidFill>
                <a:effectLst/>
                <a:latin typeface="Public Sans" panose="020B0604020202020204" charset="0"/>
              </a:rPr>
              <a:t>Umbrella</a:t>
            </a:r>
            <a:r>
              <a:rPr lang="pt-BR" sz="3200" b="0" i="0" u="none" strike="noStrike" dirty="0">
                <a:solidFill>
                  <a:srgbClr val="004AAD"/>
                </a:solidFill>
                <a:effectLst/>
                <a:latin typeface="Public Sans" panose="020B0604020202020204" charset="0"/>
              </a:rPr>
              <a:t> é responsável por adquirir, ler, processar, interpretar e disponibilizar as dados e/ou informações. Ou seja, </a:t>
            </a:r>
            <a:r>
              <a:rPr lang="pt-BR" sz="3200" b="1" i="0" u="none" strike="noStrike" dirty="0">
                <a:solidFill>
                  <a:srgbClr val="004AAD"/>
                </a:solidFill>
                <a:effectLst/>
                <a:latin typeface="Public Sans" panose="020B0604020202020204" charset="0"/>
              </a:rPr>
              <a:t>a solução não produz os dados </a:t>
            </a:r>
            <a:r>
              <a:rPr lang="pt-BR" sz="3200" b="0" i="0" u="none" strike="noStrike" dirty="0">
                <a:solidFill>
                  <a:srgbClr val="004AAD"/>
                </a:solidFill>
                <a:effectLst/>
                <a:latin typeface="Public Sans" panose="020B0604020202020204" charset="0"/>
              </a:rPr>
              <a:t>por meio do </a:t>
            </a:r>
            <a:r>
              <a:rPr lang="pt-BR" sz="3200" dirty="0">
                <a:solidFill>
                  <a:srgbClr val="004AAD"/>
                </a:solidFill>
                <a:latin typeface="Public Sans" panose="020B0604020202020204" charset="0"/>
              </a:rPr>
              <a:t>qual irá gerar as informações de valor </a:t>
            </a:r>
            <a:r>
              <a:rPr lang="pt-BR" sz="3200" b="0" i="0" u="none" strike="noStrike" dirty="0">
                <a:solidFill>
                  <a:srgbClr val="004AAD"/>
                </a:solidFill>
                <a:effectLst/>
                <a:latin typeface="Public Sans" panose="020B0604020202020204" charset="0"/>
              </a:rPr>
              <a:t>que serão  disponibilizadas, uma vez que serão obtidos de outras origens.</a:t>
            </a:r>
          </a:p>
          <a:p>
            <a:pPr marL="13335" algn="just">
              <a:buClr>
                <a:schemeClr val="dk1"/>
              </a:buClr>
              <a:buSzPct val="100000"/>
            </a:pPr>
            <a:endParaRPr lang="pt-BR" sz="3200" dirty="0">
              <a:solidFill>
                <a:srgbClr val="004AAD"/>
              </a:solidFill>
              <a:latin typeface="Public Sans" panose="020B0604020202020204" charset="0"/>
            </a:endParaRPr>
          </a:p>
          <a:p>
            <a:pPr marL="13335" algn="just">
              <a:buClr>
                <a:schemeClr val="dk1"/>
              </a:buClr>
              <a:buSzPct val="100000"/>
            </a:pPr>
            <a:r>
              <a:rPr lang="pt-BR" sz="3200" dirty="0">
                <a:solidFill>
                  <a:srgbClr val="004AAD"/>
                </a:solidFill>
                <a:latin typeface="Public Sans" panose="020B0604020202020204" charset="0"/>
              </a:rPr>
              <a:t>Para avaliar o impacto da solução Black </a:t>
            </a:r>
            <a:r>
              <a:rPr lang="pt-BR" sz="3200" dirty="0" err="1">
                <a:solidFill>
                  <a:srgbClr val="004AAD"/>
                </a:solidFill>
                <a:latin typeface="Public Sans" panose="020B0604020202020204" charset="0"/>
              </a:rPr>
              <a:t>Umbrella</a:t>
            </a:r>
            <a:r>
              <a:rPr lang="pt-BR" sz="3200" dirty="0">
                <a:solidFill>
                  <a:srgbClr val="004AAD"/>
                </a:solidFill>
                <a:latin typeface="Public Sans" panose="020B0604020202020204" charset="0"/>
              </a:rPr>
              <a:t>, decidimos disponibilizar uma </a:t>
            </a:r>
            <a:r>
              <a:rPr lang="pt-BR" sz="3200" u="sng" dirty="0">
                <a:solidFill>
                  <a:srgbClr val="004AAD"/>
                </a:solidFill>
                <a:latin typeface="Public Sans" panose="020B0604020202020204" charset="0"/>
              </a:rPr>
              <a:t>pesquisa de satisfação</a:t>
            </a:r>
            <a:r>
              <a:rPr lang="pt-BR" sz="3200" dirty="0">
                <a:solidFill>
                  <a:srgbClr val="004AAD"/>
                </a:solidFill>
                <a:latin typeface="Public Sans" panose="020B0604020202020204" charset="0"/>
              </a:rPr>
              <a:t> com os dados dos usuários cadastrados.  </a:t>
            </a:r>
          </a:p>
          <a:p>
            <a:pPr marL="13335" indent="0" algn="just">
              <a:buClr>
                <a:schemeClr val="dk1"/>
              </a:buClr>
              <a:buSzPct val="100000"/>
              <a:buNone/>
            </a:pPr>
            <a:r>
              <a:rPr lang="pt-BR" sz="3200" dirty="0">
                <a:solidFill>
                  <a:srgbClr val="004AAD"/>
                </a:solidFill>
                <a:latin typeface="Public Sans" panose="020B0604020202020204" charset="0"/>
              </a:rPr>
              <a:t>A </a:t>
            </a:r>
            <a:r>
              <a:rPr lang="pt-BR" sz="3200" u="sng" dirty="0">
                <a:solidFill>
                  <a:srgbClr val="004AAD"/>
                </a:solidFill>
                <a:latin typeface="Public Sans" panose="020B0604020202020204" charset="0"/>
              </a:rPr>
              <a:t>participação e o envolvimento da comunidade fortalece o impacto da solução Black </a:t>
            </a:r>
            <a:r>
              <a:rPr lang="pt-BR" sz="3200" u="sng" dirty="0" err="1">
                <a:solidFill>
                  <a:srgbClr val="004AAD"/>
                </a:solidFill>
                <a:latin typeface="Public Sans" panose="020B0604020202020204" charset="0"/>
              </a:rPr>
              <a:t>Umbrella</a:t>
            </a:r>
            <a:r>
              <a:rPr lang="pt-BR" sz="3200" dirty="0">
                <a:solidFill>
                  <a:srgbClr val="004AAD"/>
                </a:solidFill>
                <a:latin typeface="Public Sans" panose="020B0604020202020204" charset="0"/>
              </a:rPr>
              <a:t> e com base no resultado da pesquisa de satisfação, poderemos melhorar a qualidade do boletim gerado.  </a:t>
            </a:r>
          </a:p>
          <a:p>
            <a:pPr marL="13335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pt-BR" sz="4400" dirty="0"/>
          </a:p>
          <a:p>
            <a:pPr marL="13335">
              <a:buClr>
                <a:schemeClr val="dk1"/>
              </a:buClr>
              <a:buSzPct val="100000"/>
            </a:pPr>
            <a:endParaRPr lang="pt-BR" sz="3200" dirty="0">
              <a:solidFill>
                <a:srgbClr val="004AAD"/>
              </a:solidFill>
              <a:latin typeface="Public Sans" panose="020B0604020202020204" charset="0"/>
            </a:endParaRPr>
          </a:p>
          <a:p>
            <a:pPr marL="13335" indent="0">
              <a:buClr>
                <a:schemeClr val="dk1"/>
              </a:buClr>
              <a:buSzPct val="100000"/>
              <a:buNone/>
            </a:pPr>
            <a:endParaRPr lang="pt-BR" sz="3200" dirty="0">
              <a:solidFill>
                <a:srgbClr val="004AAD"/>
              </a:solidFill>
              <a:latin typeface="Public Sans" panose="020B0604020202020204" charset="0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9EC307FA-C344-E912-F1E8-873E46B10C40}"/>
              </a:ext>
            </a:extLst>
          </p:cNvPr>
          <p:cNvSpPr txBox="1"/>
          <p:nvPr/>
        </p:nvSpPr>
        <p:spPr>
          <a:xfrm>
            <a:off x="2743201" y="-7640"/>
            <a:ext cx="12801600" cy="2103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159"/>
              </a:lnSpc>
            </a:pPr>
            <a:r>
              <a:rPr lang="en-US" sz="7200" spc="-696" dirty="0" err="1">
                <a:solidFill>
                  <a:srgbClr val="004AAD"/>
                </a:solidFill>
                <a:latin typeface="Public Sans"/>
              </a:rPr>
              <a:t>Viabilidade</a:t>
            </a:r>
            <a:r>
              <a:rPr lang="en-US" sz="7200" spc="-696" dirty="0">
                <a:solidFill>
                  <a:srgbClr val="004AAD"/>
                </a:solidFill>
                <a:latin typeface="Public Sans"/>
              </a:rPr>
              <a:t> e </a:t>
            </a:r>
            <a:r>
              <a:rPr lang="en-US" sz="7200" spc="-696" dirty="0" err="1">
                <a:solidFill>
                  <a:srgbClr val="004AAD"/>
                </a:solidFill>
                <a:latin typeface="Public Sans"/>
              </a:rPr>
              <a:t>métricas</a:t>
            </a:r>
            <a:r>
              <a:rPr lang="en-US" sz="7200" spc="-696" dirty="0">
                <a:solidFill>
                  <a:srgbClr val="004AAD"/>
                </a:solidFill>
                <a:latin typeface="Public Sans"/>
              </a:rPr>
              <a:t> de </a:t>
            </a:r>
            <a:r>
              <a:rPr lang="en-US" sz="7200" spc="-696" dirty="0" err="1">
                <a:solidFill>
                  <a:srgbClr val="004AAD"/>
                </a:solidFill>
                <a:latin typeface="Public Sans"/>
              </a:rPr>
              <a:t>avaliação</a:t>
            </a:r>
            <a:r>
              <a:rPr lang="en-US" sz="7200" spc="-696" dirty="0">
                <a:solidFill>
                  <a:srgbClr val="004AAD"/>
                </a:solidFill>
                <a:latin typeface="Public Sans"/>
              </a:rPr>
              <a:t> da </a:t>
            </a:r>
            <a:r>
              <a:rPr lang="en-US" sz="7200" spc="-696" dirty="0" err="1">
                <a:solidFill>
                  <a:srgbClr val="004AAD"/>
                </a:solidFill>
                <a:latin typeface="Public Sans"/>
              </a:rPr>
              <a:t>solução</a:t>
            </a:r>
            <a:r>
              <a:rPr lang="en-US" sz="7200" spc="-696" dirty="0">
                <a:solidFill>
                  <a:srgbClr val="004AAD"/>
                </a:solidFill>
                <a:latin typeface="Public Sans"/>
              </a:rPr>
              <a:t>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831B2B0-1C20-770E-2297-D18BE26C6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0" y="-532397"/>
            <a:ext cx="2538961" cy="253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12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>
            <a:extLst>
              <a:ext uri="{FF2B5EF4-FFF2-40B4-BE49-F238E27FC236}">
                <a16:creationId xmlns:a16="http://schemas.microsoft.com/office/drawing/2014/main" id="{F9EF689E-90BB-9A20-3114-11E8D83FF212}"/>
              </a:ext>
            </a:extLst>
          </p:cNvPr>
          <p:cNvSpPr/>
          <p:nvPr/>
        </p:nvSpPr>
        <p:spPr>
          <a:xfrm rot="7392287">
            <a:off x="-1481051" y="-853399"/>
            <a:ext cx="4449662" cy="3965464"/>
          </a:xfrm>
          <a:custGeom>
            <a:avLst/>
            <a:gdLst/>
            <a:ahLst/>
            <a:cxnLst/>
            <a:rect l="l" t="t" r="r" b="b"/>
            <a:pathLst>
              <a:path w="3383874" h="2848607">
                <a:moveTo>
                  <a:pt x="0" y="0"/>
                </a:moveTo>
                <a:lnTo>
                  <a:pt x="3383875" y="0"/>
                </a:lnTo>
                <a:lnTo>
                  <a:pt x="3383875" y="2848606"/>
                </a:lnTo>
                <a:lnTo>
                  <a:pt x="0" y="2848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pt-BR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DB00503-86C1-3A09-165C-BFE843503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889898"/>
              </p:ext>
            </p:extLst>
          </p:nvPr>
        </p:nvGraphicFramePr>
        <p:xfrm>
          <a:off x="2489579" y="2324100"/>
          <a:ext cx="13308842" cy="752836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4012647219"/>
                    </a:ext>
                  </a:extLst>
                </a:gridCol>
                <a:gridCol w="11099042">
                  <a:extLst>
                    <a:ext uri="{9D8B030D-6E8A-4147-A177-3AD203B41FA5}">
                      <a16:colId xmlns:a16="http://schemas.microsoft.com/office/drawing/2014/main" val="392382466"/>
                    </a:ext>
                  </a:extLst>
                </a:gridCol>
              </a:tblGrid>
              <a:tr h="969891">
                <a:tc>
                  <a:txBody>
                    <a:bodyPr/>
                    <a:lstStyle/>
                    <a:p>
                      <a:r>
                        <a:rPr lang="pt-BR" sz="3200" dirty="0">
                          <a:latin typeface="Public Sans" panose="020B0604020202020204" charset="0"/>
                        </a:rPr>
                        <a:t>Prioridade</a:t>
                      </a:r>
                    </a:p>
                  </a:txBody>
                  <a:tcPr>
                    <a:solidFill>
                      <a:srgbClr val="004A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latin typeface="Public Sans" panose="020B0604020202020204" charset="0"/>
                        </a:rPr>
                        <a:t>Benefícios da solução Black </a:t>
                      </a:r>
                      <a:r>
                        <a:rPr lang="pt-BR" sz="3200" dirty="0" err="1">
                          <a:latin typeface="Public Sans" panose="020B0604020202020204" charset="0"/>
                        </a:rPr>
                        <a:t>Umbrella</a:t>
                      </a:r>
                      <a:endParaRPr lang="pt-BR" sz="3200" dirty="0">
                        <a:latin typeface="Public Sans" panose="020B0604020202020204" charset="0"/>
                      </a:endParaRPr>
                    </a:p>
                  </a:txBody>
                  <a:tcPr>
                    <a:solidFill>
                      <a:srgbClr val="004A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91300"/>
                  </a:ext>
                </a:extLst>
              </a:tr>
              <a:tr h="1541877">
                <a:tc>
                  <a:txBody>
                    <a:bodyPr/>
                    <a:lstStyle/>
                    <a:p>
                      <a:pPr algn="ctr"/>
                      <a:r>
                        <a:rPr lang="pt-BR" sz="5400" dirty="0">
                          <a:latin typeface="Public Sans" panose="020B060402020202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solidFill>
                            <a:srgbClr val="004AAD"/>
                          </a:solidFill>
                          <a:latin typeface="Public Sans" panose="020B0604020202020204" charset="0"/>
                        </a:rPr>
                        <a:t>Reúne dados históricos e em tempo real de dados meteorológicos e dos seus possíveis impactos sociais/econômicos, de forma organizada, o que possibilita a criação de correlações entre os dados a fim de gerar informações mais úteis para o usuário final.  </a:t>
                      </a:r>
                    </a:p>
                    <a:p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977612"/>
                  </a:ext>
                </a:extLst>
              </a:tr>
              <a:tr h="1541877">
                <a:tc>
                  <a:txBody>
                    <a:bodyPr/>
                    <a:lstStyle/>
                    <a:p>
                      <a:pPr algn="ctr"/>
                      <a:r>
                        <a:rPr lang="pt-BR" sz="5400" dirty="0">
                          <a:latin typeface="Public Sans" panose="020B060402020202020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solidFill>
                            <a:srgbClr val="004AAD"/>
                          </a:solidFill>
                          <a:latin typeface="Public Sans" panose="020B0604020202020204" charset="0"/>
                        </a:rPr>
                        <a:t>Identifica visualmente as áreas de risco por meio de um mapa da cidade de SP, o que auxilia na interpretação do usuário. </a:t>
                      </a:r>
                    </a:p>
                    <a:p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6966"/>
                  </a:ext>
                </a:extLst>
              </a:tr>
              <a:tr h="1541877">
                <a:tc>
                  <a:txBody>
                    <a:bodyPr/>
                    <a:lstStyle/>
                    <a:p>
                      <a:pPr algn="ctr"/>
                      <a:r>
                        <a:rPr lang="pt-BR" sz="5400" dirty="0">
                          <a:latin typeface="Public Sans" panose="020B06040202020202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solidFill>
                            <a:srgbClr val="004AAD"/>
                          </a:solidFill>
                          <a:latin typeface="Public Sans" panose="020B0604020202020204" charset="0"/>
                        </a:rPr>
                        <a:t>Cria um boletim informativo, usando dados de fontes diferentes. Esse boletim integra  informações correlacionadas e não correlacionadas obtidas pelo banco de dados e um mapa de fácil interpretação. </a:t>
                      </a:r>
                    </a:p>
                    <a:p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917447"/>
                  </a:ext>
                </a:extLst>
              </a:tr>
              <a:tr h="1541877">
                <a:tc>
                  <a:txBody>
                    <a:bodyPr/>
                    <a:lstStyle/>
                    <a:p>
                      <a:pPr algn="ctr"/>
                      <a:r>
                        <a:rPr lang="pt-BR" sz="5400" dirty="0">
                          <a:latin typeface="Public Sans" panose="020B060402020202020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solidFill>
                            <a:srgbClr val="004AAD"/>
                          </a:solidFill>
                          <a:latin typeface="Public Sans" panose="020B0604020202020204" charset="0"/>
                        </a:rPr>
                        <a:t>Interface para disponibilização do boletim e interação com o usuário. </a:t>
                      </a:r>
                    </a:p>
                    <a:p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92562"/>
                  </a:ext>
                </a:extLst>
              </a:tr>
            </a:tbl>
          </a:graphicData>
        </a:graphic>
      </p:graphicFrame>
      <p:sp>
        <p:nvSpPr>
          <p:cNvPr id="5" name="TextBox 2">
            <a:extLst>
              <a:ext uri="{FF2B5EF4-FFF2-40B4-BE49-F238E27FC236}">
                <a16:creationId xmlns:a16="http://schemas.microsoft.com/office/drawing/2014/main" id="{EB8D0AC3-5B39-ABF0-57F2-9427D28C50A4}"/>
              </a:ext>
            </a:extLst>
          </p:cNvPr>
          <p:cNvSpPr txBox="1"/>
          <p:nvPr/>
        </p:nvSpPr>
        <p:spPr>
          <a:xfrm>
            <a:off x="4478830" y="211298"/>
            <a:ext cx="8923181" cy="1051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59"/>
              </a:lnSpc>
            </a:pPr>
            <a:r>
              <a:rPr lang="en-US" sz="8000" spc="-696" dirty="0" err="1">
                <a:solidFill>
                  <a:srgbClr val="004AAD"/>
                </a:solidFill>
                <a:latin typeface="Public Sans"/>
              </a:rPr>
              <a:t>Benefícios</a:t>
            </a:r>
            <a:endParaRPr lang="en-US" sz="8000" spc="-696" dirty="0">
              <a:solidFill>
                <a:srgbClr val="004AAD"/>
              </a:solidFill>
              <a:latin typeface="Public San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8123610-E3A1-A3A6-8D02-0C3BD1BF7F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0" y="-532397"/>
            <a:ext cx="2538961" cy="253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03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>
            <a:extLst>
              <a:ext uri="{FF2B5EF4-FFF2-40B4-BE49-F238E27FC236}">
                <a16:creationId xmlns:a16="http://schemas.microsoft.com/office/drawing/2014/main" id="{56237D31-5D34-274A-88F1-B4CE94AC2176}"/>
              </a:ext>
            </a:extLst>
          </p:cNvPr>
          <p:cNvSpPr/>
          <p:nvPr/>
        </p:nvSpPr>
        <p:spPr>
          <a:xfrm rot="7392287">
            <a:off x="-1481051" y="-853399"/>
            <a:ext cx="4449662" cy="3965464"/>
          </a:xfrm>
          <a:custGeom>
            <a:avLst/>
            <a:gdLst/>
            <a:ahLst/>
            <a:cxnLst/>
            <a:rect l="l" t="t" r="r" b="b"/>
            <a:pathLst>
              <a:path w="3383874" h="2848607">
                <a:moveTo>
                  <a:pt x="0" y="0"/>
                </a:moveTo>
                <a:lnTo>
                  <a:pt x="3383875" y="0"/>
                </a:lnTo>
                <a:lnTo>
                  <a:pt x="3383875" y="2848606"/>
                </a:lnTo>
                <a:lnTo>
                  <a:pt x="0" y="2848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C222587-C1BC-2CEC-4334-9276FDCDC811}"/>
              </a:ext>
            </a:extLst>
          </p:cNvPr>
          <p:cNvSpPr txBox="1"/>
          <p:nvPr/>
        </p:nvSpPr>
        <p:spPr>
          <a:xfrm>
            <a:off x="4478830" y="211298"/>
            <a:ext cx="8923181" cy="1051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59"/>
              </a:lnSpc>
            </a:pPr>
            <a:r>
              <a:rPr lang="en-US" sz="8000" spc="-696" dirty="0" err="1">
                <a:solidFill>
                  <a:srgbClr val="004AAD"/>
                </a:solidFill>
                <a:latin typeface="Public Sans"/>
              </a:rPr>
              <a:t>Sucesso</a:t>
            </a:r>
            <a:r>
              <a:rPr lang="en-US" sz="8000" spc="-696" dirty="0">
                <a:solidFill>
                  <a:srgbClr val="004AAD"/>
                </a:solidFill>
                <a:latin typeface="Public Sans"/>
              </a:rPr>
              <a:t> da </a:t>
            </a:r>
            <a:r>
              <a:rPr lang="en-US" sz="8000" spc="-696" dirty="0" err="1">
                <a:solidFill>
                  <a:srgbClr val="004AAD"/>
                </a:solidFill>
                <a:latin typeface="Public Sans"/>
              </a:rPr>
              <a:t>solução</a:t>
            </a:r>
            <a:endParaRPr lang="en-US" sz="8000" spc="-696" dirty="0">
              <a:solidFill>
                <a:srgbClr val="004AAD"/>
              </a:solidFill>
              <a:latin typeface="Public Sans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1E3B7037-11C8-2413-91C4-CDFF3FD85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536789"/>
              </p:ext>
            </p:extLst>
          </p:nvPr>
        </p:nvGraphicFramePr>
        <p:xfrm>
          <a:off x="2489579" y="2324100"/>
          <a:ext cx="13308842" cy="75409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4012647219"/>
                    </a:ext>
                  </a:extLst>
                </a:gridCol>
                <a:gridCol w="11099042">
                  <a:extLst>
                    <a:ext uri="{9D8B030D-6E8A-4147-A177-3AD203B41FA5}">
                      <a16:colId xmlns:a16="http://schemas.microsoft.com/office/drawing/2014/main" val="392382466"/>
                    </a:ext>
                  </a:extLst>
                </a:gridCol>
              </a:tblGrid>
              <a:tr h="969891">
                <a:tc>
                  <a:txBody>
                    <a:bodyPr/>
                    <a:lstStyle/>
                    <a:p>
                      <a:r>
                        <a:rPr lang="pt-BR" sz="3200" dirty="0">
                          <a:latin typeface="Public Sans" panose="020B0604020202020204" charset="0"/>
                        </a:rPr>
                        <a:t>Prioridade</a:t>
                      </a:r>
                    </a:p>
                  </a:txBody>
                  <a:tcPr>
                    <a:solidFill>
                      <a:srgbClr val="004A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latin typeface="Public Sans" panose="020B0604020202020204" charset="0"/>
                        </a:rPr>
                        <a:t>Métricas de sucesso da solução Black </a:t>
                      </a:r>
                      <a:r>
                        <a:rPr lang="pt-BR" sz="3200" dirty="0" err="1">
                          <a:latin typeface="Public Sans" panose="020B0604020202020204" charset="0"/>
                        </a:rPr>
                        <a:t>Umbrella</a:t>
                      </a:r>
                      <a:endParaRPr lang="pt-BR" sz="3200" dirty="0">
                        <a:latin typeface="Public Sans" panose="020B0604020202020204" charset="0"/>
                      </a:endParaRPr>
                    </a:p>
                  </a:txBody>
                  <a:tcPr>
                    <a:solidFill>
                      <a:srgbClr val="004A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91300"/>
                  </a:ext>
                </a:extLst>
              </a:tr>
              <a:tr h="1541877">
                <a:tc>
                  <a:txBody>
                    <a:bodyPr/>
                    <a:lstStyle/>
                    <a:p>
                      <a:pPr algn="ctr"/>
                      <a:r>
                        <a:rPr lang="pt-BR" sz="5400" dirty="0">
                          <a:latin typeface="Public Sans" panose="020B060402020202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pt-BR" sz="2400" dirty="0">
                          <a:solidFill>
                            <a:srgbClr val="004AAD"/>
                          </a:solidFill>
                          <a:latin typeface="Public Sans" panose="020B0604020202020204" charset="0"/>
                        </a:rPr>
                        <a:t>Listar, reunir e localizar geograficamente todos os dados pertinentes para a criação do boletim informativo, incluindo os dados/informações relativas às redes de distribuição de energia; 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pt-BR" sz="2400" dirty="0">
                          <a:solidFill>
                            <a:srgbClr val="004AAD"/>
                          </a:solidFill>
                          <a:latin typeface="Public Sans" panose="020B0604020202020204" charset="0"/>
                        </a:rPr>
                        <a:t>Desenvolver o modelo conceitual, lógico e físico do banco de dados; 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pt-BR" sz="2400" dirty="0">
                          <a:solidFill>
                            <a:srgbClr val="004AAD"/>
                          </a:solidFill>
                          <a:latin typeface="Public Sans" panose="020B0604020202020204" charset="0"/>
                        </a:rPr>
                        <a:t>Correlacionar os dados realizando o processo de ETL.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977612"/>
                  </a:ext>
                </a:extLst>
              </a:tr>
              <a:tr h="1541877">
                <a:tc>
                  <a:txBody>
                    <a:bodyPr/>
                    <a:lstStyle/>
                    <a:p>
                      <a:pPr algn="ctr"/>
                      <a:r>
                        <a:rPr lang="pt-BR" sz="5400" dirty="0">
                          <a:latin typeface="Public Sans" panose="020B060402020202020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pt-BR" sz="2400" b="0" i="0" u="none" strike="noStrike" kern="1200" dirty="0">
                          <a:solidFill>
                            <a:srgbClr val="004AAD"/>
                          </a:solidFill>
                          <a:effectLst/>
                          <a:latin typeface="Public Sans" panose="020B0604020202020204" charset="0"/>
                          <a:ea typeface="+mn-ea"/>
                          <a:cs typeface="+mn-cs"/>
                        </a:rPr>
                        <a:t>Conseguir usar bibliotecas do Python para gerar mapas da cidade de São Paulo; 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pt-BR" sz="2400" b="0" i="0" u="none" strike="noStrike" kern="1200" dirty="0">
                          <a:solidFill>
                            <a:srgbClr val="004AAD"/>
                          </a:solidFill>
                          <a:effectLst/>
                          <a:latin typeface="Public Sans" panose="020B0604020202020204" charset="0"/>
                          <a:ea typeface="+mn-ea"/>
                          <a:cs typeface="+mn-cs"/>
                        </a:rPr>
                        <a:t>Incluir no mapa informações obtidas por meio do banco de dados criado. </a:t>
                      </a:r>
                      <a:endParaRPr lang="pt-BR" sz="2400" dirty="0">
                        <a:solidFill>
                          <a:srgbClr val="004AAD"/>
                        </a:solidFill>
                        <a:latin typeface="Public Sans" panose="020B0604020202020204" charset="0"/>
                      </a:endParaRPr>
                    </a:p>
                    <a:p>
                      <a:pPr algn="just"/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6966"/>
                  </a:ext>
                </a:extLst>
              </a:tr>
              <a:tr h="1541877">
                <a:tc>
                  <a:txBody>
                    <a:bodyPr/>
                    <a:lstStyle/>
                    <a:p>
                      <a:pPr algn="ctr"/>
                      <a:r>
                        <a:rPr lang="pt-BR" sz="5400" dirty="0">
                          <a:latin typeface="Public Sans" panose="020B06040202020202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pt-BR" sz="2400" b="0" i="0" u="none" strike="noStrike" kern="1200" dirty="0">
                          <a:solidFill>
                            <a:srgbClr val="004AAD"/>
                          </a:solidFill>
                          <a:effectLst/>
                          <a:latin typeface="Public Sans" panose="020B0604020202020204" charset="0"/>
                          <a:ea typeface="+mn-ea"/>
                          <a:cs typeface="+mn-cs"/>
                        </a:rPr>
                        <a:t>Criar um boletim padronizado organizado de forma clara e objetiva que inclua um mapa e informações geradas por meio do banco de dados.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endParaRPr lang="pt-BR" sz="2400" dirty="0">
                        <a:solidFill>
                          <a:srgbClr val="0000FF"/>
                        </a:solidFill>
                      </a:endParaRPr>
                    </a:p>
                    <a:p>
                      <a:pPr algn="just"/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917447"/>
                  </a:ext>
                </a:extLst>
              </a:tr>
              <a:tr h="1541877">
                <a:tc>
                  <a:txBody>
                    <a:bodyPr/>
                    <a:lstStyle/>
                    <a:p>
                      <a:pPr algn="ctr"/>
                      <a:r>
                        <a:rPr lang="pt-BR" sz="5400" dirty="0">
                          <a:latin typeface="Public Sans" panose="020B060402020202020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2400" dirty="0">
                          <a:solidFill>
                            <a:srgbClr val="004AAD"/>
                          </a:solidFill>
                          <a:latin typeface="Public Sans" panose="020B0604020202020204" charset="0"/>
                        </a:rPr>
                        <a:t>Escolha do ambiente/método para divulgar a solução; </a:t>
                      </a:r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2400" b="0" i="0" u="none" strike="noStrike" kern="1200" dirty="0">
                          <a:solidFill>
                            <a:srgbClr val="004AAD"/>
                          </a:solidFill>
                          <a:effectLst/>
                          <a:latin typeface="Public Sans" panose="020B0604020202020204" charset="0"/>
                          <a:ea typeface="+mn-ea"/>
                          <a:cs typeface="+mn-cs"/>
                        </a:rPr>
                        <a:t>Criação da interface para divulgar a solução e interagir com o usuário;</a:t>
                      </a:r>
                      <a:endParaRPr lang="pt-BR" sz="2400" dirty="0">
                        <a:solidFill>
                          <a:srgbClr val="004AAD"/>
                        </a:solidFill>
                        <a:latin typeface="Public Sans" panose="020B0604020202020204" charset="0"/>
                      </a:endParaRPr>
                    </a:p>
                    <a:p>
                      <a:pPr algn="just"/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92562"/>
                  </a:ext>
                </a:extLst>
              </a:tr>
            </a:tbl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E38167D2-8B30-C299-4B01-52A9F8A704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0" y="-532397"/>
            <a:ext cx="2538961" cy="253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09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>
            <a:extLst>
              <a:ext uri="{FF2B5EF4-FFF2-40B4-BE49-F238E27FC236}">
                <a16:creationId xmlns:a16="http://schemas.microsoft.com/office/drawing/2014/main" id="{7FCA6BC8-30DF-0D1A-E7BF-6EF22F016CC0}"/>
              </a:ext>
            </a:extLst>
          </p:cNvPr>
          <p:cNvSpPr/>
          <p:nvPr/>
        </p:nvSpPr>
        <p:spPr>
          <a:xfrm rot="7392287">
            <a:off x="-1481051" y="-853399"/>
            <a:ext cx="4449662" cy="3965464"/>
          </a:xfrm>
          <a:custGeom>
            <a:avLst/>
            <a:gdLst/>
            <a:ahLst/>
            <a:cxnLst/>
            <a:rect l="l" t="t" r="r" b="b"/>
            <a:pathLst>
              <a:path w="3383874" h="2848607">
                <a:moveTo>
                  <a:pt x="0" y="0"/>
                </a:moveTo>
                <a:lnTo>
                  <a:pt x="3383875" y="0"/>
                </a:lnTo>
                <a:lnTo>
                  <a:pt x="3383875" y="2848606"/>
                </a:lnTo>
                <a:lnTo>
                  <a:pt x="0" y="2848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CC95E14-D600-BD47-9A3F-07B09E8F03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0" y="-532397"/>
            <a:ext cx="2538961" cy="2538961"/>
          </a:xfrm>
          <a:prstGeom prst="rect">
            <a:avLst/>
          </a:prstGeom>
        </p:spPr>
      </p:pic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B3C555A-E0C4-8D45-0F20-D6A898291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8018"/>
              </p:ext>
            </p:extLst>
          </p:nvPr>
        </p:nvGraphicFramePr>
        <p:xfrm>
          <a:off x="2489579" y="2324100"/>
          <a:ext cx="13308842" cy="751576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4012647219"/>
                    </a:ext>
                  </a:extLst>
                </a:gridCol>
                <a:gridCol w="11099042">
                  <a:extLst>
                    <a:ext uri="{9D8B030D-6E8A-4147-A177-3AD203B41FA5}">
                      <a16:colId xmlns:a16="http://schemas.microsoft.com/office/drawing/2014/main" val="392382466"/>
                    </a:ext>
                  </a:extLst>
                </a:gridCol>
              </a:tblGrid>
              <a:tr h="969891">
                <a:tc>
                  <a:txBody>
                    <a:bodyPr/>
                    <a:lstStyle/>
                    <a:p>
                      <a:r>
                        <a:rPr lang="pt-BR" sz="3200" dirty="0">
                          <a:latin typeface="Public Sans" panose="020B0604020202020204" charset="0"/>
                        </a:rPr>
                        <a:t>Prioridade</a:t>
                      </a:r>
                    </a:p>
                  </a:txBody>
                  <a:tcPr>
                    <a:solidFill>
                      <a:srgbClr val="004A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latin typeface="Public Sans" panose="020B0604020202020204" charset="0"/>
                        </a:rPr>
                        <a:t>Riscos e incertezas na implementação da solução</a:t>
                      </a:r>
                    </a:p>
                  </a:txBody>
                  <a:tcPr>
                    <a:solidFill>
                      <a:srgbClr val="004A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91300"/>
                  </a:ext>
                </a:extLst>
              </a:tr>
              <a:tr h="1541877">
                <a:tc>
                  <a:txBody>
                    <a:bodyPr/>
                    <a:lstStyle/>
                    <a:p>
                      <a:pPr algn="ctr"/>
                      <a:r>
                        <a:rPr lang="pt-BR" sz="5400" dirty="0">
                          <a:latin typeface="Public Sans" panose="020B060402020202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2000" dirty="0">
                          <a:solidFill>
                            <a:srgbClr val="004AAD"/>
                          </a:solidFill>
                          <a:latin typeface="Public Sans" panose="020B0604020202020204" charset="0"/>
                        </a:rPr>
                        <a:t>Esquecer de incluir algum dado no banco; </a:t>
                      </a:r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2000" dirty="0">
                          <a:solidFill>
                            <a:srgbClr val="004AAD"/>
                          </a:solidFill>
                          <a:latin typeface="Public Sans" panose="020B0604020202020204" charset="0"/>
                        </a:rPr>
                        <a:t>Criar um banco de dados ineficiente; </a:t>
                      </a:r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2000" dirty="0">
                          <a:solidFill>
                            <a:srgbClr val="004AAD"/>
                          </a:solidFill>
                          <a:latin typeface="Public Sans" panose="020B0604020202020204" charset="0"/>
                        </a:rPr>
                        <a:t>Localizar geograficamente os dados de forma imprecisa ou equivocada; </a:t>
                      </a:r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2000" dirty="0">
                          <a:solidFill>
                            <a:srgbClr val="004AAD"/>
                          </a:solidFill>
                          <a:latin typeface="Public Sans" panose="020B0604020202020204" charset="0"/>
                        </a:rPr>
                        <a:t>Criar correlações ineficientes; </a:t>
                      </a:r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2000" dirty="0">
                          <a:solidFill>
                            <a:srgbClr val="004AAD"/>
                          </a:solidFill>
                          <a:latin typeface="Public Sans" panose="020B0604020202020204" charset="0"/>
                        </a:rPr>
                        <a:t>Criar um método de cadastro de usuários que não auxilia na avaliação do impacto da solução ou na entrega da solução ao usuário final.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977612"/>
                  </a:ext>
                </a:extLst>
              </a:tr>
              <a:tr h="1541877">
                <a:tc>
                  <a:txBody>
                    <a:bodyPr/>
                    <a:lstStyle/>
                    <a:p>
                      <a:pPr algn="ctr"/>
                      <a:r>
                        <a:rPr lang="pt-BR" sz="5400" dirty="0">
                          <a:latin typeface="Public Sans" panose="020B060402020202020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2000" dirty="0">
                          <a:solidFill>
                            <a:srgbClr val="004AAD"/>
                          </a:solidFill>
                          <a:latin typeface="Public Sans" panose="020B0604020202020204" charset="0"/>
                        </a:rPr>
                        <a:t>Não conseguir gerar mapas da cidade de São Paulo; </a:t>
                      </a:r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2000" dirty="0">
                          <a:solidFill>
                            <a:srgbClr val="004AAD"/>
                          </a:solidFill>
                          <a:latin typeface="Public Sans" panose="020B0604020202020204" charset="0"/>
                        </a:rPr>
                        <a:t>Não conseguir incluir as informações desejadas no mapa. </a:t>
                      </a:r>
                    </a:p>
                    <a:p>
                      <a:pPr algn="just"/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6966"/>
                  </a:ext>
                </a:extLst>
              </a:tr>
              <a:tr h="1541877">
                <a:tc>
                  <a:txBody>
                    <a:bodyPr/>
                    <a:lstStyle/>
                    <a:p>
                      <a:pPr algn="ctr"/>
                      <a:r>
                        <a:rPr lang="pt-BR" sz="5400" dirty="0">
                          <a:latin typeface="Public Sans" panose="020B06040202020202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2000" b="0" i="0" u="none" strike="noStrike" kern="1200" dirty="0">
                          <a:solidFill>
                            <a:srgbClr val="004AAD"/>
                          </a:solidFill>
                          <a:effectLst/>
                          <a:latin typeface="Public Sans" panose="020B0604020202020204" charset="0"/>
                          <a:ea typeface="+mn-ea"/>
                          <a:cs typeface="+mn-cs"/>
                        </a:rPr>
                        <a:t>Não conseguir criar um layout objetivo e simplificado que realmente atenda as demandas do usuário.  </a:t>
                      </a:r>
                      <a:endParaRPr lang="pt-BR" sz="2000" dirty="0">
                        <a:solidFill>
                          <a:srgbClr val="004AAD"/>
                        </a:solidFill>
                        <a:latin typeface="Public Sans" panose="020B0604020202020204" charset="0"/>
                      </a:endParaRP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endParaRPr lang="pt-BR" sz="2000" dirty="0">
                        <a:solidFill>
                          <a:srgbClr val="0000FF"/>
                        </a:solidFill>
                      </a:endParaRPr>
                    </a:p>
                    <a:p>
                      <a:pPr algn="just"/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917447"/>
                  </a:ext>
                </a:extLst>
              </a:tr>
              <a:tr h="1541877">
                <a:tc>
                  <a:txBody>
                    <a:bodyPr/>
                    <a:lstStyle/>
                    <a:p>
                      <a:pPr algn="ctr"/>
                      <a:r>
                        <a:rPr lang="pt-BR" sz="5400" dirty="0">
                          <a:latin typeface="Public Sans" panose="020B060402020202020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2000" dirty="0">
                          <a:solidFill>
                            <a:srgbClr val="004AAD"/>
                          </a:solidFill>
                          <a:latin typeface="Public Sans" panose="020B0604020202020204" charset="0"/>
                        </a:rPr>
                        <a:t>Escolha limitada/ineficiente/inadequada do ambiente/método de divulgação da </a:t>
                      </a:r>
                      <a:r>
                        <a:rPr lang="pt-BR" sz="2000" b="0" i="0" u="none" strike="noStrike" kern="1200" dirty="0">
                          <a:solidFill>
                            <a:srgbClr val="004AAD"/>
                          </a:solidFill>
                          <a:effectLst/>
                          <a:latin typeface="Public Sans" panose="020B0604020202020204" charset="0"/>
                          <a:ea typeface="+mn-ea"/>
                          <a:cs typeface="+mn-cs"/>
                        </a:rPr>
                        <a:t>solução; </a:t>
                      </a:r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2000" b="0" i="0" u="none" strike="noStrike" kern="1200" dirty="0">
                          <a:solidFill>
                            <a:srgbClr val="004AAD"/>
                          </a:solidFill>
                          <a:effectLst/>
                          <a:latin typeface="Public Sans" panose="020B0604020202020204" charset="0"/>
                          <a:ea typeface="+mn-ea"/>
                          <a:cs typeface="+mn-cs"/>
                        </a:rPr>
                        <a:t>Não conseguir interagir com o usuário de forma eficiente.</a:t>
                      </a:r>
                      <a:endParaRPr lang="pt-BR" sz="2000" dirty="0">
                        <a:solidFill>
                          <a:srgbClr val="004AAD"/>
                        </a:solidFill>
                        <a:latin typeface="Public Sans" panose="020B0604020202020204" charset="0"/>
                      </a:endParaRPr>
                    </a:p>
                    <a:p>
                      <a:pPr algn="just"/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92562"/>
                  </a:ext>
                </a:extLst>
              </a:tr>
            </a:tbl>
          </a:graphicData>
        </a:graphic>
      </p:graphicFrame>
      <p:sp>
        <p:nvSpPr>
          <p:cNvPr id="5" name="TextBox 2">
            <a:extLst>
              <a:ext uri="{FF2B5EF4-FFF2-40B4-BE49-F238E27FC236}">
                <a16:creationId xmlns:a16="http://schemas.microsoft.com/office/drawing/2014/main" id="{AE2D92FB-467C-F9E4-21B4-F6D3E2CFD2CE}"/>
              </a:ext>
            </a:extLst>
          </p:cNvPr>
          <p:cNvSpPr txBox="1"/>
          <p:nvPr/>
        </p:nvSpPr>
        <p:spPr>
          <a:xfrm>
            <a:off x="4478830" y="211298"/>
            <a:ext cx="8923181" cy="2017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59"/>
              </a:lnSpc>
            </a:pPr>
            <a:r>
              <a:rPr lang="en-US" sz="6000" spc="-696" dirty="0" err="1">
                <a:solidFill>
                  <a:srgbClr val="004AAD"/>
                </a:solidFill>
                <a:latin typeface="Public Sans"/>
              </a:rPr>
              <a:t>Riscos</a:t>
            </a:r>
            <a:r>
              <a:rPr lang="en-US" sz="6000" spc="-696" dirty="0">
                <a:solidFill>
                  <a:srgbClr val="004AAD"/>
                </a:solidFill>
                <a:latin typeface="Public Sans"/>
              </a:rPr>
              <a:t> e </a:t>
            </a:r>
            <a:r>
              <a:rPr lang="en-US" sz="6000" spc="-696" dirty="0" err="1">
                <a:solidFill>
                  <a:srgbClr val="004AAD"/>
                </a:solidFill>
                <a:latin typeface="Public Sans"/>
              </a:rPr>
              <a:t>incertezas</a:t>
            </a:r>
            <a:r>
              <a:rPr lang="en-US" sz="6000" spc="-696" dirty="0">
                <a:solidFill>
                  <a:srgbClr val="004AAD"/>
                </a:solidFill>
                <a:latin typeface="Public Sans"/>
              </a:rPr>
              <a:t> </a:t>
            </a:r>
            <a:r>
              <a:rPr lang="en-US" sz="6000" spc="-696" dirty="0" err="1">
                <a:solidFill>
                  <a:srgbClr val="004AAD"/>
                </a:solidFill>
                <a:latin typeface="Public Sans"/>
              </a:rPr>
              <a:t>na</a:t>
            </a:r>
            <a:r>
              <a:rPr lang="en-US" sz="6000" spc="-696" dirty="0">
                <a:solidFill>
                  <a:srgbClr val="004AAD"/>
                </a:solidFill>
                <a:latin typeface="Public Sans"/>
              </a:rPr>
              <a:t> </a:t>
            </a:r>
            <a:r>
              <a:rPr lang="en-US" sz="6000" spc="-696" dirty="0" err="1">
                <a:solidFill>
                  <a:srgbClr val="004AAD"/>
                </a:solidFill>
                <a:latin typeface="Public Sans"/>
              </a:rPr>
              <a:t>implementação</a:t>
            </a:r>
            <a:r>
              <a:rPr lang="en-US" sz="6000" spc="-696" dirty="0">
                <a:solidFill>
                  <a:srgbClr val="004AAD"/>
                </a:solidFill>
                <a:latin typeface="Public San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0388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>
            <a:extLst>
              <a:ext uri="{FF2B5EF4-FFF2-40B4-BE49-F238E27FC236}">
                <a16:creationId xmlns:a16="http://schemas.microsoft.com/office/drawing/2014/main" id="{02A80D20-61A9-B674-ACDA-5C654763A434}"/>
              </a:ext>
            </a:extLst>
          </p:cNvPr>
          <p:cNvSpPr/>
          <p:nvPr/>
        </p:nvSpPr>
        <p:spPr>
          <a:xfrm rot="7392287">
            <a:off x="-1481051" y="-853399"/>
            <a:ext cx="4449662" cy="3965464"/>
          </a:xfrm>
          <a:custGeom>
            <a:avLst/>
            <a:gdLst/>
            <a:ahLst/>
            <a:cxnLst/>
            <a:rect l="l" t="t" r="r" b="b"/>
            <a:pathLst>
              <a:path w="3383874" h="2848607">
                <a:moveTo>
                  <a:pt x="0" y="0"/>
                </a:moveTo>
                <a:lnTo>
                  <a:pt x="3383875" y="0"/>
                </a:lnTo>
                <a:lnTo>
                  <a:pt x="3383875" y="2848606"/>
                </a:lnTo>
                <a:lnTo>
                  <a:pt x="0" y="2848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1D1F97-B76D-66E0-804A-F892CB3706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0" y="-532397"/>
            <a:ext cx="2538961" cy="253896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C958D8B-E9C9-B256-0937-4F8F24ADAB4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4" b="3561"/>
          <a:stretch/>
        </p:blipFill>
        <p:spPr>
          <a:xfrm>
            <a:off x="10820399" y="0"/>
            <a:ext cx="4542766" cy="90678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D552AD2-B784-4F53-8C81-23E3DCA92C49}"/>
              </a:ext>
            </a:extLst>
          </p:cNvPr>
          <p:cNvSpPr txBox="1"/>
          <p:nvPr/>
        </p:nvSpPr>
        <p:spPr>
          <a:xfrm>
            <a:off x="10832647" y="9158638"/>
            <a:ext cx="4542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solidFill>
                  <a:srgbClr val="004AAD"/>
                </a:solidFill>
                <a:latin typeface="Public Sans" panose="020B0604020202020204" charset="0"/>
              </a:rPr>
              <a:t>Fonte: Sistema iOS para divulgação de condições meteorológica gerada no dia 12/05/2024. 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AD8B504-908D-B5F8-FC3C-6BF8E924EFEB}"/>
              </a:ext>
            </a:extLst>
          </p:cNvPr>
          <p:cNvGrpSpPr/>
          <p:nvPr/>
        </p:nvGrpSpPr>
        <p:grpSpPr>
          <a:xfrm>
            <a:off x="10518473" y="-858580"/>
            <a:ext cx="314174" cy="12004159"/>
            <a:chOff x="0" y="0"/>
            <a:chExt cx="87993" cy="3362084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DBF431D-F721-019A-687D-CF5BF8992885}"/>
                </a:ext>
              </a:extLst>
            </p:cNvPr>
            <p:cNvSpPr/>
            <p:nvPr/>
          </p:nvSpPr>
          <p:spPr>
            <a:xfrm>
              <a:off x="0" y="0"/>
              <a:ext cx="87993" cy="3362084"/>
            </a:xfrm>
            <a:custGeom>
              <a:avLst/>
              <a:gdLst/>
              <a:ahLst/>
              <a:cxnLst/>
              <a:rect l="l" t="t" r="r" b="b"/>
              <a:pathLst>
                <a:path w="87993" h="3362084">
                  <a:moveTo>
                    <a:pt x="43996" y="0"/>
                  </a:moveTo>
                  <a:lnTo>
                    <a:pt x="43996" y="0"/>
                  </a:lnTo>
                  <a:cubicBezTo>
                    <a:pt x="68295" y="0"/>
                    <a:pt x="87993" y="19698"/>
                    <a:pt x="87993" y="43996"/>
                  </a:cubicBezTo>
                  <a:lnTo>
                    <a:pt x="87993" y="3318088"/>
                  </a:lnTo>
                  <a:cubicBezTo>
                    <a:pt x="87993" y="3342386"/>
                    <a:pt x="68295" y="3362084"/>
                    <a:pt x="43996" y="3362084"/>
                  </a:cubicBezTo>
                  <a:lnTo>
                    <a:pt x="43996" y="3362084"/>
                  </a:lnTo>
                  <a:cubicBezTo>
                    <a:pt x="19698" y="3362084"/>
                    <a:pt x="0" y="3342386"/>
                    <a:pt x="0" y="3318088"/>
                  </a:cubicBezTo>
                  <a:lnTo>
                    <a:pt x="0" y="43996"/>
                  </a:lnTo>
                  <a:cubicBezTo>
                    <a:pt x="0" y="19698"/>
                    <a:pt x="19698" y="0"/>
                    <a:pt x="43996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6A4147-9A83-C33A-A7A2-2E75A8F002D3}"/>
                </a:ext>
              </a:extLst>
            </p:cNvPr>
            <p:cNvSpPr txBox="1"/>
            <p:nvPr/>
          </p:nvSpPr>
          <p:spPr>
            <a:xfrm>
              <a:off x="0" y="85725"/>
              <a:ext cx="87993" cy="32763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9" name="TextBox 2">
            <a:extLst>
              <a:ext uri="{FF2B5EF4-FFF2-40B4-BE49-F238E27FC236}">
                <a16:creationId xmlns:a16="http://schemas.microsoft.com/office/drawing/2014/main" id="{E92AB31A-7B3A-CEB9-B7ED-E88099CD8D93}"/>
              </a:ext>
            </a:extLst>
          </p:cNvPr>
          <p:cNvSpPr txBox="1"/>
          <p:nvPr/>
        </p:nvSpPr>
        <p:spPr>
          <a:xfrm>
            <a:off x="2668870" y="342900"/>
            <a:ext cx="6122497" cy="20170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159"/>
              </a:lnSpc>
            </a:pPr>
            <a:r>
              <a:rPr lang="en-US" sz="6000" spc="-696" dirty="0" err="1">
                <a:solidFill>
                  <a:srgbClr val="004AAD"/>
                </a:solidFill>
                <a:latin typeface="Public Sans"/>
              </a:rPr>
              <a:t>Competitividade</a:t>
            </a:r>
            <a:r>
              <a:rPr lang="en-US" sz="6000" spc="-696" dirty="0">
                <a:solidFill>
                  <a:srgbClr val="004AAD"/>
                </a:solidFill>
                <a:latin typeface="Public Sans"/>
              </a:rPr>
              <a:t> </a:t>
            </a:r>
          </a:p>
          <a:p>
            <a:pPr algn="ctr">
              <a:lnSpc>
                <a:spcPts val="8159"/>
              </a:lnSpc>
            </a:pPr>
            <a:r>
              <a:rPr lang="en-US" sz="6000" spc="-696" dirty="0">
                <a:solidFill>
                  <a:srgbClr val="004AAD"/>
                </a:solidFill>
                <a:latin typeface="Public Sans"/>
              </a:rPr>
              <a:t>da </a:t>
            </a:r>
            <a:r>
              <a:rPr lang="en-US" sz="6000" spc="-696" dirty="0" err="1">
                <a:solidFill>
                  <a:srgbClr val="004AAD"/>
                </a:solidFill>
                <a:latin typeface="Public Sans"/>
              </a:rPr>
              <a:t>solução</a:t>
            </a:r>
            <a:r>
              <a:rPr lang="en-US" sz="6000" spc="-696" dirty="0">
                <a:solidFill>
                  <a:srgbClr val="004AAD"/>
                </a:solidFill>
                <a:latin typeface="Public Sans"/>
              </a:rPr>
              <a:t>   </a:t>
            </a: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C22D1C8D-60A9-39E4-360C-7AFDEEB1EAF8}"/>
              </a:ext>
            </a:extLst>
          </p:cNvPr>
          <p:cNvSpPr txBox="1"/>
          <p:nvPr/>
        </p:nvSpPr>
        <p:spPr>
          <a:xfrm>
            <a:off x="1421304" y="2515770"/>
            <a:ext cx="8617631" cy="86945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pt-BR" sz="2400" dirty="0">
                <a:solidFill>
                  <a:srgbClr val="004AAD"/>
                </a:solidFill>
                <a:latin typeface="Public Sans" panose="020B0604020202020204" charset="0"/>
              </a:rPr>
              <a:t>Como já foi mostrado, a solução Black </a:t>
            </a:r>
            <a:r>
              <a:rPr lang="pt-BR" sz="2400" dirty="0" err="1">
                <a:solidFill>
                  <a:srgbClr val="004AAD"/>
                </a:solidFill>
                <a:latin typeface="Public Sans" panose="020B0604020202020204" charset="0"/>
              </a:rPr>
              <a:t>Umbrella</a:t>
            </a:r>
            <a:r>
              <a:rPr lang="pt-BR" sz="2400" dirty="0">
                <a:solidFill>
                  <a:srgbClr val="004AAD"/>
                </a:solidFill>
                <a:latin typeface="Public Sans" panose="020B0604020202020204" charset="0"/>
              </a:rPr>
              <a:t> foi inspirada no sistema de alerta de alagamentos do CGE, porém conterá além das informações apresentadas (temperatura, umidade, potencial de tempestade, condição do céu e pontos de alagamento identificados no mapa), outras informações pertinentes a depender dos riscos específicos de cada evento.  </a:t>
            </a:r>
          </a:p>
          <a:p>
            <a:pPr marL="0" indent="0" algn="just">
              <a:buNone/>
            </a:pPr>
            <a:endParaRPr lang="pt-BR" sz="2400" dirty="0">
              <a:solidFill>
                <a:srgbClr val="004AAD"/>
              </a:solidFill>
              <a:latin typeface="Public Sans" panose="020B0604020202020204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rgbClr val="004AAD"/>
                </a:solidFill>
                <a:latin typeface="Public Sans" panose="020B0604020202020204" charset="0"/>
              </a:rPr>
              <a:t>Atualmente, o acesso a previsão do tempo e às condições meteorológicas em tempo real é amplo e bem difundido. É possível ter acesso a essas informações através de vários lugares, como: redes socias, avenidas e ruas movimentas, sites e até mesmo integrado a sistemas como Android e iOS, por exemplo. Além disso, geralmente, essas e outras informações são disponibilizadas de forma gratuita.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rgbClr val="004AAD"/>
                </a:solidFill>
                <a:latin typeface="Public Sans" panose="020B0604020202020204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rgbClr val="004AAD"/>
                </a:solidFill>
                <a:latin typeface="Public Sans" panose="020B0604020202020204" charset="0"/>
              </a:rPr>
              <a:t>É importante destacar que os sistemas Android e iOS também divulgam alguns alertas. Nessa figura, por exemplo, ele alerta o usuário sobre uma onda de calor que deve ser iniciada no dia seguinte. </a:t>
            </a:r>
          </a:p>
          <a:p>
            <a:endParaRPr lang="en-US" sz="8499" spc="-696" dirty="0">
              <a:solidFill>
                <a:srgbClr val="004AAD"/>
              </a:solidFill>
              <a:latin typeface="Public Sans"/>
            </a:endParaRPr>
          </a:p>
        </p:txBody>
      </p:sp>
      <p:grpSp>
        <p:nvGrpSpPr>
          <p:cNvPr id="11" name="Group 5">
            <a:extLst>
              <a:ext uri="{FF2B5EF4-FFF2-40B4-BE49-F238E27FC236}">
                <a16:creationId xmlns:a16="http://schemas.microsoft.com/office/drawing/2014/main" id="{4FDEB675-770B-8443-0AD2-84BE4E68FD07}"/>
              </a:ext>
            </a:extLst>
          </p:cNvPr>
          <p:cNvGrpSpPr/>
          <p:nvPr/>
        </p:nvGrpSpPr>
        <p:grpSpPr>
          <a:xfrm>
            <a:off x="15363166" y="-705542"/>
            <a:ext cx="314174" cy="12004159"/>
            <a:chOff x="0" y="0"/>
            <a:chExt cx="87993" cy="3362084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D13936A-D234-237C-6511-7B64F18F233C}"/>
                </a:ext>
              </a:extLst>
            </p:cNvPr>
            <p:cNvSpPr/>
            <p:nvPr/>
          </p:nvSpPr>
          <p:spPr>
            <a:xfrm>
              <a:off x="0" y="0"/>
              <a:ext cx="87993" cy="3362084"/>
            </a:xfrm>
            <a:custGeom>
              <a:avLst/>
              <a:gdLst/>
              <a:ahLst/>
              <a:cxnLst/>
              <a:rect l="l" t="t" r="r" b="b"/>
              <a:pathLst>
                <a:path w="87993" h="3362084">
                  <a:moveTo>
                    <a:pt x="43996" y="0"/>
                  </a:moveTo>
                  <a:lnTo>
                    <a:pt x="43996" y="0"/>
                  </a:lnTo>
                  <a:cubicBezTo>
                    <a:pt x="68295" y="0"/>
                    <a:pt x="87993" y="19698"/>
                    <a:pt x="87993" y="43996"/>
                  </a:cubicBezTo>
                  <a:lnTo>
                    <a:pt x="87993" y="3318088"/>
                  </a:lnTo>
                  <a:cubicBezTo>
                    <a:pt x="87993" y="3342386"/>
                    <a:pt x="68295" y="3362084"/>
                    <a:pt x="43996" y="3362084"/>
                  </a:cubicBezTo>
                  <a:lnTo>
                    <a:pt x="43996" y="3362084"/>
                  </a:lnTo>
                  <a:cubicBezTo>
                    <a:pt x="19698" y="3362084"/>
                    <a:pt x="0" y="3342386"/>
                    <a:pt x="0" y="3318088"/>
                  </a:cubicBezTo>
                  <a:lnTo>
                    <a:pt x="0" y="43996"/>
                  </a:lnTo>
                  <a:cubicBezTo>
                    <a:pt x="0" y="19698"/>
                    <a:pt x="19698" y="0"/>
                    <a:pt x="43996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3D0D5B3E-9B1E-31F9-449C-E1A955DEA304}"/>
                </a:ext>
              </a:extLst>
            </p:cNvPr>
            <p:cNvSpPr txBox="1"/>
            <p:nvPr/>
          </p:nvSpPr>
          <p:spPr>
            <a:xfrm>
              <a:off x="0" y="85725"/>
              <a:ext cx="87993" cy="32763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62225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>
            <a:extLst>
              <a:ext uri="{FF2B5EF4-FFF2-40B4-BE49-F238E27FC236}">
                <a16:creationId xmlns:a16="http://schemas.microsoft.com/office/drawing/2014/main" id="{EB930EAA-80F3-687E-D140-4DACD48DF4D6}"/>
              </a:ext>
            </a:extLst>
          </p:cNvPr>
          <p:cNvSpPr/>
          <p:nvPr/>
        </p:nvSpPr>
        <p:spPr>
          <a:xfrm rot="7392287">
            <a:off x="-1481051" y="-853399"/>
            <a:ext cx="4449662" cy="3965464"/>
          </a:xfrm>
          <a:custGeom>
            <a:avLst/>
            <a:gdLst/>
            <a:ahLst/>
            <a:cxnLst/>
            <a:rect l="l" t="t" r="r" b="b"/>
            <a:pathLst>
              <a:path w="3383874" h="2848607">
                <a:moveTo>
                  <a:pt x="0" y="0"/>
                </a:moveTo>
                <a:lnTo>
                  <a:pt x="3383875" y="0"/>
                </a:lnTo>
                <a:lnTo>
                  <a:pt x="3383875" y="2848606"/>
                </a:lnTo>
                <a:lnTo>
                  <a:pt x="0" y="2848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3581709-002E-9F0C-2D9E-1F788F3C54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0" y="-532397"/>
            <a:ext cx="2538961" cy="253896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8ED056A-7985-E8A1-5755-29F5F298F4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2221559"/>
            <a:ext cx="6854436" cy="968561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C3CB44D-5A39-CCD4-095B-76EEF6DF5D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6470" y="2843"/>
            <a:ext cx="5466520" cy="298031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67F67C3-721D-48D1-5E26-D19675509C5E}"/>
              </a:ext>
            </a:extLst>
          </p:cNvPr>
          <p:cNvGrpSpPr/>
          <p:nvPr/>
        </p:nvGrpSpPr>
        <p:grpSpPr>
          <a:xfrm>
            <a:off x="9552296" y="-858580"/>
            <a:ext cx="314174" cy="12004159"/>
            <a:chOff x="0" y="0"/>
            <a:chExt cx="87993" cy="3362084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42D4A77-47AF-6C93-9C29-B89FCBD9A458}"/>
                </a:ext>
              </a:extLst>
            </p:cNvPr>
            <p:cNvSpPr/>
            <p:nvPr/>
          </p:nvSpPr>
          <p:spPr>
            <a:xfrm>
              <a:off x="0" y="0"/>
              <a:ext cx="87993" cy="3362084"/>
            </a:xfrm>
            <a:custGeom>
              <a:avLst/>
              <a:gdLst/>
              <a:ahLst/>
              <a:cxnLst/>
              <a:rect l="l" t="t" r="r" b="b"/>
              <a:pathLst>
                <a:path w="87993" h="3362084">
                  <a:moveTo>
                    <a:pt x="43996" y="0"/>
                  </a:moveTo>
                  <a:lnTo>
                    <a:pt x="43996" y="0"/>
                  </a:lnTo>
                  <a:cubicBezTo>
                    <a:pt x="68295" y="0"/>
                    <a:pt x="87993" y="19698"/>
                    <a:pt x="87993" y="43996"/>
                  </a:cubicBezTo>
                  <a:lnTo>
                    <a:pt x="87993" y="3318088"/>
                  </a:lnTo>
                  <a:cubicBezTo>
                    <a:pt x="87993" y="3342386"/>
                    <a:pt x="68295" y="3362084"/>
                    <a:pt x="43996" y="3362084"/>
                  </a:cubicBezTo>
                  <a:lnTo>
                    <a:pt x="43996" y="3362084"/>
                  </a:lnTo>
                  <a:cubicBezTo>
                    <a:pt x="19698" y="3362084"/>
                    <a:pt x="0" y="3342386"/>
                    <a:pt x="0" y="3318088"/>
                  </a:cubicBezTo>
                  <a:lnTo>
                    <a:pt x="0" y="43996"/>
                  </a:lnTo>
                  <a:cubicBezTo>
                    <a:pt x="0" y="19698"/>
                    <a:pt x="19698" y="0"/>
                    <a:pt x="43996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B78BF8-DBA2-5709-4816-7C810C216E3F}"/>
                </a:ext>
              </a:extLst>
            </p:cNvPr>
            <p:cNvSpPr txBox="1"/>
            <p:nvPr/>
          </p:nvSpPr>
          <p:spPr>
            <a:xfrm>
              <a:off x="0" y="85725"/>
              <a:ext cx="87993" cy="32763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9" name="Group 5">
            <a:extLst>
              <a:ext uri="{FF2B5EF4-FFF2-40B4-BE49-F238E27FC236}">
                <a16:creationId xmlns:a16="http://schemas.microsoft.com/office/drawing/2014/main" id="{81531409-BFD5-BDE3-7C72-D2F18C2F09C3}"/>
              </a:ext>
            </a:extLst>
          </p:cNvPr>
          <p:cNvGrpSpPr/>
          <p:nvPr/>
        </p:nvGrpSpPr>
        <p:grpSpPr>
          <a:xfrm>
            <a:off x="15319908" y="-858580"/>
            <a:ext cx="314174" cy="12004159"/>
            <a:chOff x="0" y="0"/>
            <a:chExt cx="87993" cy="3362084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702A4D75-71C1-5D24-5A6E-E2B62AFA3B82}"/>
                </a:ext>
              </a:extLst>
            </p:cNvPr>
            <p:cNvSpPr/>
            <p:nvPr/>
          </p:nvSpPr>
          <p:spPr>
            <a:xfrm>
              <a:off x="0" y="0"/>
              <a:ext cx="87993" cy="3362084"/>
            </a:xfrm>
            <a:custGeom>
              <a:avLst/>
              <a:gdLst/>
              <a:ahLst/>
              <a:cxnLst/>
              <a:rect l="l" t="t" r="r" b="b"/>
              <a:pathLst>
                <a:path w="87993" h="3362084">
                  <a:moveTo>
                    <a:pt x="43996" y="0"/>
                  </a:moveTo>
                  <a:lnTo>
                    <a:pt x="43996" y="0"/>
                  </a:lnTo>
                  <a:cubicBezTo>
                    <a:pt x="68295" y="0"/>
                    <a:pt x="87993" y="19698"/>
                    <a:pt x="87993" y="43996"/>
                  </a:cubicBezTo>
                  <a:lnTo>
                    <a:pt x="87993" y="3318088"/>
                  </a:lnTo>
                  <a:cubicBezTo>
                    <a:pt x="87993" y="3342386"/>
                    <a:pt x="68295" y="3362084"/>
                    <a:pt x="43996" y="3362084"/>
                  </a:cubicBezTo>
                  <a:lnTo>
                    <a:pt x="43996" y="3362084"/>
                  </a:lnTo>
                  <a:cubicBezTo>
                    <a:pt x="19698" y="3362084"/>
                    <a:pt x="0" y="3342386"/>
                    <a:pt x="0" y="3318088"/>
                  </a:cubicBezTo>
                  <a:lnTo>
                    <a:pt x="0" y="43996"/>
                  </a:lnTo>
                  <a:cubicBezTo>
                    <a:pt x="0" y="19698"/>
                    <a:pt x="19698" y="0"/>
                    <a:pt x="43996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C49BE851-9949-3790-AAFA-040B1CE6FE3A}"/>
                </a:ext>
              </a:extLst>
            </p:cNvPr>
            <p:cNvSpPr txBox="1"/>
            <p:nvPr/>
          </p:nvSpPr>
          <p:spPr>
            <a:xfrm>
              <a:off x="0" y="85725"/>
              <a:ext cx="87993" cy="32763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4" name="TextBox 2">
            <a:extLst>
              <a:ext uri="{FF2B5EF4-FFF2-40B4-BE49-F238E27FC236}">
                <a16:creationId xmlns:a16="http://schemas.microsoft.com/office/drawing/2014/main" id="{C02C4860-C24F-654F-844B-C72F51D75D7C}"/>
              </a:ext>
            </a:extLst>
          </p:cNvPr>
          <p:cNvSpPr txBox="1"/>
          <p:nvPr/>
        </p:nvSpPr>
        <p:spPr>
          <a:xfrm>
            <a:off x="1156647" y="2607337"/>
            <a:ext cx="8153401" cy="75250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pt-BR" sz="2800" dirty="0">
                <a:solidFill>
                  <a:srgbClr val="004AAD"/>
                </a:solidFill>
                <a:latin typeface="Public Sans" panose="020B0604020202020204" charset="0"/>
              </a:rPr>
              <a:t>A </a:t>
            </a:r>
            <a:r>
              <a:rPr lang="pt-BR" sz="2800" dirty="0" err="1">
                <a:solidFill>
                  <a:srgbClr val="004AAD"/>
                </a:solidFill>
                <a:latin typeface="Public Sans" panose="020B0604020202020204" charset="0"/>
              </a:rPr>
              <a:t>Sigatempo</a:t>
            </a:r>
            <a:r>
              <a:rPr lang="pt-BR" sz="2800" dirty="0">
                <a:solidFill>
                  <a:srgbClr val="004AAD"/>
                </a:solidFill>
                <a:latin typeface="Public Sans" panose="020B0604020202020204" charset="0"/>
              </a:rPr>
              <a:t> Meteorologia [5] fornece boletins meteorológicos gratuitos, bem como outros serviços como laudos meteorológicos, que diferente dos boletins são pagos.</a:t>
            </a:r>
          </a:p>
          <a:p>
            <a:pPr algn="just"/>
            <a:endParaRPr lang="pt-BR" sz="2800" dirty="0">
              <a:solidFill>
                <a:srgbClr val="004AAD"/>
              </a:solidFill>
              <a:latin typeface="Public Sans" panose="020B0604020202020204" charset="0"/>
            </a:endParaRPr>
          </a:p>
          <a:p>
            <a:pPr algn="just"/>
            <a:r>
              <a:rPr lang="pt-BR" sz="2800" dirty="0">
                <a:solidFill>
                  <a:srgbClr val="004AAD"/>
                </a:solidFill>
                <a:latin typeface="Public Sans" panose="020B0604020202020204" charset="0"/>
              </a:rPr>
              <a:t>O boletim padrão da </a:t>
            </a:r>
            <a:r>
              <a:rPr lang="pt-BR" sz="2800" dirty="0" err="1">
                <a:solidFill>
                  <a:srgbClr val="004AAD"/>
                </a:solidFill>
                <a:latin typeface="Public Sans" panose="020B0604020202020204" charset="0"/>
              </a:rPr>
              <a:t>SigaTempo</a:t>
            </a:r>
            <a:r>
              <a:rPr lang="pt-BR" sz="2800" dirty="0">
                <a:solidFill>
                  <a:srgbClr val="004AAD"/>
                </a:solidFill>
                <a:latin typeface="Public Sans" panose="020B0604020202020204" charset="0"/>
              </a:rPr>
              <a:t> Meteorologia oferece informações de: temperatura, vento, umidade, céu, tempo, radiação IUV e um texto descritivo. Cada boletim é de 72 horas de dados e cada dia é dividido em 3 períodos (manhã, tarde e noite). </a:t>
            </a:r>
          </a:p>
          <a:p>
            <a:endParaRPr lang="pt-BR" sz="2400" dirty="0">
              <a:solidFill>
                <a:srgbClr val="0000FF"/>
              </a:solidFill>
            </a:endParaRPr>
          </a:p>
          <a:p>
            <a:r>
              <a:rPr lang="pt-BR" sz="2400" dirty="0">
                <a:solidFill>
                  <a:srgbClr val="0000FF"/>
                </a:solidFill>
              </a:rPr>
              <a:t> </a:t>
            </a:r>
          </a:p>
          <a:p>
            <a:r>
              <a:rPr lang="pt-BR" sz="2400" dirty="0">
                <a:solidFill>
                  <a:srgbClr val="0000FF"/>
                </a:solidFill>
              </a:rPr>
              <a:t> </a:t>
            </a:r>
          </a:p>
          <a:p>
            <a:r>
              <a:rPr lang="pt-BR" sz="2400" dirty="0">
                <a:solidFill>
                  <a:srgbClr val="004AAD"/>
                </a:solidFill>
                <a:latin typeface="Public Sans" panose="020B0604020202020204" charset="0"/>
              </a:rPr>
              <a:t> </a:t>
            </a:r>
          </a:p>
          <a:p>
            <a:endParaRPr lang="en-US" sz="8499" spc="-696" dirty="0">
              <a:solidFill>
                <a:srgbClr val="004AAD"/>
              </a:solidFill>
              <a:latin typeface="Public Sans"/>
            </a:endParaRPr>
          </a:p>
        </p:txBody>
      </p:sp>
      <p:grpSp>
        <p:nvGrpSpPr>
          <p:cNvPr id="15" name="Group 3">
            <a:extLst>
              <a:ext uri="{FF2B5EF4-FFF2-40B4-BE49-F238E27FC236}">
                <a16:creationId xmlns:a16="http://schemas.microsoft.com/office/drawing/2014/main" id="{26C06080-7CA4-5033-D927-F5EAC4C293EE}"/>
              </a:ext>
            </a:extLst>
          </p:cNvPr>
          <p:cNvGrpSpPr/>
          <p:nvPr/>
        </p:nvGrpSpPr>
        <p:grpSpPr>
          <a:xfrm>
            <a:off x="3124200" y="7200900"/>
            <a:ext cx="5257800" cy="2345371"/>
            <a:chOff x="-294850" y="85725"/>
            <a:chExt cx="1397451" cy="1311000"/>
          </a:xfrm>
        </p:grpSpPr>
        <p:sp>
          <p:nvSpPr>
            <p:cNvPr id="16" name="Freeform 4">
              <a:extLst>
                <a:ext uri="{FF2B5EF4-FFF2-40B4-BE49-F238E27FC236}">
                  <a16:creationId xmlns:a16="http://schemas.microsoft.com/office/drawing/2014/main" id="{D68AC43F-1956-51CD-C6BA-24332B2C7AC3}"/>
                </a:ext>
              </a:extLst>
            </p:cNvPr>
            <p:cNvSpPr/>
            <p:nvPr/>
          </p:nvSpPr>
          <p:spPr>
            <a:xfrm>
              <a:off x="-294850" y="800412"/>
              <a:ext cx="1397451" cy="596313"/>
            </a:xfrm>
            <a:custGeom>
              <a:avLst/>
              <a:gdLst/>
              <a:ahLst/>
              <a:cxnLst/>
              <a:rect l="l" t="t" r="r" b="b"/>
              <a:pathLst>
                <a:path w="1102601" h="1396725">
                  <a:moveTo>
                    <a:pt x="29498" y="0"/>
                  </a:moveTo>
                  <a:lnTo>
                    <a:pt x="1073102" y="0"/>
                  </a:lnTo>
                  <a:cubicBezTo>
                    <a:pt x="1080926" y="0"/>
                    <a:pt x="1088429" y="3108"/>
                    <a:pt x="1093961" y="8640"/>
                  </a:cubicBezTo>
                  <a:cubicBezTo>
                    <a:pt x="1099493" y="14172"/>
                    <a:pt x="1102601" y="21675"/>
                    <a:pt x="1102601" y="29498"/>
                  </a:cubicBezTo>
                  <a:lnTo>
                    <a:pt x="1102601" y="1367226"/>
                  </a:lnTo>
                  <a:cubicBezTo>
                    <a:pt x="1102601" y="1383518"/>
                    <a:pt x="1089394" y="1396725"/>
                    <a:pt x="1073102" y="1396725"/>
                  </a:cubicBezTo>
                  <a:lnTo>
                    <a:pt x="29498" y="1396725"/>
                  </a:lnTo>
                  <a:cubicBezTo>
                    <a:pt x="13207" y="1396725"/>
                    <a:pt x="0" y="1383518"/>
                    <a:pt x="0" y="1367226"/>
                  </a:cubicBezTo>
                  <a:lnTo>
                    <a:pt x="0" y="29498"/>
                  </a:lnTo>
                  <a:cubicBezTo>
                    <a:pt x="0" y="13207"/>
                    <a:pt x="13207" y="0"/>
                    <a:pt x="29498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TextBox 5">
              <a:extLst>
                <a:ext uri="{FF2B5EF4-FFF2-40B4-BE49-F238E27FC236}">
                  <a16:creationId xmlns:a16="http://schemas.microsoft.com/office/drawing/2014/main" id="{3C19E161-B215-CC4B-31C9-B14B368DD60F}"/>
                </a:ext>
              </a:extLst>
            </p:cNvPr>
            <p:cNvSpPr txBox="1"/>
            <p:nvPr/>
          </p:nvSpPr>
          <p:spPr>
            <a:xfrm>
              <a:off x="0" y="85725"/>
              <a:ext cx="1102601" cy="1311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8" name="TextBox 6">
            <a:extLst>
              <a:ext uri="{FF2B5EF4-FFF2-40B4-BE49-F238E27FC236}">
                <a16:creationId xmlns:a16="http://schemas.microsoft.com/office/drawing/2014/main" id="{8F9C9A1C-C4B2-B1AF-47AE-CE3B64797AF3}"/>
              </a:ext>
            </a:extLst>
          </p:cNvPr>
          <p:cNvSpPr txBox="1"/>
          <p:nvPr/>
        </p:nvSpPr>
        <p:spPr>
          <a:xfrm>
            <a:off x="3854924" y="8570442"/>
            <a:ext cx="3796352" cy="8848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95"/>
              </a:lnSpc>
              <a:spcBef>
                <a:spcPct val="0"/>
              </a:spcBef>
            </a:pPr>
            <a:r>
              <a:rPr lang="pt-BR" sz="2000" dirty="0">
                <a:solidFill>
                  <a:schemeClr val="bg1"/>
                </a:solidFill>
                <a:latin typeface="Public Sans" panose="020B0604020202020204" charset="0"/>
              </a:rPr>
              <a:t>Modelo de boletim da </a:t>
            </a:r>
            <a:r>
              <a:rPr lang="pt-BR" sz="2000" dirty="0" err="1">
                <a:solidFill>
                  <a:schemeClr val="bg1"/>
                </a:solidFill>
                <a:latin typeface="Public Sans" panose="020B0604020202020204" charset="0"/>
              </a:rPr>
              <a:t>Sigatempo</a:t>
            </a:r>
            <a:r>
              <a:rPr lang="pt-BR" sz="2000" dirty="0">
                <a:solidFill>
                  <a:schemeClr val="bg1"/>
                </a:solidFill>
                <a:latin typeface="Public Sans" panose="020B0604020202020204" charset="0"/>
              </a:rPr>
              <a:t> Meteorologia obtida do site [5].  </a:t>
            </a: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5369F423-4DE7-141D-F254-149CD005D3B7}"/>
              </a:ext>
            </a:extLst>
          </p:cNvPr>
          <p:cNvSpPr/>
          <p:nvPr/>
        </p:nvSpPr>
        <p:spPr>
          <a:xfrm>
            <a:off x="8487292" y="8773465"/>
            <a:ext cx="1004057" cy="478811"/>
          </a:xfrm>
          <a:custGeom>
            <a:avLst/>
            <a:gdLst/>
            <a:ahLst/>
            <a:cxnLst/>
            <a:rect l="l" t="t" r="r" b="b"/>
            <a:pathLst>
              <a:path w="1066177" h="478811">
                <a:moveTo>
                  <a:pt x="0" y="0"/>
                </a:moveTo>
                <a:lnTo>
                  <a:pt x="1066177" y="0"/>
                </a:lnTo>
                <a:lnTo>
                  <a:pt x="1066177" y="478811"/>
                </a:lnTo>
                <a:lnTo>
                  <a:pt x="0" y="4788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6812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08D5AB5-ED61-045E-8DDB-E72AB6E33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578" y="2859735"/>
            <a:ext cx="8117422" cy="4567529"/>
          </a:xfrm>
          <a:prstGeom prst="rect">
            <a:avLst/>
          </a:prstGeom>
        </p:spPr>
      </p:pic>
      <p:sp>
        <p:nvSpPr>
          <p:cNvPr id="3" name="Freeform 7">
            <a:extLst>
              <a:ext uri="{FF2B5EF4-FFF2-40B4-BE49-F238E27FC236}">
                <a16:creationId xmlns:a16="http://schemas.microsoft.com/office/drawing/2014/main" id="{06D75C0E-A51C-49FF-5F9E-4BDDE5DD7356}"/>
              </a:ext>
            </a:extLst>
          </p:cNvPr>
          <p:cNvSpPr/>
          <p:nvPr/>
        </p:nvSpPr>
        <p:spPr>
          <a:xfrm rot="7392287">
            <a:off x="-1481051" y="-853399"/>
            <a:ext cx="4449662" cy="3965464"/>
          </a:xfrm>
          <a:custGeom>
            <a:avLst/>
            <a:gdLst/>
            <a:ahLst/>
            <a:cxnLst/>
            <a:rect l="l" t="t" r="r" b="b"/>
            <a:pathLst>
              <a:path w="3383874" h="2848607">
                <a:moveTo>
                  <a:pt x="0" y="0"/>
                </a:moveTo>
                <a:lnTo>
                  <a:pt x="3383875" y="0"/>
                </a:lnTo>
                <a:lnTo>
                  <a:pt x="3383875" y="2848606"/>
                </a:lnTo>
                <a:lnTo>
                  <a:pt x="0" y="28486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83CC229-5D16-0358-123B-D2994E90EC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0" y="-532397"/>
            <a:ext cx="2538961" cy="2538961"/>
          </a:xfrm>
          <a:prstGeom prst="rect">
            <a:avLst/>
          </a:pr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0A57902A-9338-F746-EBE5-648E97211ABB}"/>
              </a:ext>
            </a:extLst>
          </p:cNvPr>
          <p:cNvSpPr/>
          <p:nvPr/>
        </p:nvSpPr>
        <p:spPr>
          <a:xfrm>
            <a:off x="11639607" y="8270044"/>
            <a:ext cx="5257800" cy="531056"/>
          </a:xfrm>
          <a:custGeom>
            <a:avLst/>
            <a:gdLst/>
            <a:ahLst/>
            <a:cxnLst/>
            <a:rect l="l" t="t" r="r" b="b"/>
            <a:pathLst>
              <a:path w="1102601" h="1396725">
                <a:moveTo>
                  <a:pt x="29498" y="0"/>
                </a:moveTo>
                <a:lnTo>
                  <a:pt x="1073102" y="0"/>
                </a:lnTo>
                <a:cubicBezTo>
                  <a:pt x="1080926" y="0"/>
                  <a:pt x="1088429" y="3108"/>
                  <a:pt x="1093961" y="8640"/>
                </a:cubicBezTo>
                <a:cubicBezTo>
                  <a:pt x="1099493" y="14172"/>
                  <a:pt x="1102601" y="21675"/>
                  <a:pt x="1102601" y="29498"/>
                </a:cubicBezTo>
                <a:lnTo>
                  <a:pt x="1102601" y="1367226"/>
                </a:lnTo>
                <a:cubicBezTo>
                  <a:pt x="1102601" y="1383518"/>
                  <a:pt x="1089394" y="1396725"/>
                  <a:pt x="1073102" y="1396725"/>
                </a:cubicBezTo>
                <a:lnTo>
                  <a:pt x="29498" y="1396725"/>
                </a:lnTo>
                <a:cubicBezTo>
                  <a:pt x="13207" y="1396725"/>
                  <a:pt x="0" y="1383518"/>
                  <a:pt x="0" y="1367226"/>
                </a:cubicBezTo>
                <a:lnTo>
                  <a:pt x="0" y="29498"/>
                </a:lnTo>
                <a:cubicBezTo>
                  <a:pt x="0" y="13207"/>
                  <a:pt x="13207" y="0"/>
                  <a:pt x="29498" y="0"/>
                </a:cubicBezTo>
                <a:close/>
              </a:path>
            </a:pathLst>
          </a:custGeom>
          <a:solidFill>
            <a:srgbClr val="004AAD"/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7CB8AE1-21C7-24AE-5CF3-4C6D4B9EBC21}"/>
              </a:ext>
            </a:extLst>
          </p:cNvPr>
          <p:cNvSpPr txBox="1"/>
          <p:nvPr/>
        </p:nvSpPr>
        <p:spPr>
          <a:xfrm>
            <a:off x="12331113" y="8361015"/>
            <a:ext cx="3796352" cy="2949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95"/>
              </a:lnSpc>
              <a:spcBef>
                <a:spcPct val="0"/>
              </a:spcBef>
            </a:pPr>
            <a:r>
              <a:rPr lang="pt-BR" sz="2000" dirty="0">
                <a:solidFill>
                  <a:schemeClr val="bg1"/>
                </a:solidFill>
                <a:latin typeface="Public Sans" panose="020B0604020202020204" charset="0"/>
              </a:rPr>
              <a:t>Fonte: site [6].  </a:t>
            </a:r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C49F5D18-D7B9-96DC-7BC8-69A270F3969A}"/>
              </a:ext>
            </a:extLst>
          </p:cNvPr>
          <p:cNvGrpSpPr/>
          <p:nvPr/>
        </p:nvGrpSpPr>
        <p:grpSpPr>
          <a:xfrm>
            <a:off x="9856404" y="-858581"/>
            <a:ext cx="314174" cy="12004159"/>
            <a:chOff x="0" y="0"/>
            <a:chExt cx="87993" cy="3362084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164FC0DA-974E-1D2E-4FBC-74A5BECFAC9B}"/>
                </a:ext>
              </a:extLst>
            </p:cNvPr>
            <p:cNvSpPr/>
            <p:nvPr/>
          </p:nvSpPr>
          <p:spPr>
            <a:xfrm>
              <a:off x="0" y="0"/>
              <a:ext cx="87993" cy="3362084"/>
            </a:xfrm>
            <a:custGeom>
              <a:avLst/>
              <a:gdLst/>
              <a:ahLst/>
              <a:cxnLst/>
              <a:rect l="l" t="t" r="r" b="b"/>
              <a:pathLst>
                <a:path w="87993" h="3362084">
                  <a:moveTo>
                    <a:pt x="43996" y="0"/>
                  </a:moveTo>
                  <a:lnTo>
                    <a:pt x="43996" y="0"/>
                  </a:lnTo>
                  <a:cubicBezTo>
                    <a:pt x="68295" y="0"/>
                    <a:pt x="87993" y="19698"/>
                    <a:pt x="87993" y="43996"/>
                  </a:cubicBezTo>
                  <a:lnTo>
                    <a:pt x="87993" y="3318088"/>
                  </a:lnTo>
                  <a:cubicBezTo>
                    <a:pt x="87993" y="3342386"/>
                    <a:pt x="68295" y="3362084"/>
                    <a:pt x="43996" y="3362084"/>
                  </a:cubicBezTo>
                  <a:lnTo>
                    <a:pt x="43996" y="3362084"/>
                  </a:lnTo>
                  <a:cubicBezTo>
                    <a:pt x="19698" y="3362084"/>
                    <a:pt x="0" y="3342386"/>
                    <a:pt x="0" y="3318088"/>
                  </a:cubicBezTo>
                  <a:lnTo>
                    <a:pt x="0" y="43996"/>
                  </a:lnTo>
                  <a:cubicBezTo>
                    <a:pt x="0" y="19698"/>
                    <a:pt x="19698" y="0"/>
                    <a:pt x="43996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4FDCE5FC-2029-6649-4250-78BEE60E1DB7}"/>
                </a:ext>
              </a:extLst>
            </p:cNvPr>
            <p:cNvSpPr txBox="1"/>
            <p:nvPr/>
          </p:nvSpPr>
          <p:spPr>
            <a:xfrm>
              <a:off x="0" y="85725"/>
              <a:ext cx="87993" cy="32763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133FB98-4D80-C73A-149E-F20787669DB7}"/>
              </a:ext>
            </a:extLst>
          </p:cNvPr>
          <p:cNvSpPr txBox="1"/>
          <p:nvPr/>
        </p:nvSpPr>
        <p:spPr>
          <a:xfrm>
            <a:off x="1300044" y="2476500"/>
            <a:ext cx="8210607" cy="6832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4AAD"/>
                </a:solidFill>
                <a:latin typeface="Public Sans" panose="020B0604020202020204" charset="0"/>
              </a:rPr>
              <a:t>A </a:t>
            </a:r>
            <a:r>
              <a:rPr lang="pt-BR" sz="2000" dirty="0" err="1">
                <a:solidFill>
                  <a:srgbClr val="004AAD"/>
                </a:solidFill>
                <a:latin typeface="Public Sans" panose="020B0604020202020204" charset="0"/>
              </a:rPr>
              <a:t>Nottus</a:t>
            </a:r>
            <a:r>
              <a:rPr lang="pt-BR" sz="2000" dirty="0">
                <a:solidFill>
                  <a:srgbClr val="004AAD"/>
                </a:solidFill>
                <a:latin typeface="Public Sans" panose="020B0604020202020204" charset="0"/>
              </a:rPr>
              <a:t> [6] é uma empresa especialista em meteorologia para negócios. A </a:t>
            </a:r>
            <a:r>
              <a:rPr lang="pt-BR" sz="2000" dirty="0" err="1">
                <a:solidFill>
                  <a:srgbClr val="004AAD"/>
                </a:solidFill>
                <a:latin typeface="Public Sans" panose="020B0604020202020204" charset="0"/>
              </a:rPr>
              <a:t>Nottus</a:t>
            </a:r>
            <a:r>
              <a:rPr lang="pt-BR" sz="2000" dirty="0">
                <a:solidFill>
                  <a:srgbClr val="004AAD"/>
                </a:solidFill>
                <a:latin typeface="Public Sans" panose="020B0604020202020204" charset="0"/>
              </a:rPr>
              <a:t> oferece consultoria personalizada para diferentes setores como o de energia, agricultura, seguros e varejo. </a:t>
            </a:r>
          </a:p>
          <a:p>
            <a:pPr algn="just"/>
            <a:endParaRPr lang="pt-BR" sz="2000" dirty="0">
              <a:solidFill>
                <a:srgbClr val="004AAD"/>
              </a:solidFill>
              <a:latin typeface="Public Sans" panose="020B0604020202020204" charset="0"/>
            </a:endParaRPr>
          </a:p>
          <a:p>
            <a:pPr algn="just"/>
            <a:r>
              <a:rPr lang="pt-BR" sz="2000" dirty="0">
                <a:solidFill>
                  <a:srgbClr val="004AAD"/>
                </a:solidFill>
                <a:latin typeface="Public Sans" panose="020B0604020202020204" charset="0"/>
              </a:rPr>
              <a:t>A </a:t>
            </a:r>
            <a:r>
              <a:rPr lang="pt-BR" sz="2000" dirty="0" err="1">
                <a:solidFill>
                  <a:srgbClr val="004AAD"/>
                </a:solidFill>
                <a:latin typeface="Public Sans" panose="020B0604020202020204" charset="0"/>
              </a:rPr>
              <a:t>Nottus</a:t>
            </a:r>
            <a:r>
              <a:rPr lang="pt-BR" sz="2000" dirty="0">
                <a:solidFill>
                  <a:srgbClr val="004AAD"/>
                </a:solidFill>
                <a:latin typeface="Public Sans" panose="020B0604020202020204" charset="0"/>
              </a:rPr>
              <a:t> oferece para os seus clientes: boletim diário, boletim semanal, reunião mensal e gatilho do tempo (a empresa usa técnicas de ciências de dados para identificar a relação entre o seu histórico de vendas e os gatilhos do tempo e do clima, produzindo como resultado um conjunto de previsões de venda do produto).</a:t>
            </a:r>
          </a:p>
          <a:p>
            <a:pPr algn="just"/>
            <a:endParaRPr lang="pt-BR" sz="2000" dirty="0">
              <a:solidFill>
                <a:srgbClr val="004AAD"/>
              </a:solidFill>
              <a:latin typeface="Public Sans" panose="020B0604020202020204" charset="0"/>
            </a:endParaRPr>
          </a:p>
          <a:p>
            <a:pPr algn="just"/>
            <a:r>
              <a:rPr lang="pt-BR" sz="2000" dirty="0">
                <a:solidFill>
                  <a:srgbClr val="004AAD"/>
                </a:solidFill>
                <a:latin typeface="Public Sans" panose="020B0604020202020204" charset="0"/>
              </a:rPr>
              <a:t>É importante destacar que todos os serviços fornecidos pela </a:t>
            </a:r>
            <a:r>
              <a:rPr lang="pt-BR" sz="2000" dirty="0" err="1">
                <a:solidFill>
                  <a:srgbClr val="004AAD"/>
                </a:solidFill>
                <a:latin typeface="Public Sans" panose="020B0604020202020204" charset="0"/>
              </a:rPr>
              <a:t>Nottus</a:t>
            </a:r>
            <a:r>
              <a:rPr lang="pt-BR" sz="2000" dirty="0">
                <a:solidFill>
                  <a:srgbClr val="004AAD"/>
                </a:solidFill>
                <a:latin typeface="Public Sans" panose="020B0604020202020204" charset="0"/>
              </a:rPr>
              <a:t> são pagos. </a:t>
            </a:r>
          </a:p>
          <a:p>
            <a:pPr algn="just"/>
            <a:endParaRPr lang="pt-BR" sz="2000" b="0" i="0" kern="1200" dirty="0">
              <a:solidFill>
                <a:srgbClr val="004AAD"/>
              </a:solidFill>
              <a:effectLst/>
              <a:latin typeface="Public Sans" panose="020B0604020202020204" charset="0"/>
            </a:endParaRPr>
          </a:p>
          <a:p>
            <a:pPr algn="just"/>
            <a:r>
              <a:rPr lang="pt-BR" sz="2000" dirty="0">
                <a:solidFill>
                  <a:srgbClr val="004AAD"/>
                </a:solidFill>
                <a:latin typeface="Public Sans" panose="020B0604020202020204" charset="0"/>
              </a:rPr>
              <a:t>A </a:t>
            </a:r>
            <a:r>
              <a:rPr lang="pt-BR" sz="2000" dirty="0" err="1">
                <a:solidFill>
                  <a:srgbClr val="004AAD"/>
                </a:solidFill>
                <a:latin typeface="Public Sans" panose="020B0604020202020204" charset="0"/>
              </a:rPr>
              <a:t>Nottus</a:t>
            </a:r>
            <a:r>
              <a:rPr lang="pt-BR" sz="2000" dirty="0">
                <a:solidFill>
                  <a:srgbClr val="004AAD"/>
                </a:solidFill>
                <a:latin typeface="Public Sans" panose="020B0604020202020204" charset="0"/>
              </a:rPr>
              <a:t> informa em seu site [6]  que os boletins contém informações para os próximos dias e semanas e são entregues para os clientes por meio de um arquivo em vídeo e .</a:t>
            </a:r>
            <a:r>
              <a:rPr lang="pt-BR" sz="2000" dirty="0" err="1">
                <a:solidFill>
                  <a:srgbClr val="004AAD"/>
                </a:solidFill>
                <a:latin typeface="Public Sans" panose="020B0604020202020204" charset="0"/>
              </a:rPr>
              <a:t>pdf</a:t>
            </a:r>
            <a:r>
              <a:rPr lang="pt-BR" sz="2000" dirty="0">
                <a:solidFill>
                  <a:srgbClr val="004AAD"/>
                </a:solidFill>
                <a:latin typeface="Public Sans" panose="020B0604020202020204" charset="0"/>
              </a:rPr>
              <a:t> </a:t>
            </a:r>
          </a:p>
          <a:p>
            <a:pPr algn="just"/>
            <a:r>
              <a:rPr lang="pt-BR" sz="2000" dirty="0">
                <a:solidFill>
                  <a:srgbClr val="004AAD"/>
                </a:solidFill>
                <a:latin typeface="Public Sans" panose="020B0604020202020204" charset="0"/>
              </a:rPr>
              <a:t>  </a:t>
            </a:r>
          </a:p>
          <a:p>
            <a:pPr algn="just"/>
            <a:r>
              <a:rPr lang="pt-BR" sz="2000" dirty="0">
                <a:solidFill>
                  <a:srgbClr val="004AAD"/>
                </a:solidFill>
                <a:latin typeface="Public Sans" panose="020B0604020202020204" charset="0"/>
              </a:rPr>
              <a:t>Em seus boletins a </a:t>
            </a:r>
            <a:r>
              <a:rPr lang="pt-BR" sz="2000" dirty="0" err="1">
                <a:solidFill>
                  <a:srgbClr val="004AAD"/>
                </a:solidFill>
                <a:latin typeface="Public Sans" panose="020B0604020202020204" charset="0"/>
              </a:rPr>
              <a:t>Nottus</a:t>
            </a:r>
            <a:r>
              <a:rPr lang="pt-BR" sz="2000" dirty="0">
                <a:solidFill>
                  <a:srgbClr val="004AAD"/>
                </a:solidFill>
                <a:latin typeface="Public Sans" panose="020B0604020202020204" charset="0"/>
              </a:rPr>
              <a:t> promete fornecer resumo e/atualização da previsão de chuva, temperatura e vento, dados das principais bacias do Sistema Interligado Nacional e e</a:t>
            </a:r>
            <a:r>
              <a:rPr lang="pt-BR" sz="2000" b="0" i="0" kern="1200" dirty="0">
                <a:solidFill>
                  <a:srgbClr val="004AAD"/>
                </a:solidFill>
                <a:effectLst/>
                <a:latin typeface="Public Sans" panose="020B0604020202020204" charset="0"/>
              </a:rPr>
              <a:t>xpectativa de mudanças na previsão do próximo modelo estendido do ECMWF. </a:t>
            </a:r>
            <a:endParaRPr lang="pt-BR" sz="2000" dirty="0">
              <a:solidFill>
                <a:srgbClr val="004AAD"/>
              </a:solidFill>
              <a:latin typeface="Public Sans" panose="020B0604020202020204" charset="0"/>
            </a:endParaRPr>
          </a:p>
          <a:p>
            <a:endParaRPr lang="pt-B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094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>
            <a:extLst>
              <a:ext uri="{FF2B5EF4-FFF2-40B4-BE49-F238E27FC236}">
                <a16:creationId xmlns:a16="http://schemas.microsoft.com/office/drawing/2014/main" id="{3C32F8FD-DC84-0A1C-656E-B60FAE3EC562}"/>
              </a:ext>
            </a:extLst>
          </p:cNvPr>
          <p:cNvSpPr/>
          <p:nvPr/>
        </p:nvSpPr>
        <p:spPr>
          <a:xfrm rot="7392287">
            <a:off x="-1481051" y="-853399"/>
            <a:ext cx="4449662" cy="3965464"/>
          </a:xfrm>
          <a:custGeom>
            <a:avLst/>
            <a:gdLst/>
            <a:ahLst/>
            <a:cxnLst/>
            <a:rect l="l" t="t" r="r" b="b"/>
            <a:pathLst>
              <a:path w="3383874" h="2848607">
                <a:moveTo>
                  <a:pt x="0" y="0"/>
                </a:moveTo>
                <a:lnTo>
                  <a:pt x="3383875" y="0"/>
                </a:lnTo>
                <a:lnTo>
                  <a:pt x="3383875" y="2848606"/>
                </a:lnTo>
                <a:lnTo>
                  <a:pt x="0" y="2848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21EADC8-15F2-FC7B-8B1B-AC70BD3D08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1714499"/>
            <a:ext cx="6858000" cy="6858000"/>
          </a:xfrm>
          <a:prstGeom prst="rect">
            <a:avLst/>
          </a:prstGeom>
        </p:spPr>
      </p:pic>
      <p:grpSp>
        <p:nvGrpSpPr>
          <p:cNvPr id="4" name="Group 5">
            <a:extLst>
              <a:ext uri="{FF2B5EF4-FFF2-40B4-BE49-F238E27FC236}">
                <a16:creationId xmlns:a16="http://schemas.microsoft.com/office/drawing/2014/main" id="{EE94819F-B269-A69C-01B3-6DA220F92F91}"/>
              </a:ext>
            </a:extLst>
          </p:cNvPr>
          <p:cNvGrpSpPr/>
          <p:nvPr/>
        </p:nvGrpSpPr>
        <p:grpSpPr>
          <a:xfrm>
            <a:off x="11430000" y="-858580"/>
            <a:ext cx="314174" cy="12004159"/>
            <a:chOff x="0" y="0"/>
            <a:chExt cx="87993" cy="3362084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3E3B1034-5D9F-A1AB-7270-7F700B647D45}"/>
                </a:ext>
              </a:extLst>
            </p:cNvPr>
            <p:cNvSpPr/>
            <p:nvPr/>
          </p:nvSpPr>
          <p:spPr>
            <a:xfrm>
              <a:off x="0" y="0"/>
              <a:ext cx="87993" cy="3362084"/>
            </a:xfrm>
            <a:custGeom>
              <a:avLst/>
              <a:gdLst/>
              <a:ahLst/>
              <a:cxnLst/>
              <a:rect l="l" t="t" r="r" b="b"/>
              <a:pathLst>
                <a:path w="87993" h="3362084">
                  <a:moveTo>
                    <a:pt x="43996" y="0"/>
                  </a:moveTo>
                  <a:lnTo>
                    <a:pt x="43996" y="0"/>
                  </a:lnTo>
                  <a:cubicBezTo>
                    <a:pt x="68295" y="0"/>
                    <a:pt x="87993" y="19698"/>
                    <a:pt x="87993" y="43996"/>
                  </a:cubicBezTo>
                  <a:lnTo>
                    <a:pt x="87993" y="3318088"/>
                  </a:lnTo>
                  <a:cubicBezTo>
                    <a:pt x="87993" y="3342386"/>
                    <a:pt x="68295" y="3362084"/>
                    <a:pt x="43996" y="3362084"/>
                  </a:cubicBezTo>
                  <a:lnTo>
                    <a:pt x="43996" y="3362084"/>
                  </a:lnTo>
                  <a:cubicBezTo>
                    <a:pt x="19698" y="3362084"/>
                    <a:pt x="0" y="3342386"/>
                    <a:pt x="0" y="3318088"/>
                  </a:cubicBezTo>
                  <a:lnTo>
                    <a:pt x="0" y="43996"/>
                  </a:lnTo>
                  <a:cubicBezTo>
                    <a:pt x="0" y="19698"/>
                    <a:pt x="19698" y="0"/>
                    <a:pt x="43996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FCDBAB11-73D6-0B2A-16C2-BC9B5D7121B0}"/>
                </a:ext>
              </a:extLst>
            </p:cNvPr>
            <p:cNvSpPr txBox="1"/>
            <p:nvPr/>
          </p:nvSpPr>
          <p:spPr>
            <a:xfrm>
              <a:off x="0" y="85725"/>
              <a:ext cx="87993" cy="32763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E2CC86FE-9482-6178-7947-B253587F32B3}"/>
              </a:ext>
            </a:extLst>
          </p:cNvPr>
          <p:cNvSpPr txBox="1">
            <a:spLocks/>
          </p:cNvSpPr>
          <p:nvPr/>
        </p:nvSpPr>
        <p:spPr>
          <a:xfrm>
            <a:off x="777235" y="2964521"/>
            <a:ext cx="10494503" cy="732047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000"/>
              </a:spcBef>
            </a:pPr>
            <a:r>
              <a:rPr lang="pt-BR" sz="4500" dirty="0">
                <a:solidFill>
                  <a:srgbClr val="004AAD"/>
                </a:solidFill>
                <a:latin typeface="Public Sans" panose="020B0604020202020204" charset="0"/>
              </a:rPr>
              <a:t>Identificará as regiões de risco por meio de um mapa da cidade, o que facilita a interpretação do usuário. Ou seja, a solução Black </a:t>
            </a:r>
            <a:r>
              <a:rPr lang="pt-BR" sz="4500" dirty="0" err="1">
                <a:solidFill>
                  <a:srgbClr val="004AAD"/>
                </a:solidFill>
                <a:latin typeface="Public Sans" panose="020B0604020202020204" charset="0"/>
              </a:rPr>
              <a:t>Umbrella</a:t>
            </a:r>
            <a:r>
              <a:rPr lang="pt-BR" sz="4500" dirty="0">
                <a:solidFill>
                  <a:srgbClr val="004AAD"/>
                </a:solidFill>
                <a:latin typeface="Public Sans" panose="020B0604020202020204" charset="0"/>
              </a:rPr>
              <a:t> exibirá no mapa as informações que sejam mais pertinentes para o usuário.</a:t>
            </a:r>
          </a:p>
          <a:p>
            <a:pPr algn="just">
              <a:spcBef>
                <a:spcPts val="1000"/>
              </a:spcBef>
            </a:pPr>
            <a:endParaRPr lang="pt-BR" sz="4500" dirty="0">
              <a:solidFill>
                <a:srgbClr val="004AAD"/>
              </a:solidFill>
              <a:latin typeface="Public Sans" panose="020B0604020202020204" charset="0"/>
            </a:endParaRPr>
          </a:p>
          <a:p>
            <a:pPr algn="just">
              <a:spcBef>
                <a:spcPts val="1000"/>
              </a:spcBef>
            </a:pPr>
            <a:r>
              <a:rPr lang="pt-BR" sz="4500" dirty="0">
                <a:solidFill>
                  <a:srgbClr val="004AAD"/>
                </a:solidFill>
                <a:latin typeface="Public Sans" panose="020B0604020202020204" charset="0"/>
              </a:rPr>
              <a:t>Incluirá informações adicionais obtidas por meio de correlações usando o banco de dados criado, isso permitirá que o usuário não precise procurar em várias fontes, pois todas as informações pertinentes ao evento meteorológico específico e seus efeitos estarão ao seu alcance.</a:t>
            </a:r>
          </a:p>
          <a:p>
            <a:pPr marL="0" indent="0">
              <a:spcBef>
                <a:spcPts val="1000"/>
              </a:spcBef>
              <a:buFont typeface="Arial" pitchFamily="34" charset="0"/>
              <a:buNone/>
            </a:pPr>
            <a:endParaRPr lang="pt-BR" sz="1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BAD72738-800F-2AF3-C69D-C37CA603C0DE}"/>
              </a:ext>
            </a:extLst>
          </p:cNvPr>
          <p:cNvSpPr txBox="1"/>
          <p:nvPr/>
        </p:nvSpPr>
        <p:spPr>
          <a:xfrm>
            <a:off x="2133600" y="571500"/>
            <a:ext cx="8444607" cy="20170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159"/>
              </a:lnSpc>
            </a:pPr>
            <a:r>
              <a:rPr lang="en-US" sz="6000" spc="-696" dirty="0" err="1">
                <a:solidFill>
                  <a:srgbClr val="004AAD"/>
                </a:solidFill>
                <a:latin typeface="Public Sans"/>
              </a:rPr>
              <a:t>Diferencial</a:t>
            </a:r>
            <a:r>
              <a:rPr lang="en-US" sz="6000" spc="-696" dirty="0">
                <a:solidFill>
                  <a:srgbClr val="004AAD"/>
                </a:solidFill>
                <a:latin typeface="Public Sans"/>
              </a:rPr>
              <a:t>  de  mercado  da Black Umbrella   </a:t>
            </a:r>
          </a:p>
        </p:txBody>
      </p:sp>
    </p:spTree>
    <p:extLst>
      <p:ext uri="{BB962C8B-B14F-4D97-AF65-F5344CB8AC3E}">
        <p14:creationId xmlns:p14="http://schemas.microsoft.com/office/powerpoint/2010/main" val="3652790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>
            <a:extLst>
              <a:ext uri="{FF2B5EF4-FFF2-40B4-BE49-F238E27FC236}">
                <a16:creationId xmlns:a16="http://schemas.microsoft.com/office/drawing/2014/main" id="{0DAADA1D-500B-0E84-1460-E8C144BB4300}"/>
              </a:ext>
            </a:extLst>
          </p:cNvPr>
          <p:cNvSpPr/>
          <p:nvPr/>
        </p:nvSpPr>
        <p:spPr>
          <a:xfrm rot="7392287">
            <a:off x="-1104276" y="-395603"/>
            <a:ext cx="3383874" cy="2848607"/>
          </a:xfrm>
          <a:custGeom>
            <a:avLst/>
            <a:gdLst/>
            <a:ahLst/>
            <a:cxnLst/>
            <a:rect l="l" t="t" r="r" b="b"/>
            <a:pathLst>
              <a:path w="3383874" h="2848607">
                <a:moveTo>
                  <a:pt x="0" y="0"/>
                </a:moveTo>
                <a:lnTo>
                  <a:pt x="3383875" y="0"/>
                </a:lnTo>
                <a:lnTo>
                  <a:pt x="3383875" y="2848606"/>
                </a:lnTo>
                <a:lnTo>
                  <a:pt x="0" y="2848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CE9B892-5127-C6D1-373D-E9BAA22060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437" y="-1606063"/>
            <a:ext cx="8730763" cy="8730763"/>
          </a:xfrm>
          <a:prstGeom prst="rect">
            <a:avLst/>
          </a:prstGeom>
        </p:spPr>
      </p:pic>
      <p:sp>
        <p:nvSpPr>
          <p:cNvPr id="5" name="Freeform 5"/>
          <p:cNvSpPr/>
          <p:nvPr/>
        </p:nvSpPr>
        <p:spPr>
          <a:xfrm>
            <a:off x="-315089" y="4763983"/>
            <a:ext cx="20104489" cy="5523017"/>
          </a:xfrm>
          <a:custGeom>
            <a:avLst/>
            <a:gdLst/>
            <a:ahLst/>
            <a:cxnLst/>
            <a:rect l="l" t="t" r="r" b="b"/>
            <a:pathLst>
              <a:path w="20104489" h="5523017">
                <a:moveTo>
                  <a:pt x="0" y="0"/>
                </a:moveTo>
                <a:lnTo>
                  <a:pt x="20104489" y="0"/>
                </a:lnTo>
                <a:lnTo>
                  <a:pt x="20104489" y="5523017"/>
                </a:lnTo>
                <a:lnTo>
                  <a:pt x="0" y="55230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44363" r="-9035" b="-20568"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12" name="Group 13">
            <a:extLst>
              <a:ext uri="{FF2B5EF4-FFF2-40B4-BE49-F238E27FC236}">
                <a16:creationId xmlns:a16="http://schemas.microsoft.com/office/drawing/2014/main" id="{0719F59A-25CC-651C-3D9D-E7635E9C86E9}"/>
              </a:ext>
            </a:extLst>
          </p:cNvPr>
          <p:cNvGrpSpPr/>
          <p:nvPr/>
        </p:nvGrpSpPr>
        <p:grpSpPr>
          <a:xfrm>
            <a:off x="12115800" y="571500"/>
            <a:ext cx="5715000" cy="4986938"/>
            <a:chOff x="0" y="0"/>
            <a:chExt cx="1102601" cy="1396725"/>
          </a:xfrm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36E052F9-4D1A-01D8-9073-9CD7586F0106}"/>
                </a:ext>
              </a:extLst>
            </p:cNvPr>
            <p:cNvSpPr/>
            <p:nvPr/>
          </p:nvSpPr>
          <p:spPr>
            <a:xfrm>
              <a:off x="0" y="0"/>
              <a:ext cx="1102601" cy="1396725"/>
            </a:xfrm>
            <a:custGeom>
              <a:avLst/>
              <a:gdLst/>
              <a:ahLst/>
              <a:cxnLst/>
              <a:rect l="l" t="t" r="r" b="b"/>
              <a:pathLst>
                <a:path w="1102601" h="1396725">
                  <a:moveTo>
                    <a:pt x="29498" y="0"/>
                  </a:moveTo>
                  <a:lnTo>
                    <a:pt x="1073102" y="0"/>
                  </a:lnTo>
                  <a:cubicBezTo>
                    <a:pt x="1080926" y="0"/>
                    <a:pt x="1088429" y="3108"/>
                    <a:pt x="1093961" y="8640"/>
                  </a:cubicBezTo>
                  <a:cubicBezTo>
                    <a:pt x="1099493" y="14172"/>
                    <a:pt x="1102601" y="21675"/>
                    <a:pt x="1102601" y="29498"/>
                  </a:cubicBezTo>
                  <a:lnTo>
                    <a:pt x="1102601" y="1367226"/>
                  </a:lnTo>
                  <a:cubicBezTo>
                    <a:pt x="1102601" y="1383518"/>
                    <a:pt x="1089394" y="1396725"/>
                    <a:pt x="1073102" y="1396725"/>
                  </a:cubicBezTo>
                  <a:lnTo>
                    <a:pt x="29498" y="1396725"/>
                  </a:lnTo>
                  <a:cubicBezTo>
                    <a:pt x="13207" y="1396725"/>
                    <a:pt x="0" y="1383518"/>
                    <a:pt x="0" y="1367226"/>
                  </a:cubicBezTo>
                  <a:lnTo>
                    <a:pt x="0" y="29498"/>
                  </a:lnTo>
                  <a:cubicBezTo>
                    <a:pt x="0" y="13207"/>
                    <a:pt x="13207" y="0"/>
                    <a:pt x="29498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TextBox 15">
              <a:extLst>
                <a:ext uri="{FF2B5EF4-FFF2-40B4-BE49-F238E27FC236}">
                  <a16:creationId xmlns:a16="http://schemas.microsoft.com/office/drawing/2014/main" id="{4496EC6A-0EC0-71E0-5A1F-F8E0DD1442CB}"/>
                </a:ext>
              </a:extLst>
            </p:cNvPr>
            <p:cNvSpPr txBox="1"/>
            <p:nvPr/>
          </p:nvSpPr>
          <p:spPr>
            <a:xfrm>
              <a:off x="0" y="85725"/>
              <a:ext cx="1102601" cy="1311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5" name="TextBox 22">
            <a:extLst>
              <a:ext uri="{FF2B5EF4-FFF2-40B4-BE49-F238E27FC236}">
                <a16:creationId xmlns:a16="http://schemas.microsoft.com/office/drawing/2014/main" id="{BD74DDE1-31D2-E1D8-6FCE-5C337C23BEAC}"/>
              </a:ext>
            </a:extLst>
          </p:cNvPr>
          <p:cNvSpPr txBox="1"/>
          <p:nvPr/>
        </p:nvSpPr>
        <p:spPr>
          <a:xfrm>
            <a:off x="12496800" y="783871"/>
            <a:ext cx="4953000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40"/>
              </a:lnSpc>
            </a:pPr>
            <a:r>
              <a:rPr lang="en-US" sz="6500" spc="-533" dirty="0" err="1">
                <a:solidFill>
                  <a:srgbClr val="F1F0EC"/>
                </a:solidFill>
                <a:latin typeface="Public Sans"/>
              </a:rPr>
              <a:t>Conclusão</a:t>
            </a:r>
            <a:endParaRPr lang="en-US" sz="6500" spc="-533" dirty="0">
              <a:solidFill>
                <a:srgbClr val="F1F0EC"/>
              </a:solidFill>
              <a:latin typeface="Public Sans"/>
            </a:endParaRPr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A0F59600-EEEB-7057-9129-A63D5AD1270D}"/>
              </a:ext>
            </a:extLst>
          </p:cNvPr>
          <p:cNvSpPr txBox="1"/>
          <p:nvPr/>
        </p:nvSpPr>
        <p:spPr>
          <a:xfrm>
            <a:off x="12496800" y="1578960"/>
            <a:ext cx="4953000" cy="2925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2295"/>
              </a:lnSpc>
              <a:spcBef>
                <a:spcPct val="0"/>
              </a:spcBef>
            </a:pPr>
            <a:r>
              <a:rPr lang="en-US" sz="1700" u="none" spc="102" dirty="0">
                <a:solidFill>
                  <a:srgbClr val="F1F0EC"/>
                </a:solidFill>
                <a:latin typeface="Public Sans" panose="020B0604020202020204" charset="0"/>
              </a:rPr>
              <a:t>Acreditamos que a </a:t>
            </a:r>
            <a:r>
              <a:rPr lang="en-US" sz="1700" u="none" spc="102" dirty="0" err="1">
                <a:solidFill>
                  <a:srgbClr val="F1F0EC"/>
                </a:solidFill>
                <a:latin typeface="Public Sans" panose="020B0604020202020204" charset="0"/>
              </a:rPr>
              <a:t>solução</a:t>
            </a:r>
            <a:r>
              <a:rPr lang="en-US" sz="1700" u="none" spc="102" dirty="0">
                <a:solidFill>
                  <a:srgbClr val="F1F0EC"/>
                </a:solidFill>
                <a:latin typeface="Public Sans" panose="020B0604020202020204" charset="0"/>
              </a:rPr>
              <a:t> Black Umbrella </a:t>
            </a:r>
            <a:r>
              <a:rPr lang="en-US" sz="1700" u="none" spc="102" dirty="0" err="1">
                <a:solidFill>
                  <a:srgbClr val="F1F0EC"/>
                </a:solidFill>
                <a:latin typeface="Public Sans" panose="020B0604020202020204" charset="0"/>
              </a:rPr>
              <a:t>conseguirá</a:t>
            </a:r>
            <a:r>
              <a:rPr lang="en-US" sz="1700" u="none" spc="102" dirty="0">
                <a:solidFill>
                  <a:srgbClr val="F1F0EC"/>
                </a:solidFill>
                <a:latin typeface="Public Sans" panose="020B0604020202020204" charset="0"/>
              </a:rPr>
              <a:t> </a:t>
            </a:r>
            <a:r>
              <a:rPr lang="en-US" sz="1700" u="none" spc="102" dirty="0" err="1">
                <a:solidFill>
                  <a:srgbClr val="F1F0EC"/>
                </a:solidFill>
                <a:latin typeface="Public Sans" panose="020B0604020202020204" charset="0"/>
              </a:rPr>
              <a:t>relacionar</a:t>
            </a:r>
            <a:r>
              <a:rPr lang="en-US" sz="1700" u="none" spc="102" dirty="0">
                <a:solidFill>
                  <a:srgbClr val="F1F0EC"/>
                </a:solidFill>
                <a:latin typeface="Public Sans" panose="020B0604020202020204" charset="0"/>
              </a:rPr>
              <a:t> </a:t>
            </a:r>
            <a:r>
              <a:rPr lang="en-US" sz="1700" u="none" spc="102" dirty="0" err="1">
                <a:solidFill>
                  <a:srgbClr val="F1F0EC"/>
                </a:solidFill>
                <a:latin typeface="Public Sans" panose="020B0604020202020204" charset="0"/>
              </a:rPr>
              <a:t>os</a:t>
            </a:r>
            <a:r>
              <a:rPr lang="en-US" sz="1700" u="none" spc="102" dirty="0">
                <a:solidFill>
                  <a:srgbClr val="F1F0EC"/>
                </a:solidFill>
                <a:latin typeface="Public Sans" panose="020B0604020202020204" charset="0"/>
              </a:rPr>
              <a:t> dados, </a:t>
            </a:r>
            <a:r>
              <a:rPr lang="en-US" sz="1700" u="none" spc="102" dirty="0" err="1">
                <a:solidFill>
                  <a:srgbClr val="F1F0EC"/>
                </a:solidFill>
                <a:latin typeface="Public Sans" panose="020B0604020202020204" charset="0"/>
              </a:rPr>
              <a:t>gerando</a:t>
            </a:r>
            <a:r>
              <a:rPr lang="en-US" sz="1700" u="none" spc="102" dirty="0">
                <a:solidFill>
                  <a:srgbClr val="F1F0EC"/>
                </a:solidFill>
                <a:latin typeface="Public Sans" panose="020B0604020202020204" charset="0"/>
              </a:rPr>
              <a:t> </a:t>
            </a:r>
            <a:r>
              <a:rPr lang="en-US" sz="1700" u="none" spc="102" dirty="0" err="1">
                <a:solidFill>
                  <a:srgbClr val="F1F0EC"/>
                </a:solidFill>
                <a:latin typeface="Public Sans" panose="020B0604020202020204" charset="0"/>
              </a:rPr>
              <a:t>informações</a:t>
            </a:r>
            <a:r>
              <a:rPr lang="en-US" sz="1700" u="none" spc="102" dirty="0">
                <a:solidFill>
                  <a:srgbClr val="F1F0EC"/>
                </a:solidFill>
                <a:latin typeface="Public Sans" panose="020B0604020202020204" charset="0"/>
              </a:rPr>
              <a:t> </a:t>
            </a:r>
            <a:r>
              <a:rPr lang="en-US" sz="1700" u="none" spc="102" dirty="0" err="1">
                <a:solidFill>
                  <a:srgbClr val="F1F0EC"/>
                </a:solidFill>
                <a:latin typeface="Public Sans" panose="020B0604020202020204" charset="0"/>
              </a:rPr>
              <a:t>climáticas</a:t>
            </a:r>
            <a:r>
              <a:rPr lang="en-US" sz="1700" u="none" spc="102" dirty="0">
                <a:solidFill>
                  <a:srgbClr val="F1F0EC"/>
                </a:solidFill>
                <a:latin typeface="Public Sans" panose="020B0604020202020204" charset="0"/>
              </a:rPr>
              <a:t> de valor para </a:t>
            </a:r>
            <a:r>
              <a:rPr lang="en-US" sz="1700" spc="102" dirty="0" err="1">
                <a:solidFill>
                  <a:srgbClr val="F1F0EC"/>
                </a:solidFill>
                <a:latin typeface="Public Sans" panose="020B0604020202020204" charset="0"/>
              </a:rPr>
              <a:t>abrandar</a:t>
            </a:r>
            <a:r>
              <a:rPr lang="en-US" sz="1700" spc="102" dirty="0">
                <a:solidFill>
                  <a:srgbClr val="F1F0EC"/>
                </a:solidFill>
                <a:latin typeface="Public Sans" panose="020B0604020202020204" charset="0"/>
              </a:rPr>
              <a:t> </a:t>
            </a:r>
            <a:r>
              <a:rPr lang="en-US" sz="1700" u="none" spc="102" dirty="0" err="1">
                <a:solidFill>
                  <a:srgbClr val="F1F0EC"/>
                </a:solidFill>
                <a:latin typeface="Public Sans" panose="020B0604020202020204" charset="0"/>
              </a:rPr>
              <a:t>problemas</a:t>
            </a:r>
            <a:r>
              <a:rPr lang="en-US" sz="1700" u="none" spc="102" dirty="0">
                <a:solidFill>
                  <a:srgbClr val="F1F0EC"/>
                </a:solidFill>
                <a:latin typeface="Public Sans" panose="020B0604020202020204" charset="0"/>
              </a:rPr>
              <a:t> que </a:t>
            </a:r>
            <a:r>
              <a:rPr lang="en-US" sz="1700" u="none" spc="102" dirty="0" err="1">
                <a:solidFill>
                  <a:srgbClr val="F1F0EC"/>
                </a:solidFill>
                <a:latin typeface="Public Sans" panose="020B0604020202020204" charset="0"/>
              </a:rPr>
              <a:t>afetam</a:t>
            </a:r>
            <a:r>
              <a:rPr lang="en-US" sz="1700" u="none" spc="102" dirty="0">
                <a:solidFill>
                  <a:srgbClr val="F1F0EC"/>
                </a:solidFill>
                <a:latin typeface="Public Sans" panose="020B0604020202020204" charset="0"/>
              </a:rPr>
              <a:t> </a:t>
            </a:r>
            <a:r>
              <a:rPr lang="en-US" sz="1700" u="none" spc="102" dirty="0" err="1">
                <a:solidFill>
                  <a:srgbClr val="F1F0EC"/>
                </a:solidFill>
                <a:latin typeface="Public Sans" panose="020B0604020202020204" charset="0"/>
              </a:rPr>
              <a:t>diretamente</a:t>
            </a:r>
            <a:r>
              <a:rPr lang="en-US" sz="1700" u="none" spc="102" dirty="0">
                <a:solidFill>
                  <a:srgbClr val="F1F0EC"/>
                </a:solidFill>
                <a:latin typeface="Public Sans" panose="020B0604020202020204" charset="0"/>
              </a:rPr>
              <a:t> a </a:t>
            </a:r>
            <a:r>
              <a:rPr lang="en-US" sz="1700" u="none" spc="102" dirty="0" err="1">
                <a:solidFill>
                  <a:srgbClr val="F1F0EC"/>
                </a:solidFill>
                <a:latin typeface="Public Sans" panose="020B0604020202020204" charset="0"/>
              </a:rPr>
              <a:t>eficiência</a:t>
            </a:r>
            <a:r>
              <a:rPr lang="en-US" sz="1700" u="none" spc="102" dirty="0">
                <a:solidFill>
                  <a:srgbClr val="F1F0EC"/>
                </a:solidFill>
                <a:latin typeface="Public Sans" panose="020B0604020202020204" charset="0"/>
              </a:rPr>
              <a:t> e </a:t>
            </a:r>
            <a:r>
              <a:rPr lang="en-US" sz="1700" u="none" spc="102" dirty="0" err="1">
                <a:solidFill>
                  <a:srgbClr val="F1F0EC"/>
                </a:solidFill>
                <a:latin typeface="Public Sans" panose="020B0604020202020204" charset="0"/>
              </a:rPr>
              <a:t>confiabilidade</a:t>
            </a:r>
            <a:r>
              <a:rPr lang="en-US" sz="1700" u="none" spc="102" dirty="0">
                <a:solidFill>
                  <a:srgbClr val="F1F0EC"/>
                </a:solidFill>
                <a:latin typeface="Public Sans" panose="020B0604020202020204" charset="0"/>
              </a:rPr>
              <a:t> das </a:t>
            </a:r>
            <a:r>
              <a:rPr lang="en-US" sz="1700" u="none" spc="102" dirty="0" err="1">
                <a:solidFill>
                  <a:srgbClr val="F1F0EC"/>
                </a:solidFill>
                <a:latin typeface="Public Sans" panose="020B0604020202020204" charset="0"/>
              </a:rPr>
              <a:t>operações</a:t>
            </a:r>
            <a:r>
              <a:rPr lang="en-US" sz="1700" u="none" spc="102" dirty="0">
                <a:solidFill>
                  <a:srgbClr val="F1F0EC"/>
                </a:solidFill>
                <a:latin typeface="Public Sans" panose="020B0604020202020204" charset="0"/>
              </a:rPr>
              <a:t> no mercado de </a:t>
            </a:r>
            <a:r>
              <a:rPr lang="en-US" sz="1700" u="none" spc="102" dirty="0" err="1">
                <a:solidFill>
                  <a:srgbClr val="F1F0EC"/>
                </a:solidFill>
                <a:latin typeface="Public Sans" panose="020B0604020202020204" charset="0"/>
              </a:rPr>
              <a:t>energia</a:t>
            </a:r>
            <a:r>
              <a:rPr lang="en-US" sz="1700" u="none" spc="102" dirty="0">
                <a:solidFill>
                  <a:srgbClr val="F1F0EC"/>
                </a:solidFill>
                <a:latin typeface="Public Sans" panose="020B0604020202020204" charset="0"/>
              </a:rPr>
              <a:t> e a </a:t>
            </a:r>
            <a:r>
              <a:rPr lang="en-US" sz="1700" u="none" spc="102" dirty="0" err="1">
                <a:solidFill>
                  <a:srgbClr val="F1F0EC"/>
                </a:solidFill>
                <a:latin typeface="Public Sans" panose="020B0604020202020204" charset="0"/>
              </a:rPr>
              <a:t>comunidade</a:t>
            </a:r>
            <a:r>
              <a:rPr lang="en-US" sz="1700" u="none" spc="102" dirty="0">
                <a:solidFill>
                  <a:srgbClr val="F1F0EC"/>
                </a:solidFill>
                <a:latin typeface="Public Sans" panose="020B0604020202020204" charset="0"/>
              </a:rPr>
              <a:t> </a:t>
            </a:r>
            <a:r>
              <a:rPr lang="en-US" sz="1700" u="none" spc="102" dirty="0" err="1">
                <a:solidFill>
                  <a:srgbClr val="F1F0EC"/>
                </a:solidFill>
                <a:latin typeface="Public Sans" panose="020B0604020202020204" charset="0"/>
              </a:rPr>
              <a:t>paulistana</a:t>
            </a:r>
            <a:r>
              <a:rPr lang="en-US" sz="1700" u="none" spc="102" dirty="0">
                <a:solidFill>
                  <a:srgbClr val="F1F0EC"/>
                </a:solidFill>
                <a:latin typeface="Public Sans" panose="020B0604020202020204" charset="0"/>
              </a:rPr>
              <a:t>.</a:t>
            </a:r>
          </a:p>
          <a:p>
            <a:pPr marL="0" lvl="0" indent="0" algn="just">
              <a:lnSpc>
                <a:spcPts val="2295"/>
              </a:lnSpc>
              <a:spcBef>
                <a:spcPct val="0"/>
              </a:spcBef>
            </a:pPr>
            <a:endParaRPr lang="en-US" sz="1700" spc="102" dirty="0">
              <a:solidFill>
                <a:srgbClr val="F1F0EC"/>
              </a:solidFill>
              <a:latin typeface="Public Sans" panose="020B0604020202020204" charset="0"/>
            </a:endParaRPr>
          </a:p>
          <a:p>
            <a:pPr marL="0" lvl="0" indent="0" algn="just">
              <a:lnSpc>
                <a:spcPts val="2295"/>
              </a:lnSpc>
              <a:spcBef>
                <a:spcPct val="0"/>
              </a:spcBef>
            </a:pPr>
            <a:r>
              <a:rPr lang="en-US" sz="1700" u="none" spc="102" dirty="0">
                <a:solidFill>
                  <a:srgbClr val="F1F0EC"/>
                </a:solidFill>
                <a:latin typeface="Public Sans" panose="020B0604020202020204" charset="0"/>
              </a:rPr>
              <a:t>A </a:t>
            </a:r>
            <a:r>
              <a:rPr lang="en-US" sz="1700" u="none" spc="102" dirty="0" err="1">
                <a:solidFill>
                  <a:srgbClr val="F1F0EC"/>
                </a:solidFill>
                <a:latin typeface="Public Sans" panose="020B0604020202020204" charset="0"/>
              </a:rPr>
              <a:t>nossa</a:t>
            </a:r>
            <a:r>
              <a:rPr lang="en-US" sz="1700" u="none" spc="102" dirty="0">
                <a:solidFill>
                  <a:srgbClr val="F1F0EC"/>
                </a:solidFill>
                <a:latin typeface="Public Sans" panose="020B0604020202020204" charset="0"/>
              </a:rPr>
              <a:t> equipe </a:t>
            </a:r>
            <a:r>
              <a:rPr lang="en-US" sz="1700" u="none" spc="102" dirty="0" err="1">
                <a:solidFill>
                  <a:srgbClr val="F1F0EC"/>
                </a:solidFill>
                <a:latin typeface="Public Sans" panose="020B0604020202020204" charset="0"/>
              </a:rPr>
              <a:t>agradece</a:t>
            </a:r>
            <a:r>
              <a:rPr lang="en-US" sz="1700" u="none" spc="102" dirty="0">
                <a:solidFill>
                  <a:srgbClr val="F1F0EC"/>
                </a:solidFill>
                <a:latin typeface="Public Sans" panose="020B0604020202020204" charset="0"/>
              </a:rPr>
              <a:t> </a:t>
            </a:r>
            <a:r>
              <a:rPr lang="en-US" sz="1700" u="none" spc="102" dirty="0" err="1">
                <a:solidFill>
                  <a:srgbClr val="F1F0EC"/>
                </a:solidFill>
                <a:latin typeface="Public Sans" panose="020B0604020202020204" charset="0"/>
              </a:rPr>
              <a:t>ao</a:t>
            </a:r>
            <a:r>
              <a:rPr lang="en-US" sz="1700" u="none" spc="102" dirty="0">
                <a:solidFill>
                  <a:srgbClr val="F1F0EC"/>
                </a:solidFill>
                <a:latin typeface="Public Sans" panose="020B0604020202020204" charset="0"/>
              </a:rPr>
              <a:t> time da FIAP e da MINSAIT pela </a:t>
            </a:r>
            <a:r>
              <a:rPr lang="en-US" sz="1700" u="none" spc="102" dirty="0" err="1">
                <a:solidFill>
                  <a:srgbClr val="F1F0EC"/>
                </a:solidFill>
                <a:latin typeface="Public Sans" panose="020B0604020202020204" charset="0"/>
              </a:rPr>
              <a:t>oportunidade</a:t>
            </a:r>
            <a:r>
              <a:rPr lang="en-US" sz="1700" spc="102" dirty="0">
                <a:solidFill>
                  <a:srgbClr val="F1F0EC"/>
                </a:solidFill>
                <a:latin typeface="Public Sans" panose="020B0604020202020204" charset="0"/>
              </a:rPr>
              <a:t>.  </a:t>
            </a:r>
            <a:endParaRPr lang="en-US" sz="1700" u="none" spc="102" dirty="0">
              <a:solidFill>
                <a:srgbClr val="F1F0EC"/>
              </a:solidFill>
              <a:latin typeface="Public Sans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>
            <a:extLst>
              <a:ext uri="{FF2B5EF4-FFF2-40B4-BE49-F238E27FC236}">
                <a16:creationId xmlns:a16="http://schemas.microsoft.com/office/drawing/2014/main" id="{D9D05564-A93F-48B3-5B88-D7584A4B9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76" y="3006821"/>
            <a:ext cx="9143133" cy="6100229"/>
          </a:xfrm>
          <a:prstGeom prst="rect">
            <a:avLst/>
          </a:prstGeom>
        </p:spPr>
      </p:pic>
      <p:sp>
        <p:nvSpPr>
          <p:cNvPr id="2" name="Freeform 7">
            <a:extLst>
              <a:ext uri="{FF2B5EF4-FFF2-40B4-BE49-F238E27FC236}">
                <a16:creationId xmlns:a16="http://schemas.microsoft.com/office/drawing/2014/main" id="{8F6ACFC2-D714-9D68-8B36-D1380F6C94E6}"/>
              </a:ext>
            </a:extLst>
          </p:cNvPr>
          <p:cNvSpPr/>
          <p:nvPr/>
        </p:nvSpPr>
        <p:spPr>
          <a:xfrm rot="7392287">
            <a:off x="-1481051" y="-853399"/>
            <a:ext cx="4449662" cy="3965464"/>
          </a:xfrm>
          <a:custGeom>
            <a:avLst/>
            <a:gdLst/>
            <a:ahLst/>
            <a:cxnLst/>
            <a:rect l="l" t="t" r="r" b="b"/>
            <a:pathLst>
              <a:path w="3383874" h="2848607">
                <a:moveTo>
                  <a:pt x="0" y="0"/>
                </a:moveTo>
                <a:lnTo>
                  <a:pt x="3383875" y="0"/>
                </a:lnTo>
                <a:lnTo>
                  <a:pt x="3383875" y="2848606"/>
                </a:lnTo>
                <a:lnTo>
                  <a:pt x="0" y="28486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47DBCE0-9B31-E812-1D51-53F5189B7B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0" y="-532397"/>
            <a:ext cx="2538961" cy="2538961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B82DDE6C-38DF-73EE-1F55-CE5E7105BE52}"/>
              </a:ext>
            </a:extLst>
          </p:cNvPr>
          <p:cNvSpPr/>
          <p:nvPr/>
        </p:nvSpPr>
        <p:spPr>
          <a:xfrm>
            <a:off x="10252857" y="5817529"/>
            <a:ext cx="2091543" cy="478811"/>
          </a:xfrm>
          <a:custGeom>
            <a:avLst/>
            <a:gdLst/>
            <a:ahLst/>
            <a:cxnLst/>
            <a:rect l="l" t="t" r="r" b="b"/>
            <a:pathLst>
              <a:path w="1066177" h="478811">
                <a:moveTo>
                  <a:pt x="0" y="0"/>
                </a:moveTo>
                <a:lnTo>
                  <a:pt x="1066177" y="0"/>
                </a:lnTo>
                <a:lnTo>
                  <a:pt x="1066177" y="478810"/>
                </a:lnTo>
                <a:lnTo>
                  <a:pt x="0" y="4788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4469BC2-C47B-238B-739A-A69D5266D111}"/>
              </a:ext>
            </a:extLst>
          </p:cNvPr>
          <p:cNvGrpSpPr/>
          <p:nvPr/>
        </p:nvGrpSpPr>
        <p:grpSpPr>
          <a:xfrm>
            <a:off x="12573000" y="3006821"/>
            <a:ext cx="5195482" cy="6100229"/>
            <a:chOff x="0" y="0"/>
            <a:chExt cx="1102601" cy="1396725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F389E3F7-234E-25A1-9B14-64989199B09C}"/>
                </a:ext>
              </a:extLst>
            </p:cNvPr>
            <p:cNvSpPr/>
            <p:nvPr/>
          </p:nvSpPr>
          <p:spPr>
            <a:xfrm>
              <a:off x="0" y="0"/>
              <a:ext cx="1102601" cy="1396725"/>
            </a:xfrm>
            <a:custGeom>
              <a:avLst/>
              <a:gdLst/>
              <a:ahLst/>
              <a:cxnLst/>
              <a:rect l="l" t="t" r="r" b="b"/>
              <a:pathLst>
                <a:path w="1102601" h="1396725">
                  <a:moveTo>
                    <a:pt x="29498" y="0"/>
                  </a:moveTo>
                  <a:lnTo>
                    <a:pt x="1073102" y="0"/>
                  </a:lnTo>
                  <a:cubicBezTo>
                    <a:pt x="1080926" y="0"/>
                    <a:pt x="1088429" y="3108"/>
                    <a:pt x="1093961" y="8640"/>
                  </a:cubicBezTo>
                  <a:cubicBezTo>
                    <a:pt x="1099493" y="14172"/>
                    <a:pt x="1102601" y="21675"/>
                    <a:pt x="1102601" y="29498"/>
                  </a:cubicBezTo>
                  <a:lnTo>
                    <a:pt x="1102601" y="1367226"/>
                  </a:lnTo>
                  <a:cubicBezTo>
                    <a:pt x="1102601" y="1383518"/>
                    <a:pt x="1089394" y="1396725"/>
                    <a:pt x="1073102" y="1396725"/>
                  </a:cubicBezTo>
                  <a:lnTo>
                    <a:pt x="29498" y="1396725"/>
                  </a:lnTo>
                  <a:cubicBezTo>
                    <a:pt x="13207" y="1396725"/>
                    <a:pt x="0" y="1383518"/>
                    <a:pt x="0" y="1367226"/>
                  </a:cubicBezTo>
                  <a:lnTo>
                    <a:pt x="0" y="29498"/>
                  </a:lnTo>
                  <a:cubicBezTo>
                    <a:pt x="0" y="13207"/>
                    <a:pt x="13207" y="0"/>
                    <a:pt x="29498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607160-8053-6845-DF2C-394E7929A514}"/>
                </a:ext>
              </a:extLst>
            </p:cNvPr>
            <p:cNvSpPr txBox="1"/>
            <p:nvPr/>
          </p:nvSpPr>
          <p:spPr>
            <a:xfrm>
              <a:off x="0" y="85725"/>
              <a:ext cx="1102601" cy="1311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37EB19B-7607-1783-F887-40391337E85E}"/>
              </a:ext>
            </a:extLst>
          </p:cNvPr>
          <p:cNvSpPr txBox="1"/>
          <p:nvPr/>
        </p:nvSpPr>
        <p:spPr>
          <a:xfrm>
            <a:off x="12976010" y="3336866"/>
            <a:ext cx="438946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  <a:latin typeface="Public Sans" panose="020B0604020202020204" charset="0"/>
              </a:rPr>
              <a:t>O artigo do Arquivo Público do Estado de São Paulo na edição nº47 de Abril de 2011 [1] apresenta essa matéria jornalística junto a discussão sobre enchentes em São Paulo, suas causas e efeitos destruidores ocorridos entre os anos de 1890 e 1940. </a:t>
            </a:r>
          </a:p>
          <a:p>
            <a:endParaRPr lang="pt-BR" dirty="0"/>
          </a:p>
        </p:txBody>
      </p:sp>
      <p:sp>
        <p:nvSpPr>
          <p:cNvPr id="21" name="TextBox 4">
            <a:extLst>
              <a:ext uri="{FF2B5EF4-FFF2-40B4-BE49-F238E27FC236}">
                <a16:creationId xmlns:a16="http://schemas.microsoft.com/office/drawing/2014/main" id="{594F756C-DA41-E504-210D-38AC84230E32}"/>
              </a:ext>
            </a:extLst>
          </p:cNvPr>
          <p:cNvSpPr txBox="1"/>
          <p:nvPr/>
        </p:nvSpPr>
        <p:spPr>
          <a:xfrm>
            <a:off x="4495800" y="9140461"/>
            <a:ext cx="1387674" cy="318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699"/>
              </a:lnSpc>
              <a:spcBef>
                <a:spcPct val="0"/>
              </a:spcBef>
            </a:pPr>
            <a:r>
              <a:rPr lang="en-US" sz="1999" u="none" spc="119" dirty="0">
                <a:solidFill>
                  <a:srgbClr val="004AAD"/>
                </a:solidFill>
                <a:latin typeface="Public Sans Medium"/>
              </a:rPr>
              <a:t>Fonte: [1]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AE0B4-3721-4B25-F622-2AE121D89F15}"/>
              </a:ext>
            </a:extLst>
          </p:cNvPr>
          <p:cNvSpPr txBox="1"/>
          <p:nvPr/>
        </p:nvSpPr>
        <p:spPr>
          <a:xfrm>
            <a:off x="4682409" y="644162"/>
            <a:ext cx="8923181" cy="1071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59"/>
              </a:lnSpc>
            </a:pPr>
            <a:r>
              <a:rPr lang="en-US" sz="9600" spc="-696" dirty="0" err="1">
                <a:solidFill>
                  <a:srgbClr val="004AAD"/>
                </a:solidFill>
                <a:latin typeface="Public Sans"/>
              </a:rPr>
              <a:t>Contexto</a:t>
            </a:r>
            <a:r>
              <a:rPr lang="en-US" sz="9600" spc="-696" dirty="0">
                <a:solidFill>
                  <a:srgbClr val="004AAD"/>
                </a:solidFill>
                <a:latin typeface="Public Sans"/>
              </a:rPr>
              <a:t> </a:t>
            </a:r>
            <a:r>
              <a:rPr lang="en-US" sz="9600" spc="-696" dirty="0" err="1">
                <a:solidFill>
                  <a:srgbClr val="004AAD"/>
                </a:solidFill>
                <a:latin typeface="Public Sans"/>
              </a:rPr>
              <a:t>histórico</a:t>
            </a:r>
            <a:endParaRPr lang="en-US" sz="9600" spc="-696" dirty="0">
              <a:solidFill>
                <a:srgbClr val="004AAD"/>
              </a:solidFill>
              <a:latin typeface="Public Sans"/>
            </a:endParaRPr>
          </a:p>
        </p:txBody>
      </p:sp>
    </p:spTree>
    <p:extLst>
      <p:ext uri="{BB962C8B-B14F-4D97-AF65-F5344CB8AC3E}">
        <p14:creationId xmlns:p14="http://schemas.microsoft.com/office/powerpoint/2010/main" val="4108697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7D22BCDE-E73F-11C9-17A1-9065DAB314A0}"/>
              </a:ext>
            </a:extLst>
          </p:cNvPr>
          <p:cNvSpPr txBox="1"/>
          <p:nvPr/>
        </p:nvSpPr>
        <p:spPr>
          <a:xfrm>
            <a:off x="6082751" y="739088"/>
            <a:ext cx="6122497" cy="9654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159"/>
              </a:lnSpc>
            </a:pPr>
            <a:r>
              <a:rPr lang="en-US" sz="6000" spc="-696" dirty="0">
                <a:solidFill>
                  <a:srgbClr val="004AAD"/>
                </a:solidFill>
                <a:latin typeface="Public Sans"/>
              </a:rPr>
              <a:t>REFERÊNCIAS   </a:t>
            </a:r>
          </a:p>
        </p:txBody>
      </p:sp>
      <p:sp>
        <p:nvSpPr>
          <p:cNvPr id="3" name="Freeform 7">
            <a:extLst>
              <a:ext uri="{FF2B5EF4-FFF2-40B4-BE49-F238E27FC236}">
                <a16:creationId xmlns:a16="http://schemas.microsoft.com/office/drawing/2014/main" id="{63DDFB6C-8ECA-006B-E491-E1769BE7E7E9}"/>
              </a:ext>
            </a:extLst>
          </p:cNvPr>
          <p:cNvSpPr/>
          <p:nvPr/>
        </p:nvSpPr>
        <p:spPr>
          <a:xfrm rot="7392287">
            <a:off x="-1104276" y="-395603"/>
            <a:ext cx="3383874" cy="2848607"/>
          </a:xfrm>
          <a:custGeom>
            <a:avLst/>
            <a:gdLst/>
            <a:ahLst/>
            <a:cxnLst/>
            <a:rect l="l" t="t" r="r" b="b"/>
            <a:pathLst>
              <a:path w="3383874" h="2848607">
                <a:moveTo>
                  <a:pt x="0" y="0"/>
                </a:moveTo>
                <a:lnTo>
                  <a:pt x="3383875" y="0"/>
                </a:lnTo>
                <a:lnTo>
                  <a:pt x="3383875" y="2848606"/>
                </a:lnTo>
                <a:lnTo>
                  <a:pt x="0" y="2848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79FDCA8-03B9-D508-0CB1-88F5611C5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0" y="-532397"/>
            <a:ext cx="2538961" cy="2538961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0CCE82B-E88F-F285-CD26-16058D6CF395}"/>
              </a:ext>
            </a:extLst>
          </p:cNvPr>
          <p:cNvSpPr txBox="1">
            <a:spLocks/>
          </p:cNvSpPr>
          <p:nvPr/>
        </p:nvSpPr>
        <p:spPr>
          <a:xfrm>
            <a:off x="3886200" y="2006564"/>
            <a:ext cx="10515600" cy="641353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2800" dirty="0">
                <a:solidFill>
                  <a:srgbClr val="004AAD"/>
                </a:solidFill>
                <a:latin typeface="Public Sans" panose="020B0604020202020204" charset="0"/>
              </a:rPr>
              <a:t>[1]</a:t>
            </a:r>
            <a:r>
              <a:rPr lang="pt-BR" sz="2800" dirty="0">
                <a:latin typeface="Public Sans" panose="020B0604020202020204" charset="0"/>
                <a:hlinkClick r:id="rId5"/>
              </a:rPr>
              <a:t>http://www.historica.arquivoestado.sp.gov.br/materias/anteriores/edicao47/materia01/</a:t>
            </a:r>
            <a:r>
              <a:rPr lang="pt-BR" sz="2800" dirty="0">
                <a:latin typeface="Public Sans" panose="020B0604020202020204" charset="0"/>
              </a:rPr>
              <a:t>  </a:t>
            </a:r>
          </a:p>
          <a:p>
            <a:pPr marL="0" indent="0">
              <a:buFont typeface="Arial" pitchFamily="34" charset="0"/>
              <a:buNone/>
            </a:pPr>
            <a:r>
              <a:rPr lang="pt-BR" sz="2800" dirty="0">
                <a:solidFill>
                  <a:srgbClr val="004AAD"/>
                </a:solidFill>
                <a:latin typeface="Public Sans" panose="020B0604020202020204" charset="0"/>
              </a:rPr>
              <a:t>[2] </a:t>
            </a:r>
            <a:r>
              <a:rPr lang="pt-BR" sz="2800" dirty="0">
                <a:latin typeface="Public Sans" panose="020B0604020202020204" charset="0"/>
                <a:hlinkClick r:id="rId6"/>
              </a:rPr>
              <a:t>https://g1.globo.com/sp/sao-paulo/noticia/2023/12/23/temporal-com-rajadas-de-vento-de-ate-50-kmh-na-cidade-de-sp-causa-alagamentos-e-quedas-de-arvores.ghtml</a:t>
            </a:r>
            <a:r>
              <a:rPr lang="pt-BR" sz="2800" dirty="0">
                <a:latin typeface="Public Sans" panose="020B0604020202020204" charset="0"/>
              </a:rPr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pt-BR" sz="2800" dirty="0">
                <a:solidFill>
                  <a:srgbClr val="004AAD"/>
                </a:solidFill>
                <a:latin typeface="Public Sans" panose="020B0604020202020204" charset="0"/>
              </a:rPr>
              <a:t>[3] </a:t>
            </a:r>
            <a:r>
              <a:rPr lang="pt-BR" sz="2800" dirty="0">
                <a:latin typeface="Public Sans" panose="020B0604020202020204" charset="0"/>
                <a:hlinkClick r:id="rId7"/>
              </a:rPr>
              <a:t>https://www.cnnbrasil.com.br/nacional/chuva-volta-a-provocar-queda-de-energia-em-sao-paulo-enel-e-cobrada-por-moradores/</a:t>
            </a:r>
            <a:r>
              <a:rPr lang="pt-BR" sz="2800" dirty="0">
                <a:latin typeface="Public Sans" panose="020B0604020202020204" charset="0"/>
              </a:rPr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pt-BR" sz="2800" dirty="0">
                <a:solidFill>
                  <a:srgbClr val="004AAD"/>
                </a:solidFill>
                <a:latin typeface="Public Sans" panose="020B0604020202020204" charset="0"/>
              </a:rPr>
              <a:t>[4] </a:t>
            </a:r>
            <a:r>
              <a:rPr lang="pt-BR" sz="2800" dirty="0">
                <a:latin typeface="Public Sans" panose="020B0604020202020204" charset="0"/>
                <a:hlinkClick r:id="rId8"/>
              </a:rPr>
              <a:t>https://www.cgesp.org/v3/index.jsp</a:t>
            </a:r>
            <a:r>
              <a:rPr lang="pt-BR" sz="2800" dirty="0">
                <a:latin typeface="Public Sans" panose="020B0604020202020204" charset="0"/>
              </a:rPr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pt-BR" sz="2800" dirty="0">
                <a:solidFill>
                  <a:srgbClr val="004AAD"/>
                </a:solidFill>
                <a:latin typeface="Public Sans" panose="020B0604020202020204" charset="0"/>
              </a:rPr>
              <a:t>[5] </a:t>
            </a:r>
            <a:r>
              <a:rPr lang="pt-BR" sz="2800" dirty="0">
                <a:latin typeface="Public Sans" panose="020B0604020202020204" charset="0"/>
                <a:hlinkClick r:id="rId9"/>
              </a:rPr>
              <a:t>https://www.sigatempometeorologia.com.br/</a:t>
            </a:r>
            <a:r>
              <a:rPr lang="pt-BR" sz="2800" dirty="0">
                <a:latin typeface="Public Sans" panose="020B0604020202020204" charset="0"/>
              </a:rPr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pt-BR" sz="2800" dirty="0">
                <a:solidFill>
                  <a:srgbClr val="004AAD"/>
                </a:solidFill>
                <a:latin typeface="Public Sans" panose="020B0604020202020204" charset="0"/>
              </a:rPr>
              <a:t>[6] </a:t>
            </a:r>
            <a:r>
              <a:rPr lang="pt-BR" sz="2800" dirty="0">
                <a:latin typeface="Public Sans" panose="020B0604020202020204" charset="0"/>
                <a:hlinkClick r:id="rId10"/>
              </a:rPr>
              <a:t>https://nottus.com.br/</a:t>
            </a:r>
            <a:r>
              <a:rPr lang="pt-BR" sz="2800" dirty="0">
                <a:latin typeface="Public Sans" panose="020B060402020202020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823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>
            <a:extLst>
              <a:ext uri="{FF2B5EF4-FFF2-40B4-BE49-F238E27FC236}">
                <a16:creationId xmlns:a16="http://schemas.microsoft.com/office/drawing/2014/main" id="{79B4A035-48B3-3A27-BD16-DB88D69F442A}"/>
              </a:ext>
            </a:extLst>
          </p:cNvPr>
          <p:cNvSpPr/>
          <p:nvPr/>
        </p:nvSpPr>
        <p:spPr>
          <a:xfrm rot="7392287">
            <a:off x="-1481051" y="-853399"/>
            <a:ext cx="4449662" cy="3965464"/>
          </a:xfrm>
          <a:custGeom>
            <a:avLst/>
            <a:gdLst/>
            <a:ahLst/>
            <a:cxnLst/>
            <a:rect l="l" t="t" r="r" b="b"/>
            <a:pathLst>
              <a:path w="3383874" h="2848607">
                <a:moveTo>
                  <a:pt x="0" y="0"/>
                </a:moveTo>
                <a:lnTo>
                  <a:pt x="3383875" y="0"/>
                </a:lnTo>
                <a:lnTo>
                  <a:pt x="3383875" y="2848606"/>
                </a:lnTo>
                <a:lnTo>
                  <a:pt x="0" y="2848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pt-BR"/>
          </a:p>
        </p:txBody>
      </p:sp>
      <p:grpSp>
        <p:nvGrpSpPr>
          <p:cNvPr id="16" name="Group 3">
            <a:extLst>
              <a:ext uri="{FF2B5EF4-FFF2-40B4-BE49-F238E27FC236}">
                <a16:creationId xmlns:a16="http://schemas.microsoft.com/office/drawing/2014/main" id="{3146560C-2042-1ABC-34E2-A3CB953859C0}"/>
              </a:ext>
            </a:extLst>
          </p:cNvPr>
          <p:cNvGrpSpPr/>
          <p:nvPr/>
        </p:nvGrpSpPr>
        <p:grpSpPr>
          <a:xfrm>
            <a:off x="2819400" y="190501"/>
            <a:ext cx="12649200" cy="2438400"/>
            <a:chOff x="0" y="0"/>
            <a:chExt cx="1102601" cy="1396725"/>
          </a:xfrm>
        </p:grpSpPr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7156FF04-D0AB-E566-D76D-E3E79490863B}"/>
                </a:ext>
              </a:extLst>
            </p:cNvPr>
            <p:cNvSpPr/>
            <p:nvPr/>
          </p:nvSpPr>
          <p:spPr>
            <a:xfrm>
              <a:off x="0" y="0"/>
              <a:ext cx="1102601" cy="1396725"/>
            </a:xfrm>
            <a:custGeom>
              <a:avLst/>
              <a:gdLst/>
              <a:ahLst/>
              <a:cxnLst/>
              <a:rect l="l" t="t" r="r" b="b"/>
              <a:pathLst>
                <a:path w="1102601" h="1396725">
                  <a:moveTo>
                    <a:pt x="29498" y="0"/>
                  </a:moveTo>
                  <a:lnTo>
                    <a:pt x="1073102" y="0"/>
                  </a:lnTo>
                  <a:cubicBezTo>
                    <a:pt x="1080926" y="0"/>
                    <a:pt x="1088429" y="3108"/>
                    <a:pt x="1093961" y="8640"/>
                  </a:cubicBezTo>
                  <a:cubicBezTo>
                    <a:pt x="1099493" y="14172"/>
                    <a:pt x="1102601" y="21675"/>
                    <a:pt x="1102601" y="29498"/>
                  </a:cubicBezTo>
                  <a:lnTo>
                    <a:pt x="1102601" y="1367226"/>
                  </a:lnTo>
                  <a:cubicBezTo>
                    <a:pt x="1102601" y="1383518"/>
                    <a:pt x="1089394" y="1396725"/>
                    <a:pt x="1073102" y="1396725"/>
                  </a:cubicBezTo>
                  <a:lnTo>
                    <a:pt x="29498" y="1396725"/>
                  </a:lnTo>
                  <a:cubicBezTo>
                    <a:pt x="13207" y="1396725"/>
                    <a:pt x="0" y="1383518"/>
                    <a:pt x="0" y="1367226"/>
                  </a:cubicBezTo>
                  <a:lnTo>
                    <a:pt x="0" y="29498"/>
                  </a:lnTo>
                  <a:cubicBezTo>
                    <a:pt x="0" y="13207"/>
                    <a:pt x="13207" y="0"/>
                    <a:pt x="29498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8" name="TextBox 5">
              <a:extLst>
                <a:ext uri="{FF2B5EF4-FFF2-40B4-BE49-F238E27FC236}">
                  <a16:creationId xmlns:a16="http://schemas.microsoft.com/office/drawing/2014/main" id="{A5A8198C-6B67-42DF-34BE-B91D01EF36D1}"/>
                </a:ext>
              </a:extLst>
            </p:cNvPr>
            <p:cNvSpPr txBox="1"/>
            <p:nvPr/>
          </p:nvSpPr>
          <p:spPr>
            <a:xfrm>
              <a:off x="0" y="85725"/>
              <a:ext cx="1102601" cy="1311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DB167C4-066B-B41A-1984-AC027A482C7B}"/>
              </a:ext>
            </a:extLst>
          </p:cNvPr>
          <p:cNvSpPr txBox="1"/>
          <p:nvPr/>
        </p:nvSpPr>
        <p:spPr>
          <a:xfrm>
            <a:off x="3581400" y="342900"/>
            <a:ext cx="11125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200" dirty="0">
                <a:solidFill>
                  <a:schemeClr val="bg1"/>
                </a:solidFill>
                <a:latin typeface="Public Sans" panose="020B0604020202020204" charset="0"/>
              </a:rPr>
              <a:t>O artigo do Arquivo Público do Estado de São Paulo [1] cita que </a:t>
            </a:r>
            <a:r>
              <a:rPr lang="pt-BR" sz="2200" b="1" dirty="0">
                <a:solidFill>
                  <a:schemeClr val="bg1"/>
                </a:solidFill>
                <a:latin typeface="Public Sans" panose="020B0604020202020204" charset="0"/>
              </a:rPr>
              <a:t>até o fim do século XIX, o transbordamento dos rios e córregos</a:t>
            </a:r>
            <a:r>
              <a:rPr lang="pt-BR" sz="2200" dirty="0">
                <a:solidFill>
                  <a:schemeClr val="bg1"/>
                </a:solidFill>
                <a:latin typeface="Public Sans" panose="020B0604020202020204" charset="0"/>
              </a:rPr>
              <a:t> na cidade de São Paulo era um fenômeno conhecido, mas </a:t>
            </a:r>
            <a:r>
              <a:rPr lang="pt-BR" sz="2200" b="1" dirty="0">
                <a:solidFill>
                  <a:schemeClr val="bg1"/>
                </a:solidFill>
                <a:latin typeface="Public Sans" panose="020B0604020202020204" charset="0"/>
              </a:rPr>
              <a:t>não provocava grandes tragédias na cidade</a:t>
            </a:r>
            <a:r>
              <a:rPr lang="pt-BR" sz="2200" dirty="0">
                <a:solidFill>
                  <a:schemeClr val="bg1"/>
                </a:solidFill>
                <a:latin typeface="Public Sans" panose="020B0604020202020204" charset="0"/>
              </a:rPr>
              <a:t>. Entretanto, devido a inúmeros fatores climáticos e medidas públicas ineficientes para resolver essa questão, atualmente, é provável que os efeitos das chuvas e tempestades sejam ainda mais significativos ...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02642EF-F30F-2035-D6E2-3B8F8D3C88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0" y="-532397"/>
            <a:ext cx="2538961" cy="253896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CEE6573-6378-5108-899E-2687E6CD1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0168" y="2983352"/>
            <a:ext cx="6253216" cy="2723903"/>
          </a:xfrm>
          <a:prstGeom prst="rect">
            <a:avLst/>
          </a:prstGeom>
        </p:spPr>
      </p:pic>
      <p:pic>
        <p:nvPicPr>
          <p:cNvPr id="10" name="Picture 4" descr="Linha férrea alagada na estação Brás, na Linha 10-Turquesa da CPTM — Foto: Reprodução/TV Globo">
            <a:extLst>
              <a:ext uri="{FF2B5EF4-FFF2-40B4-BE49-F238E27FC236}">
                <a16:creationId xmlns:a16="http://schemas.microsoft.com/office/drawing/2014/main" id="{B73DD941-50E4-36A5-69D3-773637C77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346" y="5819406"/>
            <a:ext cx="6595892" cy="371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BD9B283C-4AA3-FED1-09DD-84A997AF59BB}"/>
              </a:ext>
            </a:extLst>
          </p:cNvPr>
          <p:cNvSpPr txBox="1"/>
          <p:nvPr/>
        </p:nvSpPr>
        <p:spPr>
          <a:xfrm>
            <a:off x="4311708" y="9672779"/>
            <a:ext cx="1510135" cy="318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699"/>
              </a:lnSpc>
              <a:spcBef>
                <a:spcPct val="0"/>
              </a:spcBef>
            </a:pPr>
            <a:r>
              <a:rPr lang="en-US" sz="1999" u="none" spc="119" dirty="0">
                <a:solidFill>
                  <a:srgbClr val="004AAD"/>
                </a:solidFill>
                <a:latin typeface="Public Sans Medium"/>
              </a:rPr>
              <a:t>Fonte: [2]</a:t>
            </a: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F078850D-D2B6-57F2-A5B3-D24E42A9FA89}"/>
              </a:ext>
            </a:extLst>
          </p:cNvPr>
          <p:cNvSpPr txBox="1"/>
          <p:nvPr/>
        </p:nvSpPr>
        <p:spPr>
          <a:xfrm>
            <a:off x="9525000" y="3251373"/>
            <a:ext cx="6934200" cy="60324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pt-BR" sz="2800" dirty="0">
                <a:solidFill>
                  <a:srgbClr val="004AAD"/>
                </a:solidFill>
                <a:latin typeface="Public Sans" panose="020B0604020202020204" charset="0"/>
              </a:rPr>
              <a:t>Em [2], no dia </a:t>
            </a:r>
            <a:r>
              <a:rPr lang="pt-BR" sz="2800" b="0" i="0" dirty="0">
                <a:solidFill>
                  <a:srgbClr val="004AAD"/>
                </a:solidFill>
                <a:effectLst/>
                <a:highlight>
                  <a:srgbClr val="FFFFFF"/>
                </a:highlight>
                <a:latin typeface="Public Sans" panose="020B0604020202020204" charset="0"/>
              </a:rPr>
              <a:t>23/12/2023, segundo o Corpo de Bombeiros, na Grande São Paulo, até as 18h30, houve 54 chamados para quedas de árvores, oito para desabamentos e 156 para enchentes/alagamentos.</a:t>
            </a:r>
          </a:p>
          <a:p>
            <a:pPr algn="just"/>
            <a:r>
              <a:rPr lang="pt-BR" sz="2800" dirty="0">
                <a:solidFill>
                  <a:srgbClr val="004AAD"/>
                </a:solidFill>
                <a:highlight>
                  <a:srgbClr val="FFFFFF"/>
                </a:highlight>
                <a:latin typeface="Public Sans" panose="020B0604020202020204" charset="0"/>
              </a:rPr>
              <a:t>R</a:t>
            </a:r>
            <a:r>
              <a:rPr lang="pt-BR" sz="2800" b="0" i="0" dirty="0">
                <a:solidFill>
                  <a:srgbClr val="004AAD"/>
                </a:solidFill>
                <a:effectLst/>
                <a:highlight>
                  <a:srgbClr val="FFFFFF"/>
                </a:highlight>
                <a:latin typeface="Public Sans" panose="020B0604020202020204" charset="0"/>
              </a:rPr>
              <a:t>ajadas de vento foram registradas, e a mais forte, de até 50 km/h, na região da Cidade Ademar. </a:t>
            </a:r>
          </a:p>
          <a:p>
            <a:pPr algn="just"/>
            <a:endParaRPr lang="pt-BR" sz="2800" dirty="0">
              <a:solidFill>
                <a:srgbClr val="004AAD"/>
              </a:solidFill>
              <a:highlight>
                <a:srgbClr val="FFFFFF"/>
              </a:highlight>
              <a:latin typeface="Public Sans" panose="020B0604020202020204" charset="0"/>
            </a:endParaRPr>
          </a:p>
          <a:p>
            <a:pPr algn="just"/>
            <a:r>
              <a:rPr lang="pt-BR" sz="2800" dirty="0">
                <a:solidFill>
                  <a:srgbClr val="004AAD"/>
                </a:solidFill>
                <a:latin typeface="Public Sans" panose="020B0604020202020204" charset="0"/>
              </a:rPr>
              <a:t>A imagem mostra a </a:t>
            </a:r>
            <a:r>
              <a:rPr lang="pt-BR" sz="2800" b="0" i="0" dirty="0">
                <a:solidFill>
                  <a:srgbClr val="004AAD"/>
                </a:solidFill>
                <a:effectLst/>
                <a:highlight>
                  <a:srgbClr val="FFFFFF"/>
                </a:highlight>
                <a:latin typeface="Public Sans" panose="020B0604020202020204" charset="0"/>
              </a:rPr>
              <a:t>Linha férrea alagada na estação Brás, na Linha 10-Turquesa da Companhia Paulista de Trens Metropolitanos CPTM, no dia 23/12/2023.</a:t>
            </a:r>
            <a:endParaRPr lang="en-US" sz="1700" u="none" spc="102" dirty="0">
              <a:solidFill>
                <a:srgbClr val="F1F0EC"/>
              </a:solidFill>
              <a:latin typeface="Public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7054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3CA6EDF-7C60-A58E-8B9B-6A3DD7CAE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098" y="2184595"/>
            <a:ext cx="9429714" cy="7805988"/>
          </a:xfrm>
          <a:prstGeom prst="rect">
            <a:avLst/>
          </a:prstGeom>
        </p:spPr>
      </p:pic>
      <p:sp>
        <p:nvSpPr>
          <p:cNvPr id="2" name="Freeform 7">
            <a:extLst>
              <a:ext uri="{FF2B5EF4-FFF2-40B4-BE49-F238E27FC236}">
                <a16:creationId xmlns:a16="http://schemas.microsoft.com/office/drawing/2014/main" id="{F74C25E8-771A-AAFA-C5F7-26CA6E2973AC}"/>
              </a:ext>
            </a:extLst>
          </p:cNvPr>
          <p:cNvSpPr/>
          <p:nvPr/>
        </p:nvSpPr>
        <p:spPr>
          <a:xfrm rot="7392287">
            <a:off x="-1481051" y="-853399"/>
            <a:ext cx="4449662" cy="3965464"/>
          </a:xfrm>
          <a:custGeom>
            <a:avLst/>
            <a:gdLst/>
            <a:ahLst/>
            <a:cxnLst/>
            <a:rect l="l" t="t" r="r" b="b"/>
            <a:pathLst>
              <a:path w="3383874" h="2848607">
                <a:moveTo>
                  <a:pt x="0" y="0"/>
                </a:moveTo>
                <a:lnTo>
                  <a:pt x="3383875" y="0"/>
                </a:lnTo>
                <a:lnTo>
                  <a:pt x="3383875" y="2848606"/>
                </a:lnTo>
                <a:lnTo>
                  <a:pt x="0" y="28486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AFF15EA-2DFB-6E25-957B-B633741BBB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0" y="-532397"/>
            <a:ext cx="2538961" cy="253896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B3996FE-B208-0E54-00F9-D8B5BCB9D7CD}"/>
              </a:ext>
            </a:extLst>
          </p:cNvPr>
          <p:cNvGrpSpPr/>
          <p:nvPr/>
        </p:nvGrpSpPr>
        <p:grpSpPr>
          <a:xfrm>
            <a:off x="11049001" y="2420389"/>
            <a:ext cx="6705599" cy="7295111"/>
            <a:chOff x="0" y="0"/>
            <a:chExt cx="1102601" cy="1396725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9F829501-15C3-EA9F-58AB-9779059A1190}"/>
                </a:ext>
              </a:extLst>
            </p:cNvPr>
            <p:cNvSpPr/>
            <p:nvPr/>
          </p:nvSpPr>
          <p:spPr>
            <a:xfrm>
              <a:off x="0" y="0"/>
              <a:ext cx="1102601" cy="1396725"/>
            </a:xfrm>
            <a:custGeom>
              <a:avLst/>
              <a:gdLst/>
              <a:ahLst/>
              <a:cxnLst/>
              <a:rect l="l" t="t" r="r" b="b"/>
              <a:pathLst>
                <a:path w="1102601" h="1396725">
                  <a:moveTo>
                    <a:pt x="29498" y="0"/>
                  </a:moveTo>
                  <a:lnTo>
                    <a:pt x="1073102" y="0"/>
                  </a:lnTo>
                  <a:cubicBezTo>
                    <a:pt x="1080926" y="0"/>
                    <a:pt x="1088429" y="3108"/>
                    <a:pt x="1093961" y="8640"/>
                  </a:cubicBezTo>
                  <a:cubicBezTo>
                    <a:pt x="1099493" y="14172"/>
                    <a:pt x="1102601" y="21675"/>
                    <a:pt x="1102601" y="29498"/>
                  </a:cubicBezTo>
                  <a:lnTo>
                    <a:pt x="1102601" y="1367226"/>
                  </a:lnTo>
                  <a:cubicBezTo>
                    <a:pt x="1102601" y="1383518"/>
                    <a:pt x="1089394" y="1396725"/>
                    <a:pt x="1073102" y="1396725"/>
                  </a:cubicBezTo>
                  <a:lnTo>
                    <a:pt x="29498" y="1396725"/>
                  </a:lnTo>
                  <a:cubicBezTo>
                    <a:pt x="13207" y="1396725"/>
                    <a:pt x="0" y="1383518"/>
                    <a:pt x="0" y="1367226"/>
                  </a:cubicBezTo>
                  <a:lnTo>
                    <a:pt x="0" y="29498"/>
                  </a:lnTo>
                  <a:cubicBezTo>
                    <a:pt x="0" y="13207"/>
                    <a:pt x="13207" y="0"/>
                    <a:pt x="29498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F9DA21-D3F5-D677-813A-454A25374DB2}"/>
                </a:ext>
              </a:extLst>
            </p:cNvPr>
            <p:cNvSpPr txBox="1"/>
            <p:nvPr/>
          </p:nvSpPr>
          <p:spPr>
            <a:xfrm>
              <a:off x="0" y="85725"/>
              <a:ext cx="1102601" cy="1311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8" name="TextBox 17">
            <a:extLst>
              <a:ext uri="{FF2B5EF4-FFF2-40B4-BE49-F238E27FC236}">
                <a16:creationId xmlns:a16="http://schemas.microsoft.com/office/drawing/2014/main" id="{4F9DE19B-1370-A216-6A89-068F8CC006B1}"/>
              </a:ext>
            </a:extLst>
          </p:cNvPr>
          <p:cNvSpPr txBox="1"/>
          <p:nvPr/>
        </p:nvSpPr>
        <p:spPr>
          <a:xfrm>
            <a:off x="11431440" y="2578936"/>
            <a:ext cx="5940719" cy="70173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latin typeface="Public Sans" panose="020B0604020202020204" charset="0"/>
              </a:rPr>
              <a:t>No dia 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Public Sans" panose="020B0604020202020204" charset="0"/>
              </a:rPr>
              <a:t>08/01/2024, na matéria publicada pela CNN Brasil [3]: </a:t>
            </a:r>
          </a:p>
          <a:p>
            <a:pPr algn="just"/>
            <a:r>
              <a:rPr lang="pt-BR" sz="2400" b="0" i="0" dirty="0">
                <a:solidFill>
                  <a:schemeClr val="bg1"/>
                </a:solidFill>
                <a:effectLst/>
                <a:latin typeface="Public Sans" panose="020B0604020202020204" charset="0"/>
              </a:rPr>
              <a:t>“A falta de luz foi notada e relatada em bairros como Saúde, Vila Mariana, Vila Clementino, Mirandópolis, Moema, Campo Belo e Paraíso (todas na zona sul), e também em estabelecimentos comerciais do bairro Santana, na zona norte da cidade. </a:t>
            </a:r>
          </a:p>
          <a:p>
            <a:pPr algn="just"/>
            <a:r>
              <a:rPr lang="pt-BR" sz="2400" b="0" i="0" dirty="0">
                <a:solidFill>
                  <a:schemeClr val="bg1"/>
                </a:solidFill>
                <a:effectLst/>
                <a:latin typeface="Public Sans" panose="020B0604020202020204" charset="0"/>
              </a:rPr>
              <a:t>Em balanço divulgado no final da tarde, o Corpo de Bombeiros informou que foram registradas 200 ocorrências de quedas de árvore em São Paulo e na região metropolitana durante o temporal. [...]</a:t>
            </a:r>
            <a:endParaRPr lang="pt-BR" sz="2400" dirty="0">
              <a:solidFill>
                <a:schemeClr val="bg1"/>
              </a:solidFill>
              <a:latin typeface="Public Sans" panose="020B0604020202020204" charset="0"/>
            </a:endParaRPr>
          </a:p>
          <a:p>
            <a:pPr algn="just"/>
            <a:r>
              <a:rPr lang="pt-BR" sz="2400" b="0" i="0" dirty="0">
                <a:solidFill>
                  <a:schemeClr val="bg1"/>
                </a:solidFill>
                <a:effectLst/>
                <a:latin typeface="Public Sans" panose="020B0604020202020204" charset="0"/>
              </a:rPr>
              <a:t>No começo de novembro de 2023, um temporal deixou mais de 2 milhões de pessoas sem energia elétrica em São Paulo e em cidades da região metropolitana da capital. ”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C61AD877-F209-EC7A-3087-6779F3FA7C1E}"/>
              </a:ext>
            </a:extLst>
          </p:cNvPr>
          <p:cNvSpPr txBox="1"/>
          <p:nvPr/>
        </p:nvSpPr>
        <p:spPr>
          <a:xfrm>
            <a:off x="5058734" y="9897311"/>
            <a:ext cx="1510135" cy="318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699"/>
              </a:lnSpc>
              <a:spcBef>
                <a:spcPct val="0"/>
              </a:spcBef>
            </a:pPr>
            <a:r>
              <a:rPr lang="en-US" sz="1999" u="none" spc="119" dirty="0">
                <a:solidFill>
                  <a:srgbClr val="004AAD"/>
                </a:solidFill>
                <a:latin typeface="Public Sans Medium"/>
              </a:rPr>
              <a:t>Fonte: [3]</a:t>
            </a:r>
          </a:p>
        </p:txBody>
      </p:sp>
    </p:spTree>
    <p:extLst>
      <p:ext uri="{BB962C8B-B14F-4D97-AF65-F5344CB8AC3E}">
        <p14:creationId xmlns:p14="http://schemas.microsoft.com/office/powerpoint/2010/main" val="151535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>
            <a:extLst>
              <a:ext uri="{FF2B5EF4-FFF2-40B4-BE49-F238E27FC236}">
                <a16:creationId xmlns:a16="http://schemas.microsoft.com/office/drawing/2014/main" id="{C18D68E0-75A5-BE93-FD41-9DA89511D7C5}"/>
              </a:ext>
            </a:extLst>
          </p:cNvPr>
          <p:cNvSpPr/>
          <p:nvPr/>
        </p:nvSpPr>
        <p:spPr>
          <a:xfrm rot="7392287">
            <a:off x="-1481051" y="-853399"/>
            <a:ext cx="4449662" cy="3965464"/>
          </a:xfrm>
          <a:custGeom>
            <a:avLst/>
            <a:gdLst/>
            <a:ahLst/>
            <a:cxnLst/>
            <a:rect l="l" t="t" r="r" b="b"/>
            <a:pathLst>
              <a:path w="3383874" h="2848607">
                <a:moveTo>
                  <a:pt x="0" y="0"/>
                </a:moveTo>
                <a:lnTo>
                  <a:pt x="3383875" y="0"/>
                </a:lnTo>
                <a:lnTo>
                  <a:pt x="3383875" y="2848606"/>
                </a:lnTo>
                <a:lnTo>
                  <a:pt x="0" y="2848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7A1C930-8B29-3D52-DC46-1DF2D6CD8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0" y="-532397"/>
            <a:ext cx="2538961" cy="2538961"/>
          </a:xfrm>
          <a:prstGeom prst="rect">
            <a:avLst/>
          </a:prstGeom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FA2654A5-A54E-D2E4-EA3F-A615D4C779D1}"/>
              </a:ext>
            </a:extLst>
          </p:cNvPr>
          <p:cNvSpPr txBox="1"/>
          <p:nvPr/>
        </p:nvSpPr>
        <p:spPr>
          <a:xfrm>
            <a:off x="2895600" y="1129333"/>
            <a:ext cx="13106400" cy="83715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pt-BR" sz="3200" dirty="0">
                <a:solidFill>
                  <a:srgbClr val="004AAD"/>
                </a:solidFill>
                <a:latin typeface="Public Sans" panose="020B0604020202020204" charset="0"/>
              </a:rPr>
              <a:t>Fenômenos como chuvas intensas e/ou prolongadas, bem como ventos fortes, afetam a cidade de SP tanto em aspectos sociais quanto econômicos. </a:t>
            </a:r>
          </a:p>
          <a:p>
            <a:pPr algn="just"/>
            <a:endParaRPr lang="pt-BR" sz="3200" dirty="0">
              <a:solidFill>
                <a:srgbClr val="004AAD"/>
              </a:solidFill>
              <a:latin typeface="Public Sans" panose="020B0604020202020204" charset="0"/>
            </a:endParaRPr>
          </a:p>
          <a:p>
            <a:pPr algn="just"/>
            <a:r>
              <a:rPr lang="pt-BR" sz="3200" dirty="0">
                <a:solidFill>
                  <a:srgbClr val="004AAD"/>
                </a:solidFill>
                <a:latin typeface="Public Sans" panose="020B0604020202020204" charset="0"/>
              </a:rPr>
              <a:t>Dados e informações públicas como as condições meteorológicas, mapas de alagamento, zonas de perigo, localização de estações e subestações de energia são facilmente encontradas na internet. </a:t>
            </a:r>
            <a:r>
              <a:rPr lang="pt-BR" sz="3200" b="0" i="0" u="none" strike="noStrike" dirty="0">
                <a:solidFill>
                  <a:srgbClr val="004AAD"/>
                </a:solidFill>
                <a:effectLst/>
                <a:latin typeface="Public Sans" panose="020B0604020202020204" charset="0"/>
              </a:rPr>
              <a:t>Porém, como essas informações estão diluídas na rede a maioria dos usuários não consegue interpretá-las facilmente, além de não ter tempo hábil para isso em seu dia-a-dia. </a:t>
            </a:r>
          </a:p>
          <a:p>
            <a:pPr algn="just"/>
            <a:endParaRPr lang="pt-BR" sz="3200" dirty="0">
              <a:solidFill>
                <a:srgbClr val="004AAD"/>
              </a:solidFill>
              <a:latin typeface="Public Sans" panose="020B0604020202020204" charset="0"/>
            </a:endParaRPr>
          </a:p>
          <a:p>
            <a:pPr algn="just"/>
            <a:r>
              <a:rPr lang="pt-BR" sz="3200" dirty="0">
                <a:solidFill>
                  <a:srgbClr val="004AAD"/>
                </a:solidFill>
                <a:latin typeface="Public Sans" panose="020B0604020202020204" charset="0"/>
              </a:rPr>
              <a:t>C</a:t>
            </a:r>
            <a:r>
              <a:rPr lang="pt-BR" sz="3200" b="0" i="0" u="none" strike="noStrike" dirty="0">
                <a:solidFill>
                  <a:srgbClr val="004AAD"/>
                </a:solidFill>
                <a:effectLst/>
                <a:latin typeface="Public Sans" panose="020B0604020202020204" charset="0"/>
              </a:rPr>
              <a:t>oncluiu-se, portanto, que há uma lacuna acerca das ferramentas que exibam as condições meteorológicas, do </a:t>
            </a:r>
            <a:r>
              <a:rPr lang="pt-BR" sz="3200" b="0" i="1" u="none" strike="noStrike" dirty="0">
                <a:solidFill>
                  <a:srgbClr val="004AAD"/>
                </a:solidFill>
                <a:effectLst/>
                <a:latin typeface="Public Sans" panose="020B0604020202020204" charset="0"/>
              </a:rPr>
              <a:t>status</a:t>
            </a:r>
            <a:r>
              <a:rPr lang="pt-BR" sz="3200" b="0" i="0" u="none" strike="noStrike" dirty="0">
                <a:solidFill>
                  <a:srgbClr val="004AAD"/>
                </a:solidFill>
                <a:effectLst/>
                <a:latin typeface="Public Sans" panose="020B0604020202020204" charset="0"/>
              </a:rPr>
              <a:t> do fornecimento de energia nas regiões, e que apresente os impactos da condição meteorológica na comunidade paulistana.  Ou seja, uma ferramenta que reúna de forma organizada todas as informações pertinentes sobre o tempo e como isso afeta a comunidade. </a:t>
            </a:r>
            <a:endParaRPr lang="en-US" sz="8499" spc="-696" dirty="0">
              <a:solidFill>
                <a:srgbClr val="004AAD"/>
              </a:solidFill>
              <a:latin typeface="Public Sans"/>
            </a:endParaRPr>
          </a:p>
        </p:txBody>
      </p:sp>
    </p:spTree>
    <p:extLst>
      <p:ext uri="{BB962C8B-B14F-4D97-AF65-F5344CB8AC3E}">
        <p14:creationId xmlns:p14="http://schemas.microsoft.com/office/powerpoint/2010/main" val="2312135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>
            <a:extLst>
              <a:ext uri="{FF2B5EF4-FFF2-40B4-BE49-F238E27FC236}">
                <a16:creationId xmlns:a16="http://schemas.microsoft.com/office/drawing/2014/main" id="{2F945185-63EE-552D-C9E5-270991830A78}"/>
              </a:ext>
            </a:extLst>
          </p:cNvPr>
          <p:cNvSpPr/>
          <p:nvPr/>
        </p:nvSpPr>
        <p:spPr>
          <a:xfrm rot="7392287">
            <a:off x="-1481051" y="-853399"/>
            <a:ext cx="4449662" cy="3965464"/>
          </a:xfrm>
          <a:custGeom>
            <a:avLst/>
            <a:gdLst/>
            <a:ahLst/>
            <a:cxnLst/>
            <a:rect l="l" t="t" r="r" b="b"/>
            <a:pathLst>
              <a:path w="3383874" h="2848607">
                <a:moveTo>
                  <a:pt x="0" y="0"/>
                </a:moveTo>
                <a:lnTo>
                  <a:pt x="3383875" y="0"/>
                </a:lnTo>
                <a:lnTo>
                  <a:pt x="3383875" y="2848606"/>
                </a:lnTo>
                <a:lnTo>
                  <a:pt x="0" y="2848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64396B6F-B79A-3561-23C0-F23A2C08032F}"/>
              </a:ext>
            </a:extLst>
          </p:cNvPr>
          <p:cNvSpPr txBox="1"/>
          <p:nvPr/>
        </p:nvSpPr>
        <p:spPr>
          <a:xfrm>
            <a:off x="2895600" y="1333500"/>
            <a:ext cx="13106400" cy="15440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endParaRPr lang="pt-BR" sz="3200" dirty="0">
              <a:solidFill>
                <a:srgbClr val="004AAD"/>
              </a:solidFill>
              <a:latin typeface="Public Sans" panose="020B0604020202020204" charset="0"/>
            </a:endParaRPr>
          </a:p>
          <a:p>
            <a:pPr algn="ctr">
              <a:lnSpc>
                <a:spcPts val="8159"/>
              </a:lnSpc>
            </a:pPr>
            <a:endParaRPr lang="en-US" sz="8499" spc="-696" dirty="0">
              <a:solidFill>
                <a:srgbClr val="004AAD"/>
              </a:solidFill>
              <a:latin typeface="Public Sans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3C920D7-5399-0C66-3D56-21A7D6CAB944}"/>
              </a:ext>
            </a:extLst>
          </p:cNvPr>
          <p:cNvSpPr txBox="1"/>
          <p:nvPr/>
        </p:nvSpPr>
        <p:spPr>
          <a:xfrm>
            <a:off x="2978624" y="495300"/>
            <a:ext cx="12496800" cy="86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 rtl="0" fontAlgn="base"/>
            <a:r>
              <a:rPr lang="pt-BR" sz="3200" b="0" i="0" u="none" strike="noStrike" dirty="0">
                <a:solidFill>
                  <a:srgbClr val="004AAD"/>
                </a:solidFill>
                <a:effectLst/>
                <a:latin typeface="Public Sans" panose="020B0604020202020204" charset="0"/>
              </a:rPr>
              <a:t>Ao analisar todas as ferramentas disponibilizadas para o público, das mais comuns (como a previsão do tempo apresentada nos </a:t>
            </a:r>
            <a:r>
              <a:rPr lang="pt-BR" sz="3200" b="0" i="1" u="none" strike="noStrike" dirty="0">
                <a:solidFill>
                  <a:srgbClr val="004AAD"/>
                </a:solidFill>
                <a:effectLst/>
                <a:latin typeface="Public Sans" panose="020B0604020202020204" charset="0"/>
              </a:rPr>
              <a:t>smartphones</a:t>
            </a:r>
            <a:r>
              <a:rPr lang="pt-BR" sz="3200" b="0" i="0" u="none" strike="noStrike" dirty="0">
                <a:solidFill>
                  <a:srgbClr val="004AAD"/>
                </a:solidFill>
                <a:effectLst/>
                <a:latin typeface="Public Sans" panose="020B0604020202020204" charset="0"/>
              </a:rPr>
              <a:t>) até as mais avançadas (como sistemas de alertas de vulcões e terremotos) e as demandas das companhias fornecedoras de energia da cidade, das equipes de apoio ao cidadão e do paulistano, verificou-se que se as informações mais pertinentes estivessem reunidas de forma inteligente e visualmente identificável o impacto negativo de condições meteorológicas adversas poderia ser reduzido.</a:t>
            </a:r>
            <a:r>
              <a:rPr lang="pt-BR" sz="3200" b="0" i="0" dirty="0">
                <a:solidFill>
                  <a:srgbClr val="004AAD"/>
                </a:solidFill>
                <a:effectLst/>
                <a:latin typeface="Public Sans" panose="020B0604020202020204" charset="0"/>
              </a:rPr>
              <a:t>​</a:t>
            </a:r>
          </a:p>
          <a:p>
            <a:endParaRPr lang="pt-BR" sz="3200" dirty="0">
              <a:solidFill>
                <a:srgbClr val="004AAD"/>
              </a:solidFill>
              <a:latin typeface="Public Sans" panose="020B0604020202020204" charset="0"/>
            </a:endParaRPr>
          </a:p>
          <a:p>
            <a:r>
              <a:rPr lang="pt-BR" sz="3200" dirty="0">
                <a:solidFill>
                  <a:srgbClr val="004AAD"/>
                </a:solidFill>
                <a:latin typeface="Public Sans" panose="020B0604020202020204" charset="0"/>
              </a:rPr>
              <a:t>Assim, motivados por essa análise propomos:</a:t>
            </a:r>
          </a:p>
          <a:p>
            <a:endParaRPr lang="pt-BR" sz="3200" dirty="0">
              <a:solidFill>
                <a:srgbClr val="004AAD"/>
              </a:solidFill>
              <a:latin typeface="Public Sans" panose="020B0604020202020204" charset="0"/>
            </a:endParaRPr>
          </a:p>
          <a:p>
            <a:endParaRPr lang="pt-BR" sz="3200" dirty="0">
              <a:solidFill>
                <a:srgbClr val="004AAD"/>
              </a:solidFill>
              <a:latin typeface="Public Sans" panose="020B0604020202020204" charset="0"/>
            </a:endParaRPr>
          </a:p>
          <a:p>
            <a:pPr algn="ctr"/>
            <a:endParaRPr lang="pt-BR" sz="4400" dirty="0">
              <a:solidFill>
                <a:srgbClr val="0000FF"/>
              </a:solidFill>
            </a:endParaRPr>
          </a:p>
          <a:p>
            <a:pPr algn="ctr"/>
            <a:endParaRPr lang="pt-BR" sz="3200" dirty="0">
              <a:solidFill>
                <a:srgbClr val="004AAD"/>
              </a:solidFill>
              <a:latin typeface="Public Sans" panose="020B0604020202020204" charset="0"/>
            </a:endParaRPr>
          </a:p>
          <a:p>
            <a:pPr algn="ctr">
              <a:lnSpc>
                <a:spcPts val="8159"/>
              </a:lnSpc>
            </a:pPr>
            <a:endParaRPr lang="en-US" sz="8499" spc="-696" dirty="0">
              <a:solidFill>
                <a:srgbClr val="004AAD"/>
              </a:solidFill>
              <a:latin typeface="Public Sans"/>
            </a:endParaRPr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B04DD6B7-C970-4858-D749-E2734377260F}"/>
              </a:ext>
            </a:extLst>
          </p:cNvPr>
          <p:cNvGrpSpPr/>
          <p:nvPr/>
        </p:nvGrpSpPr>
        <p:grpSpPr>
          <a:xfrm>
            <a:off x="2673824" y="6210300"/>
            <a:ext cx="13106400" cy="3370082"/>
            <a:chOff x="0" y="0"/>
            <a:chExt cx="2342659" cy="857492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D53BBC93-CDB8-A264-89B2-8BB9EDD218FF}"/>
                </a:ext>
              </a:extLst>
            </p:cNvPr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29527027-242B-EB38-32A1-7E9D50715A96}"/>
                </a:ext>
              </a:extLst>
            </p:cNvPr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C16AD5A5-8BC7-7988-160F-E2F2C16EAB53}"/>
              </a:ext>
            </a:extLst>
          </p:cNvPr>
          <p:cNvSpPr txBox="1"/>
          <p:nvPr/>
        </p:nvSpPr>
        <p:spPr>
          <a:xfrm>
            <a:off x="2895600" y="6547213"/>
            <a:ext cx="12496800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pt-BR" sz="3200" b="1" dirty="0">
                <a:solidFill>
                  <a:schemeClr val="bg1"/>
                </a:solidFill>
                <a:latin typeface="Public Sans" panose="020B0604020202020204" charset="0"/>
              </a:rPr>
              <a:t>Black </a:t>
            </a:r>
            <a:r>
              <a:rPr lang="pt-BR" sz="3200" b="1" dirty="0" err="1">
                <a:solidFill>
                  <a:schemeClr val="bg1"/>
                </a:solidFill>
                <a:latin typeface="Public Sans" panose="020B0604020202020204" charset="0"/>
              </a:rPr>
              <a:t>Umbrella</a:t>
            </a:r>
            <a:r>
              <a:rPr lang="pt-BR" sz="3200" b="1" dirty="0">
                <a:solidFill>
                  <a:schemeClr val="bg1"/>
                </a:solidFill>
                <a:latin typeface="Public Sans" panose="020B0604020202020204" charset="0"/>
              </a:rPr>
              <a:t>, a solução que envolve o desenvolvimento de uma ferramenta que reúne de forma clara e eficiente além das condições meteorológicas e sinais de alerta de tempo severo, informações adicionais como, por exemplo, o local com maior probabilidade de interrupção de fornecimento de energia. 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9CD16C-55E1-13BF-DCA8-040EC5111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0" y="-532397"/>
            <a:ext cx="2538961" cy="253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5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>
            <a:extLst>
              <a:ext uri="{FF2B5EF4-FFF2-40B4-BE49-F238E27FC236}">
                <a16:creationId xmlns:a16="http://schemas.microsoft.com/office/drawing/2014/main" id="{CE1DCA4F-5A46-5211-5CBF-AF067E4F40B1}"/>
              </a:ext>
            </a:extLst>
          </p:cNvPr>
          <p:cNvSpPr/>
          <p:nvPr/>
        </p:nvSpPr>
        <p:spPr>
          <a:xfrm rot="7392287">
            <a:off x="-1481051" y="-853399"/>
            <a:ext cx="4449662" cy="3965464"/>
          </a:xfrm>
          <a:custGeom>
            <a:avLst/>
            <a:gdLst/>
            <a:ahLst/>
            <a:cxnLst/>
            <a:rect l="l" t="t" r="r" b="b"/>
            <a:pathLst>
              <a:path w="3383874" h="2848607">
                <a:moveTo>
                  <a:pt x="0" y="0"/>
                </a:moveTo>
                <a:lnTo>
                  <a:pt x="3383875" y="0"/>
                </a:lnTo>
                <a:lnTo>
                  <a:pt x="3383875" y="2848606"/>
                </a:lnTo>
                <a:lnTo>
                  <a:pt x="0" y="28486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pt-BR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ACA3E83E-6EE8-4683-3D1E-3DCF2AB14743}"/>
              </a:ext>
            </a:extLst>
          </p:cNvPr>
          <p:cNvGrpSpPr/>
          <p:nvPr/>
        </p:nvGrpSpPr>
        <p:grpSpPr>
          <a:xfrm>
            <a:off x="2781300" y="1129333"/>
            <a:ext cx="12725400" cy="2890362"/>
            <a:chOff x="0" y="0"/>
            <a:chExt cx="2342659" cy="857492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913E45FD-9745-E04F-27E8-5BC0C9178471}"/>
                </a:ext>
              </a:extLst>
            </p:cNvPr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09DA0E02-A991-45B5-55F1-211DD08441BA}"/>
                </a:ext>
              </a:extLst>
            </p:cNvPr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7" name="TextBox 2">
            <a:extLst>
              <a:ext uri="{FF2B5EF4-FFF2-40B4-BE49-F238E27FC236}">
                <a16:creationId xmlns:a16="http://schemas.microsoft.com/office/drawing/2014/main" id="{F971DAC4-99EF-439B-DAFE-2C91EB63035D}"/>
              </a:ext>
            </a:extLst>
          </p:cNvPr>
          <p:cNvSpPr txBox="1"/>
          <p:nvPr/>
        </p:nvSpPr>
        <p:spPr>
          <a:xfrm>
            <a:off x="2895600" y="-129"/>
            <a:ext cx="13106400" cy="36984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endParaRPr lang="pt-BR" sz="3200" dirty="0">
              <a:solidFill>
                <a:srgbClr val="004AAD"/>
              </a:solidFill>
              <a:latin typeface="Public Sans" panose="020B0604020202020204" charset="0"/>
            </a:endParaRPr>
          </a:p>
          <a:p>
            <a:r>
              <a:rPr lang="pt-BR" sz="3200" b="1" dirty="0">
                <a:solidFill>
                  <a:srgbClr val="004AAD"/>
                </a:solidFill>
                <a:latin typeface="Public Sans" panose="020B0604020202020204" charset="0"/>
              </a:rPr>
              <a:t>Resumidamente, o objetivo da solução Black </a:t>
            </a:r>
            <a:r>
              <a:rPr lang="pt-BR" sz="3200" b="1" dirty="0" err="1">
                <a:solidFill>
                  <a:srgbClr val="004AAD"/>
                </a:solidFill>
                <a:latin typeface="Public Sans" panose="020B0604020202020204" charset="0"/>
              </a:rPr>
              <a:t>Umbrella</a:t>
            </a:r>
            <a:r>
              <a:rPr lang="pt-BR" sz="3200" b="1" dirty="0">
                <a:solidFill>
                  <a:srgbClr val="004AAD"/>
                </a:solidFill>
                <a:latin typeface="Public Sans" panose="020B0604020202020204" charset="0"/>
              </a:rPr>
              <a:t> é:</a:t>
            </a:r>
            <a:endParaRPr lang="pt-BR" sz="3200" dirty="0">
              <a:solidFill>
                <a:srgbClr val="004AAD"/>
              </a:solidFill>
              <a:latin typeface="Public Sans" panose="020B0604020202020204" charset="0"/>
            </a:endParaRPr>
          </a:p>
          <a:p>
            <a:endParaRPr lang="pt-BR" sz="3200" dirty="0">
              <a:solidFill>
                <a:srgbClr val="004AAD"/>
              </a:solidFill>
              <a:latin typeface="Public Sans" panose="020B0604020202020204" charset="0"/>
            </a:endParaRPr>
          </a:p>
          <a:p>
            <a:pPr algn="ctr"/>
            <a:endParaRPr lang="pt-BR" sz="4400" dirty="0">
              <a:solidFill>
                <a:srgbClr val="0000FF"/>
              </a:solidFill>
            </a:endParaRPr>
          </a:p>
          <a:p>
            <a:pPr algn="ctr"/>
            <a:endParaRPr lang="pt-BR" sz="3200" dirty="0">
              <a:solidFill>
                <a:srgbClr val="004AAD"/>
              </a:solidFill>
              <a:latin typeface="Public Sans" panose="020B0604020202020204" charset="0"/>
            </a:endParaRPr>
          </a:p>
          <a:p>
            <a:pPr algn="ctr">
              <a:lnSpc>
                <a:spcPts val="8159"/>
              </a:lnSpc>
            </a:pPr>
            <a:endParaRPr lang="en-US" sz="8499" spc="-696" dirty="0">
              <a:solidFill>
                <a:srgbClr val="004AAD"/>
              </a:solidFill>
              <a:latin typeface="Public San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52E2C74-7CCC-6222-1F7C-74246BF76A1B}"/>
              </a:ext>
            </a:extLst>
          </p:cNvPr>
          <p:cNvSpPr txBox="1"/>
          <p:nvPr/>
        </p:nvSpPr>
        <p:spPr>
          <a:xfrm>
            <a:off x="2896736" y="1481197"/>
            <a:ext cx="1241946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Clr>
                <a:schemeClr val="dk1"/>
              </a:buClr>
              <a:buSzPts val="2800"/>
              <a:buNone/>
            </a:pPr>
            <a:r>
              <a:rPr lang="pt-BR" sz="3200" b="1" dirty="0">
                <a:solidFill>
                  <a:schemeClr val="bg1"/>
                </a:solidFill>
                <a:latin typeface="Public Sans" panose="020B0604020202020204" charset="0"/>
              </a:rPr>
              <a:t>Desenvolver uma ferramenta tecnológica com o objetivo de criar </a:t>
            </a:r>
            <a:r>
              <a:rPr lang="pt-BR" sz="3200" b="1" i="1" dirty="0">
                <a:solidFill>
                  <a:schemeClr val="bg1"/>
                </a:solidFill>
                <a:latin typeface="Public Sans" panose="020B0604020202020204" charset="0"/>
              </a:rPr>
              <a:t>boletins informativos </a:t>
            </a:r>
            <a:r>
              <a:rPr lang="pt-BR" sz="3200" b="1" dirty="0">
                <a:solidFill>
                  <a:schemeClr val="bg1"/>
                </a:solidFill>
                <a:latin typeface="Public Sans" panose="020B0604020202020204" charset="0"/>
              </a:rPr>
              <a:t>que apresentam, em condições meteorológicas adversas, os seus possíveis efeitos social/econômico na cidade de São Paulo. </a:t>
            </a: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FDCD65BE-E0F3-EEF9-1906-9C6A4D916C92}"/>
              </a:ext>
            </a:extLst>
          </p:cNvPr>
          <p:cNvSpPr txBox="1"/>
          <p:nvPr/>
        </p:nvSpPr>
        <p:spPr>
          <a:xfrm>
            <a:off x="2896146" y="3824470"/>
            <a:ext cx="13106400" cy="41908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endParaRPr lang="pt-BR" sz="3200" dirty="0">
              <a:solidFill>
                <a:srgbClr val="004AAD"/>
              </a:solidFill>
              <a:latin typeface="Public Sans" panose="020B0604020202020204" charset="0"/>
            </a:endParaRPr>
          </a:p>
          <a:p>
            <a:r>
              <a:rPr lang="pt-BR" sz="3200" dirty="0">
                <a:solidFill>
                  <a:srgbClr val="004AAD"/>
                </a:solidFill>
                <a:latin typeface="Public Sans" panose="020B0604020202020204" charset="0"/>
              </a:rPr>
              <a:t>Para atingir esse objetivo, decidimos: </a:t>
            </a:r>
          </a:p>
          <a:p>
            <a:endParaRPr lang="pt-BR" sz="3200" dirty="0">
              <a:solidFill>
                <a:srgbClr val="004AAD"/>
              </a:solidFill>
              <a:latin typeface="Public Sans" panose="020B0604020202020204" charset="0"/>
            </a:endParaRPr>
          </a:p>
          <a:p>
            <a:endParaRPr lang="pt-BR" sz="3200" dirty="0">
              <a:solidFill>
                <a:srgbClr val="004AAD"/>
              </a:solidFill>
              <a:latin typeface="Public Sans" panose="020B0604020202020204" charset="0"/>
            </a:endParaRPr>
          </a:p>
          <a:p>
            <a:pPr algn="ctr"/>
            <a:endParaRPr lang="pt-BR" sz="4400" dirty="0">
              <a:solidFill>
                <a:srgbClr val="0000FF"/>
              </a:solidFill>
            </a:endParaRPr>
          </a:p>
          <a:p>
            <a:pPr algn="ctr"/>
            <a:endParaRPr lang="pt-BR" sz="3200" dirty="0">
              <a:solidFill>
                <a:srgbClr val="004AAD"/>
              </a:solidFill>
              <a:latin typeface="Public Sans" panose="020B0604020202020204" charset="0"/>
            </a:endParaRPr>
          </a:p>
          <a:p>
            <a:pPr algn="ctr">
              <a:lnSpc>
                <a:spcPts val="8159"/>
              </a:lnSpc>
            </a:pPr>
            <a:endParaRPr lang="en-US" sz="8499" spc="-696" dirty="0">
              <a:solidFill>
                <a:srgbClr val="004AAD"/>
              </a:solidFill>
              <a:latin typeface="Public Sans"/>
            </a:endParaRPr>
          </a:p>
        </p:txBody>
      </p:sp>
      <p:grpSp>
        <p:nvGrpSpPr>
          <p:cNvPr id="35" name="Group 3">
            <a:extLst>
              <a:ext uri="{FF2B5EF4-FFF2-40B4-BE49-F238E27FC236}">
                <a16:creationId xmlns:a16="http://schemas.microsoft.com/office/drawing/2014/main" id="{D1147EE0-2A14-7029-0F35-DA4030820E09}"/>
              </a:ext>
            </a:extLst>
          </p:cNvPr>
          <p:cNvGrpSpPr/>
          <p:nvPr/>
        </p:nvGrpSpPr>
        <p:grpSpPr>
          <a:xfrm>
            <a:off x="743780" y="4999366"/>
            <a:ext cx="3936783" cy="4986938"/>
            <a:chOff x="0" y="42862"/>
            <a:chExt cx="1102601" cy="1396725"/>
          </a:xfrm>
        </p:grpSpPr>
        <p:sp>
          <p:nvSpPr>
            <p:cNvPr id="36" name="Freeform 4">
              <a:extLst>
                <a:ext uri="{FF2B5EF4-FFF2-40B4-BE49-F238E27FC236}">
                  <a16:creationId xmlns:a16="http://schemas.microsoft.com/office/drawing/2014/main" id="{4152C1CD-CF5A-72F0-9785-A99AA1E24634}"/>
                </a:ext>
              </a:extLst>
            </p:cNvPr>
            <p:cNvSpPr/>
            <p:nvPr/>
          </p:nvSpPr>
          <p:spPr>
            <a:xfrm>
              <a:off x="0" y="42862"/>
              <a:ext cx="1102601" cy="1396725"/>
            </a:xfrm>
            <a:custGeom>
              <a:avLst/>
              <a:gdLst/>
              <a:ahLst/>
              <a:cxnLst/>
              <a:rect l="l" t="t" r="r" b="b"/>
              <a:pathLst>
                <a:path w="1102601" h="1396725">
                  <a:moveTo>
                    <a:pt x="29498" y="0"/>
                  </a:moveTo>
                  <a:lnTo>
                    <a:pt x="1073102" y="0"/>
                  </a:lnTo>
                  <a:cubicBezTo>
                    <a:pt x="1080926" y="0"/>
                    <a:pt x="1088429" y="3108"/>
                    <a:pt x="1093961" y="8640"/>
                  </a:cubicBezTo>
                  <a:cubicBezTo>
                    <a:pt x="1099493" y="14172"/>
                    <a:pt x="1102601" y="21675"/>
                    <a:pt x="1102601" y="29498"/>
                  </a:cubicBezTo>
                  <a:lnTo>
                    <a:pt x="1102601" y="1367226"/>
                  </a:lnTo>
                  <a:cubicBezTo>
                    <a:pt x="1102601" y="1383518"/>
                    <a:pt x="1089394" y="1396725"/>
                    <a:pt x="1073102" y="1396725"/>
                  </a:cubicBezTo>
                  <a:lnTo>
                    <a:pt x="29498" y="1396725"/>
                  </a:lnTo>
                  <a:cubicBezTo>
                    <a:pt x="13207" y="1396725"/>
                    <a:pt x="0" y="1383518"/>
                    <a:pt x="0" y="1367226"/>
                  </a:cubicBezTo>
                  <a:lnTo>
                    <a:pt x="0" y="29498"/>
                  </a:lnTo>
                  <a:cubicBezTo>
                    <a:pt x="0" y="13207"/>
                    <a:pt x="13207" y="0"/>
                    <a:pt x="29498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TextBox 5">
              <a:extLst>
                <a:ext uri="{FF2B5EF4-FFF2-40B4-BE49-F238E27FC236}">
                  <a16:creationId xmlns:a16="http://schemas.microsoft.com/office/drawing/2014/main" id="{2D7DF0AA-6963-B5B5-CCB5-134E27382FA4}"/>
                </a:ext>
              </a:extLst>
            </p:cNvPr>
            <p:cNvSpPr txBox="1"/>
            <p:nvPr/>
          </p:nvSpPr>
          <p:spPr>
            <a:xfrm>
              <a:off x="0" y="85725"/>
              <a:ext cx="1102601" cy="1311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38" name="Group 3">
            <a:extLst>
              <a:ext uri="{FF2B5EF4-FFF2-40B4-BE49-F238E27FC236}">
                <a16:creationId xmlns:a16="http://schemas.microsoft.com/office/drawing/2014/main" id="{F6C1F5E3-D56F-148B-9E76-E830DB87D883}"/>
              </a:ext>
            </a:extLst>
          </p:cNvPr>
          <p:cNvGrpSpPr/>
          <p:nvPr/>
        </p:nvGrpSpPr>
        <p:grpSpPr>
          <a:xfrm>
            <a:off x="4985415" y="4999366"/>
            <a:ext cx="3936783" cy="4986938"/>
            <a:chOff x="0" y="0"/>
            <a:chExt cx="1102601" cy="1396725"/>
          </a:xfrm>
        </p:grpSpPr>
        <p:sp>
          <p:nvSpPr>
            <p:cNvPr id="39" name="Freeform 4">
              <a:extLst>
                <a:ext uri="{FF2B5EF4-FFF2-40B4-BE49-F238E27FC236}">
                  <a16:creationId xmlns:a16="http://schemas.microsoft.com/office/drawing/2014/main" id="{DB2EE2B1-A43A-C81A-D027-ECCB01752003}"/>
                </a:ext>
              </a:extLst>
            </p:cNvPr>
            <p:cNvSpPr/>
            <p:nvPr/>
          </p:nvSpPr>
          <p:spPr>
            <a:xfrm>
              <a:off x="0" y="0"/>
              <a:ext cx="1102601" cy="1396725"/>
            </a:xfrm>
            <a:custGeom>
              <a:avLst/>
              <a:gdLst/>
              <a:ahLst/>
              <a:cxnLst/>
              <a:rect l="l" t="t" r="r" b="b"/>
              <a:pathLst>
                <a:path w="1102601" h="1396725">
                  <a:moveTo>
                    <a:pt x="29498" y="0"/>
                  </a:moveTo>
                  <a:lnTo>
                    <a:pt x="1073102" y="0"/>
                  </a:lnTo>
                  <a:cubicBezTo>
                    <a:pt x="1080926" y="0"/>
                    <a:pt x="1088429" y="3108"/>
                    <a:pt x="1093961" y="8640"/>
                  </a:cubicBezTo>
                  <a:cubicBezTo>
                    <a:pt x="1099493" y="14172"/>
                    <a:pt x="1102601" y="21675"/>
                    <a:pt x="1102601" y="29498"/>
                  </a:cubicBezTo>
                  <a:lnTo>
                    <a:pt x="1102601" y="1367226"/>
                  </a:lnTo>
                  <a:cubicBezTo>
                    <a:pt x="1102601" y="1383518"/>
                    <a:pt x="1089394" y="1396725"/>
                    <a:pt x="1073102" y="1396725"/>
                  </a:cubicBezTo>
                  <a:lnTo>
                    <a:pt x="29498" y="1396725"/>
                  </a:lnTo>
                  <a:cubicBezTo>
                    <a:pt x="13207" y="1396725"/>
                    <a:pt x="0" y="1383518"/>
                    <a:pt x="0" y="1367226"/>
                  </a:cubicBezTo>
                  <a:lnTo>
                    <a:pt x="0" y="29498"/>
                  </a:lnTo>
                  <a:cubicBezTo>
                    <a:pt x="0" y="13207"/>
                    <a:pt x="13207" y="0"/>
                    <a:pt x="29498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0" name="TextBox 5">
              <a:extLst>
                <a:ext uri="{FF2B5EF4-FFF2-40B4-BE49-F238E27FC236}">
                  <a16:creationId xmlns:a16="http://schemas.microsoft.com/office/drawing/2014/main" id="{2495F441-5423-F04D-FEEA-DBC15E41502F}"/>
                </a:ext>
              </a:extLst>
            </p:cNvPr>
            <p:cNvSpPr txBox="1"/>
            <p:nvPr/>
          </p:nvSpPr>
          <p:spPr>
            <a:xfrm>
              <a:off x="0" y="85725"/>
              <a:ext cx="1102601" cy="1311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41" name="Group 3">
            <a:extLst>
              <a:ext uri="{FF2B5EF4-FFF2-40B4-BE49-F238E27FC236}">
                <a16:creationId xmlns:a16="http://schemas.microsoft.com/office/drawing/2014/main" id="{6B56BF23-7BAE-14CA-3374-6AF646CD7E45}"/>
              </a:ext>
            </a:extLst>
          </p:cNvPr>
          <p:cNvGrpSpPr/>
          <p:nvPr/>
        </p:nvGrpSpPr>
        <p:grpSpPr>
          <a:xfrm>
            <a:off x="9227050" y="4999366"/>
            <a:ext cx="3936783" cy="4986938"/>
            <a:chOff x="0" y="0"/>
            <a:chExt cx="1102601" cy="1396725"/>
          </a:xfrm>
        </p:grpSpPr>
        <p:sp>
          <p:nvSpPr>
            <p:cNvPr id="42" name="Freeform 4">
              <a:extLst>
                <a:ext uri="{FF2B5EF4-FFF2-40B4-BE49-F238E27FC236}">
                  <a16:creationId xmlns:a16="http://schemas.microsoft.com/office/drawing/2014/main" id="{26536BE2-CCF6-8A1F-B652-CC05511E929D}"/>
                </a:ext>
              </a:extLst>
            </p:cNvPr>
            <p:cNvSpPr/>
            <p:nvPr/>
          </p:nvSpPr>
          <p:spPr>
            <a:xfrm>
              <a:off x="0" y="0"/>
              <a:ext cx="1102601" cy="1396725"/>
            </a:xfrm>
            <a:custGeom>
              <a:avLst/>
              <a:gdLst/>
              <a:ahLst/>
              <a:cxnLst/>
              <a:rect l="l" t="t" r="r" b="b"/>
              <a:pathLst>
                <a:path w="1102601" h="1396725">
                  <a:moveTo>
                    <a:pt x="29498" y="0"/>
                  </a:moveTo>
                  <a:lnTo>
                    <a:pt x="1073102" y="0"/>
                  </a:lnTo>
                  <a:cubicBezTo>
                    <a:pt x="1080926" y="0"/>
                    <a:pt x="1088429" y="3108"/>
                    <a:pt x="1093961" y="8640"/>
                  </a:cubicBezTo>
                  <a:cubicBezTo>
                    <a:pt x="1099493" y="14172"/>
                    <a:pt x="1102601" y="21675"/>
                    <a:pt x="1102601" y="29498"/>
                  </a:cubicBezTo>
                  <a:lnTo>
                    <a:pt x="1102601" y="1367226"/>
                  </a:lnTo>
                  <a:cubicBezTo>
                    <a:pt x="1102601" y="1383518"/>
                    <a:pt x="1089394" y="1396725"/>
                    <a:pt x="1073102" y="1396725"/>
                  </a:cubicBezTo>
                  <a:lnTo>
                    <a:pt x="29498" y="1396725"/>
                  </a:lnTo>
                  <a:cubicBezTo>
                    <a:pt x="13207" y="1396725"/>
                    <a:pt x="0" y="1383518"/>
                    <a:pt x="0" y="1367226"/>
                  </a:cubicBezTo>
                  <a:lnTo>
                    <a:pt x="0" y="29498"/>
                  </a:lnTo>
                  <a:cubicBezTo>
                    <a:pt x="0" y="13207"/>
                    <a:pt x="13207" y="0"/>
                    <a:pt x="29498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TextBox 5">
              <a:extLst>
                <a:ext uri="{FF2B5EF4-FFF2-40B4-BE49-F238E27FC236}">
                  <a16:creationId xmlns:a16="http://schemas.microsoft.com/office/drawing/2014/main" id="{D3274013-BF90-1549-FCF8-ADD37452DAAB}"/>
                </a:ext>
              </a:extLst>
            </p:cNvPr>
            <p:cNvSpPr txBox="1"/>
            <p:nvPr/>
          </p:nvSpPr>
          <p:spPr>
            <a:xfrm>
              <a:off x="0" y="85725"/>
              <a:ext cx="1102601" cy="1311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44" name="Group 3">
            <a:extLst>
              <a:ext uri="{FF2B5EF4-FFF2-40B4-BE49-F238E27FC236}">
                <a16:creationId xmlns:a16="http://schemas.microsoft.com/office/drawing/2014/main" id="{6C91B9E1-6399-0E12-04AD-A7B480EF8FDF}"/>
              </a:ext>
            </a:extLst>
          </p:cNvPr>
          <p:cNvGrpSpPr/>
          <p:nvPr/>
        </p:nvGrpSpPr>
        <p:grpSpPr>
          <a:xfrm>
            <a:off x="13468685" y="4999366"/>
            <a:ext cx="3936783" cy="4986938"/>
            <a:chOff x="0" y="0"/>
            <a:chExt cx="1102601" cy="1396725"/>
          </a:xfrm>
        </p:grpSpPr>
        <p:sp>
          <p:nvSpPr>
            <p:cNvPr id="45" name="Freeform 4">
              <a:extLst>
                <a:ext uri="{FF2B5EF4-FFF2-40B4-BE49-F238E27FC236}">
                  <a16:creationId xmlns:a16="http://schemas.microsoft.com/office/drawing/2014/main" id="{9DD7F19A-A135-1F50-B5A9-AE206A7E994C}"/>
                </a:ext>
              </a:extLst>
            </p:cNvPr>
            <p:cNvSpPr/>
            <p:nvPr/>
          </p:nvSpPr>
          <p:spPr>
            <a:xfrm>
              <a:off x="0" y="0"/>
              <a:ext cx="1102601" cy="1396725"/>
            </a:xfrm>
            <a:custGeom>
              <a:avLst/>
              <a:gdLst/>
              <a:ahLst/>
              <a:cxnLst/>
              <a:rect l="l" t="t" r="r" b="b"/>
              <a:pathLst>
                <a:path w="1102601" h="1396725">
                  <a:moveTo>
                    <a:pt x="29498" y="0"/>
                  </a:moveTo>
                  <a:lnTo>
                    <a:pt x="1073102" y="0"/>
                  </a:lnTo>
                  <a:cubicBezTo>
                    <a:pt x="1080926" y="0"/>
                    <a:pt x="1088429" y="3108"/>
                    <a:pt x="1093961" y="8640"/>
                  </a:cubicBezTo>
                  <a:cubicBezTo>
                    <a:pt x="1099493" y="14172"/>
                    <a:pt x="1102601" y="21675"/>
                    <a:pt x="1102601" y="29498"/>
                  </a:cubicBezTo>
                  <a:lnTo>
                    <a:pt x="1102601" y="1367226"/>
                  </a:lnTo>
                  <a:cubicBezTo>
                    <a:pt x="1102601" y="1383518"/>
                    <a:pt x="1089394" y="1396725"/>
                    <a:pt x="1073102" y="1396725"/>
                  </a:cubicBezTo>
                  <a:lnTo>
                    <a:pt x="29498" y="1396725"/>
                  </a:lnTo>
                  <a:cubicBezTo>
                    <a:pt x="13207" y="1396725"/>
                    <a:pt x="0" y="1383518"/>
                    <a:pt x="0" y="1367226"/>
                  </a:cubicBezTo>
                  <a:lnTo>
                    <a:pt x="0" y="29498"/>
                  </a:lnTo>
                  <a:cubicBezTo>
                    <a:pt x="0" y="13207"/>
                    <a:pt x="13207" y="0"/>
                    <a:pt x="29498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TextBox 5">
              <a:extLst>
                <a:ext uri="{FF2B5EF4-FFF2-40B4-BE49-F238E27FC236}">
                  <a16:creationId xmlns:a16="http://schemas.microsoft.com/office/drawing/2014/main" id="{1D6AECAE-199A-E4C2-293E-CCB7069E37F3}"/>
                </a:ext>
              </a:extLst>
            </p:cNvPr>
            <p:cNvSpPr txBox="1"/>
            <p:nvPr/>
          </p:nvSpPr>
          <p:spPr>
            <a:xfrm>
              <a:off x="0" y="85725"/>
              <a:ext cx="1102601" cy="1311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47" name="TextBox 16">
            <a:extLst>
              <a:ext uri="{FF2B5EF4-FFF2-40B4-BE49-F238E27FC236}">
                <a16:creationId xmlns:a16="http://schemas.microsoft.com/office/drawing/2014/main" id="{4C22AE68-E73A-5616-C442-C9787DF02966}"/>
              </a:ext>
            </a:extLst>
          </p:cNvPr>
          <p:cNvSpPr txBox="1"/>
          <p:nvPr/>
        </p:nvSpPr>
        <p:spPr>
          <a:xfrm>
            <a:off x="1413788" y="5305443"/>
            <a:ext cx="2596765" cy="7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40"/>
              </a:lnSpc>
            </a:pPr>
            <a:r>
              <a:rPr lang="en-US" sz="6500" spc="-533" dirty="0">
                <a:solidFill>
                  <a:schemeClr val="bg1"/>
                </a:solidFill>
                <a:latin typeface="Public Sans"/>
              </a:rPr>
              <a:t>1</a:t>
            </a:r>
          </a:p>
        </p:txBody>
      </p:sp>
      <p:sp>
        <p:nvSpPr>
          <p:cNvPr id="48" name="TextBox 16">
            <a:extLst>
              <a:ext uri="{FF2B5EF4-FFF2-40B4-BE49-F238E27FC236}">
                <a16:creationId xmlns:a16="http://schemas.microsoft.com/office/drawing/2014/main" id="{C4208D16-6DD8-7524-9065-18ACCDDD3B88}"/>
              </a:ext>
            </a:extLst>
          </p:cNvPr>
          <p:cNvSpPr txBox="1"/>
          <p:nvPr/>
        </p:nvSpPr>
        <p:spPr>
          <a:xfrm>
            <a:off x="5655423" y="5305443"/>
            <a:ext cx="2596765" cy="7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40"/>
              </a:lnSpc>
            </a:pPr>
            <a:r>
              <a:rPr lang="en-US" sz="6500" spc="-533" dirty="0">
                <a:solidFill>
                  <a:schemeClr val="bg1"/>
                </a:solidFill>
                <a:latin typeface="Public Sans"/>
              </a:rPr>
              <a:t>2</a:t>
            </a:r>
          </a:p>
        </p:txBody>
      </p:sp>
      <p:sp>
        <p:nvSpPr>
          <p:cNvPr id="49" name="TextBox 16">
            <a:extLst>
              <a:ext uri="{FF2B5EF4-FFF2-40B4-BE49-F238E27FC236}">
                <a16:creationId xmlns:a16="http://schemas.microsoft.com/office/drawing/2014/main" id="{2CDC1AF8-35D3-0D44-90A5-3A26AB1D304F}"/>
              </a:ext>
            </a:extLst>
          </p:cNvPr>
          <p:cNvSpPr txBox="1"/>
          <p:nvPr/>
        </p:nvSpPr>
        <p:spPr>
          <a:xfrm>
            <a:off x="9897058" y="5305443"/>
            <a:ext cx="2596765" cy="7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40"/>
              </a:lnSpc>
            </a:pPr>
            <a:r>
              <a:rPr lang="en-US" sz="6500" spc="-533" dirty="0">
                <a:solidFill>
                  <a:schemeClr val="bg1"/>
                </a:solidFill>
                <a:latin typeface="Public Sans"/>
              </a:rPr>
              <a:t>3</a:t>
            </a:r>
          </a:p>
        </p:txBody>
      </p:sp>
      <p:sp>
        <p:nvSpPr>
          <p:cNvPr id="50" name="TextBox 16">
            <a:extLst>
              <a:ext uri="{FF2B5EF4-FFF2-40B4-BE49-F238E27FC236}">
                <a16:creationId xmlns:a16="http://schemas.microsoft.com/office/drawing/2014/main" id="{AF0D49FC-1717-82D9-0738-A0A9892AE5DB}"/>
              </a:ext>
            </a:extLst>
          </p:cNvPr>
          <p:cNvSpPr txBox="1"/>
          <p:nvPr/>
        </p:nvSpPr>
        <p:spPr>
          <a:xfrm>
            <a:off x="14138693" y="5305443"/>
            <a:ext cx="2596765" cy="7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40"/>
              </a:lnSpc>
            </a:pPr>
            <a:r>
              <a:rPr lang="en-US" sz="6500" spc="-533" dirty="0">
                <a:solidFill>
                  <a:schemeClr val="bg1"/>
                </a:solidFill>
                <a:latin typeface="Public Sans"/>
              </a:rPr>
              <a:t>4</a:t>
            </a:r>
          </a:p>
        </p:txBody>
      </p:sp>
      <p:sp>
        <p:nvSpPr>
          <p:cNvPr id="51" name="TextBox 6">
            <a:extLst>
              <a:ext uri="{FF2B5EF4-FFF2-40B4-BE49-F238E27FC236}">
                <a16:creationId xmlns:a16="http://schemas.microsoft.com/office/drawing/2014/main" id="{51DB69B1-E969-9078-F813-E560621AA62C}"/>
              </a:ext>
            </a:extLst>
          </p:cNvPr>
          <p:cNvSpPr txBox="1"/>
          <p:nvPr/>
        </p:nvSpPr>
        <p:spPr>
          <a:xfrm>
            <a:off x="1152765" y="6219028"/>
            <a:ext cx="3118810" cy="3810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95"/>
              </a:lnSpc>
              <a:spcBef>
                <a:spcPct val="0"/>
              </a:spcBef>
            </a:pPr>
            <a:r>
              <a:rPr lang="pt-BR" sz="2000" dirty="0">
                <a:solidFill>
                  <a:schemeClr val="bg1"/>
                </a:solidFill>
                <a:latin typeface="Public Sans" panose="020B0604020202020204" charset="0"/>
              </a:rPr>
              <a:t>Criar um banco de dados normalizado com dados geograficamente localizados, históricos e em tempo real, incluindo condições meteorológicas,  informações locais como a localização de estações e subestações de energia e dados cadastrais de usuários.</a:t>
            </a:r>
          </a:p>
          <a:p>
            <a:pPr marL="0" lvl="0" indent="0" algn="just">
              <a:lnSpc>
                <a:spcPts val="2295"/>
              </a:lnSpc>
              <a:spcBef>
                <a:spcPct val="0"/>
              </a:spcBef>
            </a:pPr>
            <a:endParaRPr lang="en-US" sz="1700" u="none" spc="102" dirty="0">
              <a:solidFill>
                <a:srgbClr val="F1F0EC"/>
              </a:solidFill>
              <a:latin typeface="Public Sans Medium"/>
            </a:endParaRPr>
          </a:p>
        </p:txBody>
      </p:sp>
      <p:sp>
        <p:nvSpPr>
          <p:cNvPr id="52" name="TextBox 6">
            <a:extLst>
              <a:ext uri="{FF2B5EF4-FFF2-40B4-BE49-F238E27FC236}">
                <a16:creationId xmlns:a16="http://schemas.microsoft.com/office/drawing/2014/main" id="{6FEB344F-A88F-57A5-EF02-7E9605D0C994}"/>
              </a:ext>
            </a:extLst>
          </p:cNvPr>
          <p:cNvSpPr txBox="1"/>
          <p:nvPr/>
        </p:nvSpPr>
        <p:spPr>
          <a:xfrm>
            <a:off x="5400745" y="6219028"/>
            <a:ext cx="3118810" cy="2064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95"/>
              </a:lnSpc>
              <a:spcBef>
                <a:spcPct val="0"/>
              </a:spcBef>
            </a:pPr>
            <a:r>
              <a:rPr lang="pt-BR" sz="2000" dirty="0">
                <a:solidFill>
                  <a:schemeClr val="bg1"/>
                </a:solidFill>
                <a:latin typeface="Public Sans" panose="020B0604020202020204" charset="0"/>
              </a:rPr>
              <a:t>Criar de um programa que gera mapas da cidade de São Paulo e inclui, sobre o mapa criado, informações pertinentes, obtidas a partir do banco de dados desenvolvido. </a:t>
            </a:r>
          </a:p>
        </p:txBody>
      </p:sp>
      <p:sp>
        <p:nvSpPr>
          <p:cNvPr id="53" name="TextBox 6">
            <a:extLst>
              <a:ext uri="{FF2B5EF4-FFF2-40B4-BE49-F238E27FC236}">
                <a16:creationId xmlns:a16="http://schemas.microsoft.com/office/drawing/2014/main" id="{33994439-926D-6E5B-E43A-C4229AF7D1C8}"/>
              </a:ext>
            </a:extLst>
          </p:cNvPr>
          <p:cNvSpPr txBox="1"/>
          <p:nvPr/>
        </p:nvSpPr>
        <p:spPr>
          <a:xfrm>
            <a:off x="9638845" y="6219028"/>
            <a:ext cx="3118810" cy="2335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95"/>
              </a:lnSpc>
              <a:spcBef>
                <a:spcPct val="0"/>
              </a:spcBef>
            </a:pPr>
            <a:r>
              <a:rPr lang="pt-BR" sz="2000" dirty="0">
                <a:solidFill>
                  <a:schemeClr val="bg1"/>
                </a:solidFill>
                <a:latin typeface="Public Sans" panose="020B0604020202020204" charset="0"/>
              </a:rPr>
              <a:t>Criar um boletim informativo que inclui o mapa criado, dados armazenados no banco de dados e informações obtidas por correlações usando o banco de dados.   </a:t>
            </a:r>
          </a:p>
          <a:p>
            <a:pPr marL="0" lvl="0" indent="0" algn="just">
              <a:lnSpc>
                <a:spcPts val="2295"/>
              </a:lnSpc>
              <a:spcBef>
                <a:spcPct val="0"/>
              </a:spcBef>
            </a:pPr>
            <a:endParaRPr lang="en-US" sz="1700" u="none" spc="102" dirty="0">
              <a:solidFill>
                <a:srgbClr val="F1F0EC"/>
              </a:solidFill>
              <a:latin typeface="Public Sans Medium"/>
            </a:endParaRPr>
          </a:p>
        </p:txBody>
      </p:sp>
      <p:sp>
        <p:nvSpPr>
          <p:cNvPr id="54" name="TextBox 6">
            <a:extLst>
              <a:ext uri="{FF2B5EF4-FFF2-40B4-BE49-F238E27FC236}">
                <a16:creationId xmlns:a16="http://schemas.microsoft.com/office/drawing/2014/main" id="{9B533E9E-4B62-54EA-9536-348C88DFB2F3}"/>
              </a:ext>
            </a:extLst>
          </p:cNvPr>
          <p:cNvSpPr txBox="1"/>
          <p:nvPr/>
        </p:nvSpPr>
        <p:spPr>
          <a:xfrm>
            <a:off x="13877670" y="6216563"/>
            <a:ext cx="3118810" cy="884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95"/>
              </a:lnSpc>
              <a:spcBef>
                <a:spcPct val="0"/>
              </a:spcBef>
            </a:pPr>
            <a:r>
              <a:rPr lang="pt-BR" sz="2000" dirty="0">
                <a:solidFill>
                  <a:schemeClr val="bg1"/>
                </a:solidFill>
                <a:latin typeface="Public Sans" panose="020B0604020202020204" charset="0"/>
              </a:rPr>
              <a:t>Criar uma interface de divulgação do boletim e interação com o usuário. 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C4808CB-2031-D745-FB06-5A49CE374D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0" y="-532397"/>
            <a:ext cx="2538961" cy="253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88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>
            <a:extLst>
              <a:ext uri="{FF2B5EF4-FFF2-40B4-BE49-F238E27FC236}">
                <a16:creationId xmlns:a16="http://schemas.microsoft.com/office/drawing/2014/main" id="{B28E2BE8-6477-F4E4-E9D5-FFD107A7348F}"/>
              </a:ext>
            </a:extLst>
          </p:cNvPr>
          <p:cNvSpPr/>
          <p:nvPr/>
        </p:nvSpPr>
        <p:spPr>
          <a:xfrm rot="7392287">
            <a:off x="-1481051" y="-853399"/>
            <a:ext cx="4449662" cy="3965464"/>
          </a:xfrm>
          <a:custGeom>
            <a:avLst/>
            <a:gdLst/>
            <a:ahLst/>
            <a:cxnLst/>
            <a:rect l="l" t="t" r="r" b="b"/>
            <a:pathLst>
              <a:path w="3383874" h="2848607">
                <a:moveTo>
                  <a:pt x="0" y="0"/>
                </a:moveTo>
                <a:lnTo>
                  <a:pt x="3383875" y="0"/>
                </a:lnTo>
                <a:lnTo>
                  <a:pt x="3383875" y="2848606"/>
                </a:lnTo>
                <a:lnTo>
                  <a:pt x="0" y="2848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A0908E1-7BD1-70F9-53B9-1DDFF7DA4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216" y="2705100"/>
            <a:ext cx="11533965" cy="7581900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E342EFD3-4FB8-C22D-6B83-BA246E0E2AC7}"/>
              </a:ext>
            </a:extLst>
          </p:cNvPr>
          <p:cNvSpPr txBox="1"/>
          <p:nvPr/>
        </p:nvSpPr>
        <p:spPr>
          <a:xfrm>
            <a:off x="4377607" y="78046"/>
            <a:ext cx="8923181" cy="1051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59"/>
              </a:lnSpc>
            </a:pPr>
            <a:r>
              <a:rPr lang="en-US" sz="8000" spc="-696" dirty="0" err="1">
                <a:solidFill>
                  <a:srgbClr val="004AAD"/>
                </a:solidFill>
                <a:latin typeface="Public Sans"/>
              </a:rPr>
              <a:t>Inspiração</a:t>
            </a:r>
            <a:endParaRPr lang="en-US" sz="8000" spc="-696" dirty="0">
              <a:solidFill>
                <a:srgbClr val="004AAD"/>
              </a:solidFill>
              <a:latin typeface="Public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0738BC-272A-CEAB-FA09-1C153B804766}"/>
              </a:ext>
            </a:extLst>
          </p:cNvPr>
          <p:cNvSpPr txBox="1"/>
          <p:nvPr/>
        </p:nvSpPr>
        <p:spPr>
          <a:xfrm>
            <a:off x="8986913" y="-552503"/>
            <a:ext cx="314174" cy="1169808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1925"/>
              </a:lnSpc>
            </a:pPr>
            <a:endParaRPr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50D54451-17E1-A3B8-491B-711FA7D9FC91}"/>
              </a:ext>
            </a:extLst>
          </p:cNvPr>
          <p:cNvSpPr txBox="1"/>
          <p:nvPr/>
        </p:nvSpPr>
        <p:spPr>
          <a:xfrm>
            <a:off x="3028274" y="1065587"/>
            <a:ext cx="12231452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pt-BR" sz="2000" dirty="0">
                <a:solidFill>
                  <a:srgbClr val="004AAD"/>
                </a:solidFill>
                <a:latin typeface="Public Sans" panose="020B0604020202020204" charset="0"/>
              </a:rPr>
              <a:t>Para criar a solução Black </a:t>
            </a:r>
            <a:r>
              <a:rPr lang="pt-BR" sz="2000" dirty="0" err="1">
                <a:solidFill>
                  <a:srgbClr val="004AAD"/>
                </a:solidFill>
                <a:latin typeface="Public Sans" panose="020B0604020202020204" charset="0"/>
              </a:rPr>
              <a:t>Umbrella</a:t>
            </a:r>
            <a:r>
              <a:rPr lang="pt-BR" sz="2000" dirty="0">
                <a:solidFill>
                  <a:srgbClr val="004AAD"/>
                </a:solidFill>
                <a:latin typeface="Public Sans" panose="020B0604020202020204" charset="0"/>
              </a:rPr>
              <a:t> nos inspiramos no sistema de alerta de alagamentos da CGE (Centro de Gerenciamento de Emergências Climáticas da Prefeitura de São Paulo) [4]. </a:t>
            </a:r>
          </a:p>
          <a:p>
            <a:pPr algn="just"/>
            <a:r>
              <a:rPr lang="pt-BR" sz="2000" dirty="0">
                <a:solidFill>
                  <a:srgbClr val="004AAD"/>
                </a:solidFill>
                <a:latin typeface="Public Sans" panose="020B0604020202020204" charset="0"/>
              </a:rPr>
              <a:t>A figura abaixo apresenta o alerta criado pela CGE no dia 12/05/2024. Destaca-se em azul as informações que a CGE divulga em seu alerta.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E9A1450-7DD7-C41F-9847-2E68CCBD5138}"/>
              </a:ext>
            </a:extLst>
          </p:cNvPr>
          <p:cNvSpPr/>
          <p:nvPr/>
        </p:nvSpPr>
        <p:spPr>
          <a:xfrm>
            <a:off x="3228342" y="4333644"/>
            <a:ext cx="1636640" cy="742283"/>
          </a:xfrm>
          <a:prstGeom prst="ellipse">
            <a:avLst/>
          </a:prstGeom>
          <a:noFill/>
          <a:ln>
            <a:solidFill>
              <a:srgbClr val="004AA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have Esquerda 13">
            <a:extLst>
              <a:ext uri="{FF2B5EF4-FFF2-40B4-BE49-F238E27FC236}">
                <a16:creationId xmlns:a16="http://schemas.microsoft.com/office/drawing/2014/main" id="{725B2264-B707-83FF-C46F-554F4EEFA038}"/>
              </a:ext>
            </a:extLst>
          </p:cNvPr>
          <p:cNvSpPr/>
          <p:nvPr/>
        </p:nvSpPr>
        <p:spPr>
          <a:xfrm>
            <a:off x="3072216" y="5336253"/>
            <a:ext cx="460249" cy="3967968"/>
          </a:xfrm>
          <a:prstGeom prst="leftBrace">
            <a:avLst/>
          </a:prstGeom>
          <a:ln w="25400">
            <a:solidFill>
              <a:srgbClr val="004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2781083-0434-61DC-C9A3-89970EAFE9C5}"/>
              </a:ext>
            </a:extLst>
          </p:cNvPr>
          <p:cNvSpPr/>
          <p:nvPr/>
        </p:nvSpPr>
        <p:spPr>
          <a:xfrm>
            <a:off x="5331328" y="2516488"/>
            <a:ext cx="5562600" cy="7370602"/>
          </a:xfrm>
          <a:prstGeom prst="rect">
            <a:avLst/>
          </a:prstGeom>
          <a:noFill/>
          <a:ln>
            <a:solidFill>
              <a:srgbClr val="004AA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reeform 15">
            <a:extLst>
              <a:ext uri="{FF2B5EF4-FFF2-40B4-BE49-F238E27FC236}">
                <a16:creationId xmlns:a16="http://schemas.microsoft.com/office/drawing/2014/main" id="{80AC6E82-DFF7-E8CA-3A29-8BAAFB34024D}"/>
              </a:ext>
            </a:extLst>
          </p:cNvPr>
          <p:cNvSpPr/>
          <p:nvPr/>
        </p:nvSpPr>
        <p:spPr>
          <a:xfrm>
            <a:off x="10928341" y="9486900"/>
            <a:ext cx="1681099" cy="478811"/>
          </a:xfrm>
          <a:custGeom>
            <a:avLst/>
            <a:gdLst/>
            <a:ahLst/>
            <a:cxnLst/>
            <a:rect l="l" t="t" r="r" b="b"/>
            <a:pathLst>
              <a:path w="1066177" h="478811">
                <a:moveTo>
                  <a:pt x="0" y="0"/>
                </a:moveTo>
                <a:lnTo>
                  <a:pt x="1066177" y="0"/>
                </a:lnTo>
                <a:lnTo>
                  <a:pt x="1066177" y="478810"/>
                </a:lnTo>
                <a:lnTo>
                  <a:pt x="0" y="4788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19" name="Freeform 15">
            <a:extLst>
              <a:ext uri="{FF2B5EF4-FFF2-40B4-BE49-F238E27FC236}">
                <a16:creationId xmlns:a16="http://schemas.microsoft.com/office/drawing/2014/main" id="{7F7B4F64-757B-0283-324E-DA72CFDAC4EE}"/>
              </a:ext>
            </a:extLst>
          </p:cNvPr>
          <p:cNvSpPr/>
          <p:nvPr/>
        </p:nvSpPr>
        <p:spPr>
          <a:xfrm rot="10800000">
            <a:off x="2551349" y="3687385"/>
            <a:ext cx="756449" cy="478811"/>
          </a:xfrm>
          <a:custGeom>
            <a:avLst/>
            <a:gdLst/>
            <a:ahLst/>
            <a:cxnLst/>
            <a:rect l="l" t="t" r="r" b="b"/>
            <a:pathLst>
              <a:path w="1066177" h="478811">
                <a:moveTo>
                  <a:pt x="0" y="0"/>
                </a:moveTo>
                <a:lnTo>
                  <a:pt x="1066177" y="0"/>
                </a:lnTo>
                <a:lnTo>
                  <a:pt x="1066177" y="478810"/>
                </a:lnTo>
                <a:lnTo>
                  <a:pt x="0" y="4788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20" name="Freeform 15">
            <a:extLst>
              <a:ext uri="{FF2B5EF4-FFF2-40B4-BE49-F238E27FC236}">
                <a16:creationId xmlns:a16="http://schemas.microsoft.com/office/drawing/2014/main" id="{67FC60BF-AF7E-98F8-F5C3-6EE853367548}"/>
              </a:ext>
            </a:extLst>
          </p:cNvPr>
          <p:cNvSpPr/>
          <p:nvPr/>
        </p:nvSpPr>
        <p:spPr>
          <a:xfrm rot="10800000">
            <a:off x="2438401" y="4457983"/>
            <a:ext cx="756449" cy="478811"/>
          </a:xfrm>
          <a:custGeom>
            <a:avLst/>
            <a:gdLst/>
            <a:ahLst/>
            <a:cxnLst/>
            <a:rect l="l" t="t" r="r" b="b"/>
            <a:pathLst>
              <a:path w="1066177" h="478811">
                <a:moveTo>
                  <a:pt x="0" y="0"/>
                </a:moveTo>
                <a:lnTo>
                  <a:pt x="1066177" y="0"/>
                </a:lnTo>
                <a:lnTo>
                  <a:pt x="1066177" y="478810"/>
                </a:lnTo>
                <a:lnTo>
                  <a:pt x="0" y="4788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31002328-EF93-CD40-2BF3-1952DD52E08A}"/>
              </a:ext>
            </a:extLst>
          </p:cNvPr>
          <p:cNvSpPr/>
          <p:nvPr/>
        </p:nvSpPr>
        <p:spPr>
          <a:xfrm>
            <a:off x="3350570" y="3545544"/>
            <a:ext cx="1636640" cy="742283"/>
          </a:xfrm>
          <a:prstGeom prst="ellipse">
            <a:avLst/>
          </a:prstGeom>
          <a:noFill/>
          <a:ln>
            <a:solidFill>
              <a:srgbClr val="004AA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D411CCB-4907-EEDB-4729-9C8D7405CCCD}"/>
              </a:ext>
            </a:extLst>
          </p:cNvPr>
          <p:cNvSpPr txBox="1"/>
          <p:nvPr/>
        </p:nvSpPr>
        <p:spPr>
          <a:xfrm>
            <a:off x="967927" y="3695923"/>
            <a:ext cx="165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4AAD"/>
                </a:solidFill>
                <a:latin typeface="Public Sans" panose="020B0604020202020204" charset="0"/>
              </a:rPr>
              <a:t>Temperatura 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7A83EC4-004F-D31A-557C-92CBC5979845}"/>
              </a:ext>
            </a:extLst>
          </p:cNvPr>
          <p:cNvSpPr txBox="1"/>
          <p:nvPr/>
        </p:nvSpPr>
        <p:spPr>
          <a:xfrm>
            <a:off x="1269810" y="4507302"/>
            <a:ext cx="165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4AAD"/>
                </a:solidFill>
                <a:latin typeface="Public Sans" panose="020B0604020202020204" charset="0"/>
              </a:rPr>
              <a:t>Umidade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4C2367E-B84C-C883-9418-6FAD11802151}"/>
              </a:ext>
            </a:extLst>
          </p:cNvPr>
          <p:cNvSpPr txBox="1"/>
          <p:nvPr/>
        </p:nvSpPr>
        <p:spPr>
          <a:xfrm>
            <a:off x="1193762" y="6758133"/>
            <a:ext cx="2133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4AAD"/>
                </a:solidFill>
                <a:latin typeface="Public Sans" panose="020B0604020202020204" charset="0"/>
              </a:rPr>
              <a:t>Nebulosidade e potencial de tempestade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69E8138-0E03-E22E-DD80-9A27568E1077}"/>
              </a:ext>
            </a:extLst>
          </p:cNvPr>
          <p:cNvSpPr txBox="1"/>
          <p:nvPr/>
        </p:nvSpPr>
        <p:spPr>
          <a:xfrm>
            <a:off x="12472130" y="9086671"/>
            <a:ext cx="3132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4AAD"/>
                </a:solidFill>
                <a:latin typeface="Public Sans" panose="020B0604020202020204" charset="0"/>
              </a:rPr>
              <a:t>Identificação visual, usando um sistema de cores, dos pontos de alagamento na cidade.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32262D53-1D9F-2C7A-60FD-5341F76AA2CE}"/>
              </a:ext>
            </a:extLst>
          </p:cNvPr>
          <p:cNvSpPr/>
          <p:nvPr/>
        </p:nvSpPr>
        <p:spPr>
          <a:xfrm>
            <a:off x="11260326" y="6896100"/>
            <a:ext cx="3029456" cy="1713637"/>
          </a:xfrm>
          <a:prstGeom prst="rect">
            <a:avLst/>
          </a:prstGeom>
          <a:noFill/>
          <a:ln>
            <a:solidFill>
              <a:srgbClr val="004AA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07D83A92-F149-D6E7-DA22-3CDCF579A9D1}"/>
              </a:ext>
            </a:extLst>
          </p:cNvPr>
          <p:cNvSpPr/>
          <p:nvPr/>
        </p:nvSpPr>
        <p:spPr>
          <a:xfrm>
            <a:off x="14337750" y="7513512"/>
            <a:ext cx="756449" cy="478811"/>
          </a:xfrm>
          <a:custGeom>
            <a:avLst/>
            <a:gdLst/>
            <a:ahLst/>
            <a:cxnLst/>
            <a:rect l="l" t="t" r="r" b="b"/>
            <a:pathLst>
              <a:path w="1066177" h="478811">
                <a:moveTo>
                  <a:pt x="0" y="0"/>
                </a:moveTo>
                <a:lnTo>
                  <a:pt x="1066177" y="0"/>
                </a:lnTo>
                <a:lnTo>
                  <a:pt x="1066177" y="478810"/>
                </a:lnTo>
                <a:lnTo>
                  <a:pt x="0" y="4788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A3A6CF5-3314-7CB7-2AA7-6A46E0E85C5E}"/>
              </a:ext>
            </a:extLst>
          </p:cNvPr>
          <p:cNvSpPr txBox="1"/>
          <p:nvPr/>
        </p:nvSpPr>
        <p:spPr>
          <a:xfrm>
            <a:off x="14868065" y="6938592"/>
            <a:ext cx="26472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0" i="0" u="none" strike="noStrike" dirty="0">
                <a:solidFill>
                  <a:srgbClr val="004AAD"/>
                </a:solidFill>
                <a:effectLst/>
                <a:latin typeface="Public Sans" panose="020B0604020202020204" charset="0"/>
              </a:rPr>
              <a:t>Quantidade de pontos de alagamento na cidade, e quantos estão transitáveis e intransitáveis.</a:t>
            </a:r>
            <a:r>
              <a:rPr lang="pt-BR" sz="1800" b="0" i="0" dirty="0">
                <a:solidFill>
                  <a:srgbClr val="004AAD"/>
                </a:solidFill>
                <a:effectLst/>
                <a:latin typeface="Public Sans" panose="020B0604020202020204" charset="0"/>
              </a:rPr>
              <a:t>​</a:t>
            </a:r>
            <a:endParaRPr lang="pt-BR" dirty="0">
              <a:solidFill>
                <a:srgbClr val="004AAD"/>
              </a:solidFill>
              <a:latin typeface="Public Sans" panose="020B0604020202020204" charset="0"/>
            </a:endParaRPr>
          </a:p>
        </p:txBody>
      </p:sp>
      <p:sp>
        <p:nvSpPr>
          <p:cNvPr id="30" name="Chave Direita 29">
            <a:extLst>
              <a:ext uri="{FF2B5EF4-FFF2-40B4-BE49-F238E27FC236}">
                <a16:creationId xmlns:a16="http://schemas.microsoft.com/office/drawing/2014/main" id="{1570C25E-66DF-1980-ACFD-72406821D5F0}"/>
              </a:ext>
            </a:extLst>
          </p:cNvPr>
          <p:cNvSpPr/>
          <p:nvPr/>
        </p:nvSpPr>
        <p:spPr>
          <a:xfrm>
            <a:off x="14215516" y="2951127"/>
            <a:ext cx="406535" cy="3807006"/>
          </a:xfrm>
          <a:prstGeom prst="rightBrace">
            <a:avLst/>
          </a:prstGeom>
          <a:ln w="25400">
            <a:solidFill>
              <a:srgbClr val="004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F719099-99F6-2A64-D4EB-994074C854F4}"/>
              </a:ext>
            </a:extLst>
          </p:cNvPr>
          <p:cNvSpPr txBox="1"/>
          <p:nvPr/>
        </p:nvSpPr>
        <p:spPr>
          <a:xfrm>
            <a:off x="14622051" y="4511489"/>
            <a:ext cx="2538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0" i="0" u="none" strike="noStrike" dirty="0">
                <a:solidFill>
                  <a:srgbClr val="004AAD"/>
                </a:solidFill>
                <a:effectLst/>
                <a:latin typeface="Public Sans" panose="020B0604020202020204" charset="0"/>
              </a:rPr>
              <a:t>Informações sobre o tempo durante o dia.</a:t>
            </a:r>
            <a:r>
              <a:rPr lang="pt-BR" sz="1800" b="0" i="0" dirty="0">
                <a:solidFill>
                  <a:srgbClr val="004AAD"/>
                </a:solidFill>
                <a:effectLst/>
                <a:latin typeface="Public Sans" panose="020B0604020202020204" charset="0"/>
              </a:rPr>
              <a:t>​</a:t>
            </a:r>
            <a:endParaRPr lang="pt-BR" dirty="0">
              <a:solidFill>
                <a:srgbClr val="004AAD"/>
              </a:solidFill>
              <a:latin typeface="Public Sans" panose="020B0604020202020204" charset="0"/>
            </a:endParaRPr>
          </a:p>
        </p:txBody>
      </p:sp>
      <p:sp>
        <p:nvSpPr>
          <p:cNvPr id="32" name="TextBox 4">
            <a:extLst>
              <a:ext uri="{FF2B5EF4-FFF2-40B4-BE49-F238E27FC236}">
                <a16:creationId xmlns:a16="http://schemas.microsoft.com/office/drawing/2014/main" id="{E59B884B-B3DB-6001-A2A3-C43B0DDFDF6D}"/>
              </a:ext>
            </a:extLst>
          </p:cNvPr>
          <p:cNvSpPr txBox="1"/>
          <p:nvPr/>
        </p:nvSpPr>
        <p:spPr>
          <a:xfrm>
            <a:off x="8092699" y="9940863"/>
            <a:ext cx="1510135" cy="318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699"/>
              </a:lnSpc>
              <a:spcBef>
                <a:spcPct val="0"/>
              </a:spcBef>
            </a:pPr>
            <a:r>
              <a:rPr lang="en-US" sz="1999" u="none" spc="119" dirty="0">
                <a:solidFill>
                  <a:srgbClr val="004AAD"/>
                </a:solidFill>
                <a:latin typeface="Public Sans Medium"/>
              </a:rPr>
              <a:t>Fonte: [4]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AE14C0A-1D26-6E33-0D84-E01BD54F18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0" y="-532397"/>
            <a:ext cx="2538961" cy="253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51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>
            <a:extLst>
              <a:ext uri="{FF2B5EF4-FFF2-40B4-BE49-F238E27FC236}">
                <a16:creationId xmlns:a16="http://schemas.microsoft.com/office/drawing/2014/main" id="{34DE9C04-52E4-E394-7D7D-1BC036C96E92}"/>
              </a:ext>
            </a:extLst>
          </p:cNvPr>
          <p:cNvSpPr/>
          <p:nvPr/>
        </p:nvSpPr>
        <p:spPr>
          <a:xfrm rot="7392287">
            <a:off x="-1481051" y="-853399"/>
            <a:ext cx="4449662" cy="3965464"/>
          </a:xfrm>
          <a:custGeom>
            <a:avLst/>
            <a:gdLst/>
            <a:ahLst/>
            <a:cxnLst/>
            <a:rect l="l" t="t" r="r" b="b"/>
            <a:pathLst>
              <a:path w="3383874" h="2848607">
                <a:moveTo>
                  <a:pt x="0" y="0"/>
                </a:moveTo>
                <a:lnTo>
                  <a:pt x="3383875" y="0"/>
                </a:lnTo>
                <a:lnTo>
                  <a:pt x="3383875" y="2848606"/>
                </a:lnTo>
                <a:lnTo>
                  <a:pt x="0" y="2848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C12D90CC-5A90-5800-8AB5-2AF6C08178BD}"/>
              </a:ext>
            </a:extLst>
          </p:cNvPr>
          <p:cNvSpPr txBox="1"/>
          <p:nvPr/>
        </p:nvSpPr>
        <p:spPr>
          <a:xfrm>
            <a:off x="2590799" y="2705100"/>
            <a:ext cx="13106400" cy="54168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pt-BR" sz="3200" dirty="0">
                <a:solidFill>
                  <a:srgbClr val="004AAD"/>
                </a:solidFill>
                <a:latin typeface="Public Sans" panose="020B0604020202020204" charset="0"/>
              </a:rPr>
              <a:t>Assim, com base no alerta da CGE decidimos criar um </a:t>
            </a:r>
            <a:r>
              <a:rPr lang="pt-BR" sz="3200" b="1" dirty="0">
                <a:solidFill>
                  <a:srgbClr val="004AAD"/>
                </a:solidFill>
                <a:latin typeface="Public Sans" panose="020B0604020202020204" charset="0"/>
              </a:rPr>
              <a:t>boletim informativo com características similares as do alerta</a:t>
            </a:r>
            <a:r>
              <a:rPr lang="pt-BR" sz="3200" dirty="0">
                <a:solidFill>
                  <a:srgbClr val="004AAD"/>
                </a:solidFill>
                <a:latin typeface="Public Sans" panose="020B0604020202020204" charset="0"/>
              </a:rPr>
              <a:t> como, por exemplo, a exibição do </a:t>
            </a:r>
            <a:r>
              <a:rPr lang="pt-BR" sz="3200" u="sng" dirty="0">
                <a:solidFill>
                  <a:srgbClr val="004AAD"/>
                </a:solidFill>
                <a:latin typeface="Public Sans" panose="020B0604020202020204" charset="0"/>
              </a:rPr>
              <a:t>mapa da cidade de SP e a previsão do tempo</a:t>
            </a:r>
            <a:r>
              <a:rPr lang="pt-BR" sz="3200" dirty="0">
                <a:solidFill>
                  <a:srgbClr val="004AAD"/>
                </a:solidFill>
                <a:latin typeface="Public Sans" panose="020B0604020202020204" charset="0"/>
              </a:rPr>
              <a:t>.  Por outro lado, </a:t>
            </a:r>
            <a:r>
              <a:rPr lang="pt-BR" sz="3200" u="sng" dirty="0">
                <a:solidFill>
                  <a:srgbClr val="004AAD"/>
                </a:solidFill>
                <a:latin typeface="Public Sans" panose="020B0604020202020204" charset="0"/>
              </a:rPr>
              <a:t>nossa solução também incluirá informações adicionais</a:t>
            </a:r>
            <a:r>
              <a:rPr lang="pt-BR" sz="3200" dirty="0">
                <a:solidFill>
                  <a:srgbClr val="004AAD"/>
                </a:solidFill>
                <a:latin typeface="Public Sans" panose="020B0604020202020204" charset="0"/>
              </a:rPr>
              <a:t>, algumas delas resultados de correlações usando o banco de dados. </a:t>
            </a:r>
          </a:p>
          <a:p>
            <a:pPr algn="just"/>
            <a:endParaRPr lang="pt-BR" sz="3200" dirty="0">
              <a:solidFill>
                <a:srgbClr val="004AAD"/>
              </a:solidFill>
              <a:latin typeface="Public Sans" panose="020B0604020202020204" charset="0"/>
            </a:endParaRPr>
          </a:p>
          <a:p>
            <a:pPr marL="13335" indent="0" algn="just">
              <a:buClr>
                <a:schemeClr val="dk1"/>
              </a:buClr>
              <a:buSzPct val="100000"/>
              <a:buNone/>
            </a:pPr>
            <a:r>
              <a:rPr lang="pt-BR" sz="3200" dirty="0">
                <a:solidFill>
                  <a:srgbClr val="004AAD"/>
                </a:solidFill>
                <a:latin typeface="Public Sans" panose="020B0604020202020204" charset="0"/>
              </a:rPr>
              <a:t>A solução </a:t>
            </a:r>
            <a:r>
              <a:rPr lang="pt-BR" sz="3200" b="1" dirty="0">
                <a:solidFill>
                  <a:srgbClr val="004AAD"/>
                </a:solidFill>
                <a:latin typeface="Public Sans" panose="020B0604020202020204" charset="0"/>
              </a:rPr>
              <a:t>Black </a:t>
            </a:r>
            <a:r>
              <a:rPr lang="pt-BR" sz="3200" b="1" dirty="0" err="1">
                <a:solidFill>
                  <a:srgbClr val="004AAD"/>
                </a:solidFill>
                <a:latin typeface="Public Sans" panose="020B0604020202020204" charset="0"/>
              </a:rPr>
              <a:t>Umbrella</a:t>
            </a:r>
            <a:r>
              <a:rPr lang="pt-BR" sz="3200" b="1" dirty="0">
                <a:solidFill>
                  <a:srgbClr val="004AAD"/>
                </a:solidFill>
                <a:latin typeface="Public Sans" panose="020B0604020202020204" charset="0"/>
              </a:rPr>
              <a:t> </a:t>
            </a:r>
            <a:r>
              <a:rPr lang="pt-BR" sz="3200" dirty="0">
                <a:solidFill>
                  <a:srgbClr val="004AAD"/>
                </a:solidFill>
                <a:latin typeface="Public Sans" panose="020B0604020202020204" charset="0"/>
              </a:rPr>
              <a:t>também indicará visualmente não apenas os pontos de alagamento da cidade, mas também outras informações pertinentes para aumentar a eficiência da alocação de recursos financeiros e de pessoas. </a:t>
            </a:r>
            <a:endParaRPr lang="en-US" sz="8499" spc="-696" dirty="0">
              <a:solidFill>
                <a:srgbClr val="004AAD"/>
              </a:solidFill>
              <a:latin typeface="Public Sans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5C48050D-6FAA-A46D-57F5-3631C95B3B82}"/>
              </a:ext>
            </a:extLst>
          </p:cNvPr>
          <p:cNvSpPr txBox="1"/>
          <p:nvPr/>
        </p:nvSpPr>
        <p:spPr>
          <a:xfrm>
            <a:off x="4682409" y="993094"/>
            <a:ext cx="8923181" cy="1051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59"/>
              </a:lnSpc>
            </a:pPr>
            <a:r>
              <a:rPr lang="en-US" sz="8000" spc="-696" dirty="0" err="1">
                <a:solidFill>
                  <a:srgbClr val="004AAD"/>
                </a:solidFill>
                <a:latin typeface="Public Sans"/>
              </a:rPr>
              <a:t>Inspiração</a:t>
            </a:r>
            <a:endParaRPr lang="en-US" sz="8000" spc="-696" dirty="0">
              <a:solidFill>
                <a:srgbClr val="004AAD"/>
              </a:solidFill>
              <a:latin typeface="Public San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7792EC9-E58F-BB57-78BB-CDC6558F0B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0" y="-532397"/>
            <a:ext cx="2538961" cy="253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2471</Words>
  <Application>Microsoft Office PowerPoint</Application>
  <PresentationFormat>Personalizar</PresentationFormat>
  <Paragraphs>171</Paragraphs>
  <Slides>20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Public Sans</vt:lpstr>
      <vt:lpstr>Public Sans Medium</vt:lpstr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User</dc:creator>
  <cp:lastModifiedBy>Luiz Otávio Prado</cp:lastModifiedBy>
  <cp:revision>12</cp:revision>
  <dcterms:created xsi:type="dcterms:W3CDTF">2006-08-16T00:00:00Z</dcterms:created>
  <dcterms:modified xsi:type="dcterms:W3CDTF">2024-05-14T21:35:30Z</dcterms:modified>
  <dc:identifier>DAGFJGB-BMU</dc:identifier>
</cp:coreProperties>
</file>