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58" r:id="rId8"/>
    <p:sldId id="268" r:id="rId9"/>
    <p:sldId id="270" r:id="rId10"/>
    <p:sldId id="269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FD67C-9DB6-691D-15F7-D35200F2CC31}" v="2" dt="2023-10-09T14:22:55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7" autoAdjust="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de Cássia Rodrigues" userId="S::pf0102@fiap.com.br::b32710f7-8521-4fe1-8cdd-1070fada222d" providerId="AD" clId="Web-{583FD67C-9DB6-691D-15F7-D35200F2CC31}"/>
    <pc:docChg chg="modSld">
      <pc:chgData name="Rita de Cássia Rodrigues" userId="S::pf0102@fiap.com.br::b32710f7-8521-4fe1-8cdd-1070fada222d" providerId="AD" clId="Web-{583FD67C-9DB6-691D-15F7-D35200F2CC31}" dt="2023-10-09T14:22:55.458" v="2"/>
      <pc:docMkLst>
        <pc:docMk/>
      </pc:docMkLst>
      <pc:sldChg chg="addSp delSp modSp mod modClrScheme delDesignElem chgLayout">
        <pc:chgData name="Rita de Cássia Rodrigues" userId="S::pf0102@fiap.com.br::b32710f7-8521-4fe1-8cdd-1070fada222d" providerId="AD" clId="Web-{583FD67C-9DB6-691D-15F7-D35200F2CC31}" dt="2023-10-09T14:22:55.458" v="2"/>
        <pc:sldMkLst>
          <pc:docMk/>
          <pc:sldMk cId="414246616" sldId="265"/>
        </pc:sldMkLst>
        <pc:spChg chg="mod ord">
          <ac:chgData name="Rita de Cássia Rodrigues" userId="S::pf0102@fiap.com.br::b32710f7-8521-4fe1-8cdd-1070fada222d" providerId="AD" clId="Web-{583FD67C-9DB6-691D-15F7-D35200F2CC31}" dt="2023-10-09T14:22:49.114" v="1"/>
          <ac:spMkLst>
            <pc:docMk/>
            <pc:sldMk cId="414246616" sldId="265"/>
            <ac:spMk id="2" creationId="{00000000-0000-0000-0000-000000000000}"/>
          </ac:spMkLst>
        </pc:spChg>
        <pc:spChg chg="mod ord">
          <ac:chgData name="Rita de Cássia Rodrigues" userId="S::pf0102@fiap.com.br::b32710f7-8521-4fe1-8cdd-1070fada222d" providerId="AD" clId="Web-{583FD67C-9DB6-691D-15F7-D35200F2CC31}" dt="2023-10-09T14:22:49.114" v="1"/>
          <ac:spMkLst>
            <pc:docMk/>
            <pc:sldMk cId="414246616" sldId="265"/>
            <ac:spMk id="3" creationId="{00000000-0000-0000-0000-000000000000}"/>
          </ac:spMkLst>
        </pc:spChg>
        <pc:spChg chg="del">
          <ac:chgData name="Rita de Cássia Rodrigues" userId="S::pf0102@fiap.com.br::b32710f7-8521-4fe1-8cdd-1070fada222d" providerId="AD" clId="Web-{583FD67C-9DB6-691D-15F7-D35200F2CC31}" dt="2023-10-09T14:22:43.145" v="0"/>
          <ac:spMkLst>
            <pc:docMk/>
            <pc:sldMk cId="414246616" sldId="265"/>
            <ac:spMk id="9" creationId="{F13C74B1-5B17-4795-BED0-7140497B445A}"/>
          </ac:spMkLst>
        </pc:spChg>
        <pc:spChg chg="add">
          <ac:chgData name="Rita de Cássia Rodrigues" userId="S::pf0102@fiap.com.br::b32710f7-8521-4fe1-8cdd-1070fada222d" providerId="AD" clId="Web-{583FD67C-9DB6-691D-15F7-D35200F2CC31}" dt="2023-10-09T14:22:49.114" v="1"/>
          <ac:spMkLst>
            <pc:docMk/>
            <pc:sldMk cId="414246616" sldId="265"/>
            <ac:spMk id="10" creationId="{8A94871E-96FC-4ADE-815B-41A636E34F1A}"/>
          </ac:spMkLst>
        </pc:spChg>
        <pc:spChg chg="del">
          <ac:chgData name="Rita de Cássia Rodrigues" userId="S::pf0102@fiap.com.br::b32710f7-8521-4fe1-8cdd-1070fada222d" providerId="AD" clId="Web-{583FD67C-9DB6-691D-15F7-D35200F2CC31}" dt="2023-10-09T14:22:43.145" v="0"/>
          <ac:spMkLst>
            <pc:docMk/>
            <pc:sldMk cId="414246616" sldId="265"/>
            <ac:spMk id="11" creationId="{D4974D33-8DC5-464E-8C6D-BE58F0669C17}"/>
          </ac:spMkLst>
        </pc:spChg>
        <pc:spChg chg="add">
          <ac:chgData name="Rita de Cássia Rodrigues" userId="S::pf0102@fiap.com.br::b32710f7-8521-4fe1-8cdd-1070fada222d" providerId="AD" clId="Web-{583FD67C-9DB6-691D-15F7-D35200F2CC31}" dt="2023-10-09T14:22:49.114" v="1"/>
          <ac:spMkLst>
            <pc:docMk/>
            <pc:sldMk cId="414246616" sldId="265"/>
            <ac:spMk id="12" creationId="{3FCFB1DE-0B7E-48CC-BA90-B2AB0889F9D6}"/>
          </ac:spMkLst>
        </pc:spChg>
        <pc:picChg chg="del mod">
          <ac:chgData name="Rita de Cássia Rodrigues" userId="S::pf0102@fiap.com.br::b32710f7-8521-4fe1-8cdd-1070fada222d" providerId="AD" clId="Web-{583FD67C-9DB6-691D-15F7-D35200F2CC31}" dt="2023-10-09T14:22:55.458" v="2"/>
          <ac:picMkLst>
            <pc:docMk/>
            <pc:sldMk cId="414246616" sldId="265"/>
            <ac:picMk id="5" creationId="{C961C0CF-3EC1-9D9D-26A6-669BABFC66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4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1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6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1AB6-5151-4984-BEBB-935B1FC03646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1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da solução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54200" y="4198938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Equipe: nome do aluno e RM</a:t>
            </a:r>
          </a:p>
          <a:p>
            <a:pPr algn="r"/>
            <a:r>
              <a:rPr lang="pt-BR" dirty="0"/>
              <a:t>Aqui você pode colar a foto de cada componente da equipe e mais alguma informação que julgar pertinente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480300" y="5461000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Observação: A formação dos slides (cores, fontes de texto, imagens, ficam a critério de cada Equipe) faz parte dos critérios de avaliação do projeto. </a:t>
            </a:r>
          </a:p>
        </p:txBody>
      </p:sp>
    </p:spTree>
    <p:extLst>
      <p:ext uri="{BB962C8B-B14F-4D97-AF65-F5344CB8AC3E}">
        <p14:creationId xmlns:p14="http://schemas.microsoft.com/office/powerpoint/2010/main" val="349551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do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1350" y="1615313"/>
            <a:ext cx="109093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Defina claramente o problema. Qual é a questão a ser resolvida.</a:t>
            </a:r>
          </a:p>
          <a:p>
            <a:r>
              <a:rPr lang="pt-BR" dirty="0"/>
              <a:t>Considere o contexto em que o problema está ocorrendo. Isso pode incluir fatores históricos, sociais, econômicos, culturais e políticos que podem estar influenciando a situação.</a:t>
            </a:r>
          </a:p>
          <a:p>
            <a:r>
              <a:rPr lang="pt-BR" dirty="0"/>
              <a:t>Tente identificar as causas raiz do problema.</a:t>
            </a:r>
          </a:p>
          <a:p>
            <a:r>
              <a:rPr lang="pt-BR" dirty="0"/>
              <a:t>Entenda os fatores que podem contribuir para o problema (podem ser usadas ferramentas de análise como: análise SWOT, matriz de impacto e viabilidade, diagrama de Ishikawa – espinha de peixe).</a:t>
            </a:r>
          </a:p>
          <a:p>
            <a:r>
              <a:rPr lang="pt-BR" dirty="0"/>
              <a:t>Aqui você pode inserir notícias, gráficos, informações da empresa parceira e tudo mais que a equipe considerar pertinente.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1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 ser resolvido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Determine claramente o que você espera alcançar ao resolver esse problema. Pergunte a si mesmo: "O que espero alcançar?" Isso ajudará a estabelecer metas claras.</a:t>
            </a:r>
          </a:p>
          <a:p>
            <a:endParaRPr lang="pt-BR" dirty="0"/>
          </a:p>
          <a:p>
            <a:r>
              <a:rPr lang="pt-BR" dirty="0"/>
              <a:t>Aqui você pode usar a técnica de </a:t>
            </a:r>
            <a:r>
              <a:rPr lang="pt-BR" dirty="0" err="1"/>
              <a:t>Storytelling</a:t>
            </a:r>
            <a:r>
              <a:rPr lang="pt-BR" dirty="0"/>
              <a:t>, para contar através da ideia de histórias a </a:t>
            </a:r>
            <a:r>
              <a:rPr lang="pt-BR"/>
              <a:t>problemática apresentada.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52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440" y="1450720"/>
            <a:ext cx="11314176" cy="4502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Explicar como a solução proposta resolve o problema e atinge os objetivos definidos de forma clara e convincente.</a:t>
            </a:r>
          </a:p>
          <a:p>
            <a:endParaRPr lang="pt-BR" dirty="0"/>
          </a:p>
          <a:p>
            <a:r>
              <a:rPr lang="pt-BR" dirty="0"/>
              <a:t>Aqui você pode incluir: relatórios, gráficos, diagramas, planos,  protótipos, alguma documentação e tudo mais que a equipe considerar necessário para ilustrar a ideia</a:t>
            </a:r>
          </a:p>
          <a:p>
            <a:endParaRPr lang="pt-BR" dirty="0"/>
          </a:p>
          <a:p>
            <a:r>
              <a:rPr lang="pt-BR" dirty="0"/>
              <a:t>Durante a ideação você pode utilizar a abordagem Design </a:t>
            </a:r>
            <a:r>
              <a:rPr lang="pt-BR" dirty="0" err="1"/>
              <a:t>Thinking</a:t>
            </a:r>
            <a:r>
              <a:rPr lang="pt-BR" dirty="0"/>
              <a:t>, para ajudar na ideação da sua proposta de solução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24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Impactos da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304" y="1535240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pPr algn="l"/>
            <a:r>
              <a:rPr lang="pt-BR" dirty="0"/>
              <a:t>Associados aos stakeholders: Aqui você pode indicar os principais grupos ou partes interessadas ou afetadas pela solução e como ela pode impactar positivamente as partes afetadas.</a:t>
            </a:r>
          </a:p>
          <a:p>
            <a:pPr algn="l"/>
            <a:r>
              <a:rPr lang="pt-BR" dirty="0"/>
              <a:t>Associados a aspectos ambientais e sociais:  Aqui você pode avaliar o impacto ambiental da solução, considerando fatores como  pegada de carbono, uso de recursos naturais, poluição, etc. Além da solução afetar comunidades locais e a sociedade de uma forma geral.</a:t>
            </a:r>
          </a:p>
          <a:p>
            <a:pPr algn="l"/>
            <a:r>
              <a:rPr lang="pt-BR" dirty="0"/>
              <a:t>Associados a viabilidade e escalabilidade: Aqui você pode analisar a viabilidade da implementação da solução pensando nos recursos necessários, prazos e capacidade técnica, além da capacidade de expansão e respectivo impacto para um público  maior ou de diferentes contextos.</a:t>
            </a:r>
          </a:p>
          <a:p>
            <a:pPr algn="l"/>
            <a:r>
              <a:rPr lang="pt-BR" dirty="0"/>
              <a:t>Associados a métricas de avaliação: Aqui você pode definir indicadores ou métricas que serão utilizados para medir o impacto da solução ao longo do tempo. É importante estabelecer objetivos claros que ajudem acompanhar o progresso.</a:t>
            </a:r>
          </a:p>
          <a:p>
            <a:pPr algn="l"/>
            <a:r>
              <a:rPr lang="pt-BR" dirty="0"/>
              <a:t>Associados a sustentabilidade a longo prazo: Aqui você pode considerar como a solução poderá ser sustentável a longo prazo, garantindo que os benefícios não sejam temporários.</a:t>
            </a:r>
          </a:p>
          <a:p>
            <a:pPr algn="l"/>
            <a:r>
              <a:rPr lang="pt-BR" dirty="0"/>
              <a:t>Associados a participação da comunidade: A participação e envolvimento da comunidade na concepção e implementação da solução pode fortalecer o impacto? ( se aplicável)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51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esperados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744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Liste os benefícios que a solução proposta pode oferecer. Isso pode incluir aumento de receita, redução de custos, melhoria da eficiência, satisfação do cliente, vantagem competitiva, entre outros.</a:t>
            </a:r>
          </a:p>
          <a:p>
            <a:pPr algn="l"/>
            <a:r>
              <a:rPr lang="pt-BR" dirty="0"/>
              <a:t>Priorize os benefícios: Classifique os benefícios em ordem de importância para as partes interessadas e para o sucesso geral do projeto. Isso ajuda a concentrar os esforços e recursos nos aspectos mais cruciais.</a:t>
            </a:r>
          </a:p>
          <a:p>
            <a:r>
              <a:rPr lang="pt-BR" sz="2900" dirty="0"/>
              <a:t>Defina métricas de sucesso:  Para cada benefício esperado, estabeleça métricas específicas que permitam medir o progresso e o sucesso. Por exemplo, se o benefício for a redução de custos, a métrica pode ser o valor em dólar economizado.</a:t>
            </a:r>
          </a:p>
          <a:p>
            <a:r>
              <a:rPr lang="pt-BR" sz="2900" dirty="0"/>
              <a:t>Quantifique sempre que possível: Quando for possível, forneça números concretos para apoiar seus benefícios esperados. Isso torna mais fácil acompanhar o progresso e avaliar o impacto real da solução.</a:t>
            </a:r>
          </a:p>
          <a:p>
            <a:r>
              <a:rPr lang="pt-BR" sz="2900" dirty="0"/>
              <a:t>Considere riscos e incertezas: Reconheça que nem todos os benefícios podem ser garantidos e que há riscos e incertezas envolvidos. Avalie esses fatores e esteja preparado para ajustar suas expectativas, se necessário.</a:t>
            </a:r>
          </a:p>
          <a:p>
            <a:pPr algn="l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60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com a concorrência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744" y="1526036"/>
            <a:ext cx="9558648" cy="4515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pPr algn="l"/>
            <a:r>
              <a:rPr lang="pt-BR" dirty="0"/>
              <a:t>Um quadro comparativo destacando os pontos positivos da solução enriquece ainda mais a análise.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7AB850-C643-72EF-1DE0-F0FFBE303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6" y="2905476"/>
            <a:ext cx="5130773" cy="30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te ou aquele - Porque o cliente escolhe o concorrente e não você?">
            <a:extLst>
              <a:ext uri="{FF2B5EF4-FFF2-40B4-BE49-F238E27FC236}">
                <a16:creationId xmlns:a16="http://schemas.microsoft.com/office/drawing/2014/main" id="{8FB33B5E-118A-0EBA-9787-56B6CCCB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41" y="2541417"/>
            <a:ext cx="4072955" cy="36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FFB6458-BE09-90FA-97D4-0A9B19DC4E44}"/>
              </a:ext>
            </a:extLst>
          </p:cNvPr>
          <p:cNvSpPr txBox="1">
            <a:spLocks/>
          </p:cNvSpPr>
          <p:nvPr/>
        </p:nvSpPr>
        <p:spPr>
          <a:xfrm>
            <a:off x="538896" y="6405883"/>
            <a:ext cx="10891104" cy="445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Exemplo Ilustrativo – Quadro comparativo de funcionalidades oferecidas de uma determinada solução por concorrentes distintos – Fonte: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2211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pt-BR" sz="6600"/>
              <a:t>Finalização e Agradecimentos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/>
              <a:t>#DICAS</a:t>
            </a:r>
          </a:p>
          <a:p>
            <a:pPr algn="l"/>
            <a:r>
              <a:rPr lang="pt-BR"/>
              <a:t>Aqui você pode inserir uma conclusão final e agradecer as pessoas que foi submetida sua apresentação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b947af2-26f0-411d-a536-f4cbb904cdf6" xsi:nil="true"/>
    <lcf76f155ced4ddcb4097134ff3c332f xmlns="5b046cae-d1d8-432d-b4bb-58d09b5905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3F43C90795D34597BB9869193EBE29" ma:contentTypeVersion="14" ma:contentTypeDescription="Crie um novo documento." ma:contentTypeScope="" ma:versionID="a23342caa5d1e5d86dbf8b49a9696f46">
  <xsd:schema xmlns:xsd="http://www.w3.org/2001/XMLSchema" xmlns:xs="http://www.w3.org/2001/XMLSchema" xmlns:p="http://schemas.microsoft.com/office/2006/metadata/properties" xmlns:ns2="5b046cae-d1d8-432d-b4bb-58d09b590569" xmlns:ns3="eb947af2-26f0-411d-a536-f4cbb904cdf6" targetNamespace="http://schemas.microsoft.com/office/2006/metadata/properties" ma:root="true" ma:fieldsID="f39abda0f092036d3e613d2b70652a31" ns2:_="" ns3:_="">
    <xsd:import namespace="5b046cae-d1d8-432d-b4bb-58d09b590569"/>
    <xsd:import namespace="eb947af2-26f0-411d-a536-f4cbb904c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46cae-d1d8-432d-b4bb-58d09b590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47af2-26f0-411d-a536-f4cbb904cd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13bee62-8620-4ab6-95a3-31e8dce403ba}" ma:internalName="TaxCatchAll" ma:showField="CatchAllData" ma:web="eb947af2-26f0-411d-a536-f4cbb904cd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FCB130-610E-42D1-96E6-E37A36A00C38}">
  <ds:schemaRefs>
    <ds:schemaRef ds:uri="http://schemas.microsoft.com/office/2006/metadata/properties"/>
    <ds:schemaRef ds:uri="http://schemas.microsoft.com/office/infopath/2007/PartnerControls"/>
    <ds:schemaRef ds:uri="eb947af2-26f0-411d-a536-f4cbb904cdf6"/>
    <ds:schemaRef ds:uri="5b046cae-d1d8-432d-b4bb-58d09b590569"/>
  </ds:schemaRefs>
</ds:datastoreItem>
</file>

<file path=customXml/itemProps2.xml><?xml version="1.0" encoding="utf-8"?>
<ds:datastoreItem xmlns:ds="http://schemas.openxmlformats.org/officeDocument/2006/customXml" ds:itemID="{6270728C-C564-4F19-991F-61AEE70E3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E8A20-E063-4FB9-B073-45FF8917E8F9}"/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768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Nome da solução</vt:lpstr>
      <vt:lpstr>Contextualização do Problema</vt:lpstr>
      <vt:lpstr>Problema a ser resolvido</vt:lpstr>
      <vt:lpstr>Proposta de Solução</vt:lpstr>
      <vt:lpstr>Impactos da Solução</vt:lpstr>
      <vt:lpstr>Benefícios esperados</vt:lpstr>
      <vt:lpstr>Comparativo com a concorrência</vt:lpstr>
      <vt:lpstr>Finalização e Agradecimentos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Claudio Jose Carvajal</dc:creator>
  <cp:lastModifiedBy>Rita de Cássia Rodrigues</cp:lastModifiedBy>
  <cp:revision>21</cp:revision>
  <dcterms:created xsi:type="dcterms:W3CDTF">2016-03-03T21:44:23Z</dcterms:created>
  <dcterms:modified xsi:type="dcterms:W3CDTF">2023-10-09T14:22:58Z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0x010100073F43C90795D34597BB9869193EBE29</vt:lpwstr>
  </property>
  <property fmtid="{D5CDD505-2E9C-101B-9397-08002B2CF9AE}" pid="3" name="MediaServiceImageTags">
    <vt:lpwstr/>
  </property>
</Properties>
</file>