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04812E0F-1F0F-46C2-82A5-C974D281A7EA}" type="datetimeFigureOut">
              <a:rPr lang="es-AR" smtClean="0"/>
              <a:t>21/09/2013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3786F67-9C5E-42F1-94CC-8C404C5EF7F5}" type="slidenum">
              <a:rPr lang="es-AR" smtClean="0"/>
              <a:t>‹Nº›</a:t>
            </a:fld>
            <a:endParaRPr lang="es-AR"/>
          </a:p>
        </p:txBody>
      </p:sp>
    </p:spTree>
    <p:extLst>
      <p:ext uri="{BB962C8B-B14F-4D97-AF65-F5344CB8AC3E}">
        <p14:creationId xmlns:p14="http://schemas.microsoft.com/office/powerpoint/2010/main" val="361233346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4812E0F-1F0F-46C2-82A5-C974D281A7EA}" type="datetimeFigureOut">
              <a:rPr lang="es-AR" smtClean="0"/>
              <a:t>21/09/2013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3786F67-9C5E-42F1-94CC-8C404C5EF7F5}" type="slidenum">
              <a:rPr lang="es-AR" smtClean="0"/>
              <a:t>‹Nº›</a:t>
            </a:fld>
            <a:endParaRPr lang="es-AR"/>
          </a:p>
        </p:txBody>
      </p:sp>
    </p:spTree>
    <p:extLst>
      <p:ext uri="{BB962C8B-B14F-4D97-AF65-F5344CB8AC3E}">
        <p14:creationId xmlns:p14="http://schemas.microsoft.com/office/powerpoint/2010/main" val="29769456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4812E0F-1F0F-46C2-82A5-C974D281A7EA}" type="datetimeFigureOut">
              <a:rPr lang="es-AR" smtClean="0"/>
              <a:t>21/09/2013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3786F67-9C5E-42F1-94CC-8C404C5EF7F5}" type="slidenum">
              <a:rPr lang="es-AR" smtClean="0"/>
              <a:t>‹Nº›</a:t>
            </a:fld>
            <a:endParaRPr lang="es-AR"/>
          </a:p>
        </p:txBody>
      </p:sp>
    </p:spTree>
    <p:extLst>
      <p:ext uri="{BB962C8B-B14F-4D97-AF65-F5344CB8AC3E}">
        <p14:creationId xmlns:p14="http://schemas.microsoft.com/office/powerpoint/2010/main" val="196215258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4812E0F-1F0F-46C2-82A5-C974D281A7EA}" type="datetimeFigureOut">
              <a:rPr lang="es-AR" smtClean="0"/>
              <a:t>21/09/2013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3786F67-9C5E-42F1-94CC-8C404C5EF7F5}" type="slidenum">
              <a:rPr lang="es-AR" smtClean="0"/>
              <a:t>‹Nº›</a:t>
            </a:fld>
            <a:endParaRPr lang="es-AR"/>
          </a:p>
        </p:txBody>
      </p:sp>
    </p:spTree>
    <p:extLst>
      <p:ext uri="{BB962C8B-B14F-4D97-AF65-F5344CB8AC3E}">
        <p14:creationId xmlns:p14="http://schemas.microsoft.com/office/powerpoint/2010/main" val="146812482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4812E0F-1F0F-46C2-82A5-C974D281A7EA}" type="datetimeFigureOut">
              <a:rPr lang="es-AR" smtClean="0"/>
              <a:t>21/09/2013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3786F67-9C5E-42F1-94CC-8C404C5EF7F5}" type="slidenum">
              <a:rPr lang="es-AR" smtClean="0"/>
              <a:t>‹Nº›</a:t>
            </a:fld>
            <a:endParaRPr lang="es-AR"/>
          </a:p>
        </p:txBody>
      </p:sp>
    </p:spTree>
    <p:extLst>
      <p:ext uri="{BB962C8B-B14F-4D97-AF65-F5344CB8AC3E}">
        <p14:creationId xmlns:p14="http://schemas.microsoft.com/office/powerpoint/2010/main" val="264005299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04812E0F-1F0F-46C2-82A5-C974D281A7EA}" type="datetimeFigureOut">
              <a:rPr lang="es-AR" smtClean="0"/>
              <a:t>21/09/2013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3786F67-9C5E-42F1-94CC-8C404C5EF7F5}" type="slidenum">
              <a:rPr lang="es-AR" smtClean="0"/>
              <a:t>‹Nº›</a:t>
            </a:fld>
            <a:endParaRPr lang="es-AR"/>
          </a:p>
        </p:txBody>
      </p:sp>
    </p:spTree>
    <p:extLst>
      <p:ext uri="{BB962C8B-B14F-4D97-AF65-F5344CB8AC3E}">
        <p14:creationId xmlns:p14="http://schemas.microsoft.com/office/powerpoint/2010/main" val="305944398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04812E0F-1F0F-46C2-82A5-C974D281A7EA}" type="datetimeFigureOut">
              <a:rPr lang="es-AR" smtClean="0"/>
              <a:t>21/09/2013</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E3786F67-9C5E-42F1-94CC-8C404C5EF7F5}" type="slidenum">
              <a:rPr lang="es-AR" smtClean="0"/>
              <a:t>‹Nº›</a:t>
            </a:fld>
            <a:endParaRPr lang="es-AR"/>
          </a:p>
        </p:txBody>
      </p:sp>
    </p:spTree>
    <p:extLst>
      <p:ext uri="{BB962C8B-B14F-4D97-AF65-F5344CB8AC3E}">
        <p14:creationId xmlns:p14="http://schemas.microsoft.com/office/powerpoint/2010/main" val="146304223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04812E0F-1F0F-46C2-82A5-C974D281A7EA}" type="datetimeFigureOut">
              <a:rPr lang="es-AR" smtClean="0"/>
              <a:t>21/09/2013</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E3786F67-9C5E-42F1-94CC-8C404C5EF7F5}" type="slidenum">
              <a:rPr lang="es-AR" smtClean="0"/>
              <a:t>‹Nº›</a:t>
            </a:fld>
            <a:endParaRPr lang="es-AR"/>
          </a:p>
        </p:txBody>
      </p:sp>
    </p:spTree>
    <p:extLst>
      <p:ext uri="{BB962C8B-B14F-4D97-AF65-F5344CB8AC3E}">
        <p14:creationId xmlns:p14="http://schemas.microsoft.com/office/powerpoint/2010/main" val="85065345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4812E0F-1F0F-46C2-82A5-C974D281A7EA}" type="datetimeFigureOut">
              <a:rPr lang="es-AR" smtClean="0"/>
              <a:t>21/09/2013</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E3786F67-9C5E-42F1-94CC-8C404C5EF7F5}" type="slidenum">
              <a:rPr lang="es-AR" smtClean="0"/>
              <a:t>‹Nº›</a:t>
            </a:fld>
            <a:endParaRPr lang="es-AR"/>
          </a:p>
        </p:txBody>
      </p:sp>
    </p:spTree>
    <p:extLst>
      <p:ext uri="{BB962C8B-B14F-4D97-AF65-F5344CB8AC3E}">
        <p14:creationId xmlns:p14="http://schemas.microsoft.com/office/powerpoint/2010/main" val="171749974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812E0F-1F0F-46C2-82A5-C974D281A7EA}" type="datetimeFigureOut">
              <a:rPr lang="es-AR" smtClean="0"/>
              <a:t>21/09/2013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3786F67-9C5E-42F1-94CC-8C404C5EF7F5}" type="slidenum">
              <a:rPr lang="es-AR" smtClean="0"/>
              <a:t>‹Nº›</a:t>
            </a:fld>
            <a:endParaRPr lang="es-AR"/>
          </a:p>
        </p:txBody>
      </p:sp>
    </p:spTree>
    <p:extLst>
      <p:ext uri="{BB962C8B-B14F-4D97-AF65-F5344CB8AC3E}">
        <p14:creationId xmlns:p14="http://schemas.microsoft.com/office/powerpoint/2010/main" val="101121174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812E0F-1F0F-46C2-82A5-C974D281A7EA}" type="datetimeFigureOut">
              <a:rPr lang="es-AR" smtClean="0"/>
              <a:t>21/09/2013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3786F67-9C5E-42F1-94CC-8C404C5EF7F5}" type="slidenum">
              <a:rPr lang="es-AR" smtClean="0"/>
              <a:t>‹Nº›</a:t>
            </a:fld>
            <a:endParaRPr lang="es-AR"/>
          </a:p>
        </p:txBody>
      </p:sp>
    </p:spTree>
    <p:extLst>
      <p:ext uri="{BB962C8B-B14F-4D97-AF65-F5344CB8AC3E}">
        <p14:creationId xmlns:p14="http://schemas.microsoft.com/office/powerpoint/2010/main" val="203183109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BCBCB"/>
            </a:gs>
            <a:gs pos="0">
              <a:srgbClr val="5F5F5F"/>
            </a:gs>
            <a:gs pos="100000">
              <a:schemeClr val="tx1"/>
            </a:gs>
            <a:gs pos="100000">
              <a:srgbClr val="B2B2B2"/>
            </a:gs>
            <a:gs pos="100000">
              <a:srgbClr val="292929"/>
            </a:gs>
            <a:gs pos="100000">
              <a:srgbClr val="777777"/>
            </a:gs>
            <a:gs pos="100000">
              <a:srgbClr val="EAEAEA"/>
            </a:gs>
          </a:gsLst>
          <a:lin ang="5400000" scaled="0"/>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12E0F-1F0F-46C2-82A5-C974D281A7EA}" type="datetimeFigureOut">
              <a:rPr lang="es-AR" smtClean="0"/>
              <a:t>21/09/2013</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86F67-9C5E-42F1-94CC-8C404C5EF7F5}" type="slidenum">
              <a:rPr lang="es-AR" smtClean="0"/>
              <a:t>‹Nº›</a:t>
            </a:fld>
            <a:endParaRPr lang="es-AR"/>
          </a:p>
        </p:txBody>
      </p:sp>
    </p:spTree>
    <p:extLst>
      <p:ext uri="{BB962C8B-B14F-4D97-AF65-F5344CB8AC3E}">
        <p14:creationId xmlns:p14="http://schemas.microsoft.com/office/powerpoint/2010/main" val="2584480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elfutbolin.com/historiadelfutbol/" TargetMode="External"/><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hyperlink" Target="http://es.wikipedia.org/wiki/Historia_del_f%C3%BAtbo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3000"/>
          </a:stretch>
        </a:blipFill>
        <a:effectLst/>
      </p:bgPr>
    </p:bg>
    <p:spTree>
      <p:nvGrpSpPr>
        <p:cNvPr id="1" name=""/>
        <p:cNvGrpSpPr/>
        <p:nvPr/>
      </p:nvGrpSpPr>
      <p:grpSpPr>
        <a:xfrm>
          <a:off x="0" y="0"/>
          <a:ext cx="0" cy="0"/>
          <a:chOff x="0" y="0"/>
          <a:chExt cx="0" cy="0"/>
        </a:xfrm>
      </p:grpSpPr>
      <p:sp>
        <p:nvSpPr>
          <p:cNvPr id="4" name="3 Rectángulo"/>
          <p:cNvSpPr/>
          <p:nvPr/>
        </p:nvSpPr>
        <p:spPr>
          <a:xfrm>
            <a:off x="2267744" y="1556792"/>
            <a:ext cx="4464495" cy="2585323"/>
          </a:xfrm>
          <a:prstGeom prst="rect">
            <a:avLst/>
          </a:prstGeom>
          <a:noFill/>
        </p:spPr>
        <p:txBody>
          <a:bodyPr wrap="square" lIns="91440" tIns="45720" rIns="91440" bIns="45720">
            <a:spAutoFit/>
          </a:bodyPr>
          <a:lstStyle/>
          <a:p>
            <a:pPr algn="ctr"/>
            <a:r>
              <a:rPr lang="es-E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Historia </a:t>
            </a:r>
          </a:p>
          <a:p>
            <a:pPr algn="ctr"/>
            <a:r>
              <a:rPr lang="es-E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Del</a:t>
            </a:r>
          </a:p>
          <a:p>
            <a:pPr algn="ctr"/>
            <a:r>
              <a:rPr lang="es-E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 Futbol</a:t>
            </a:r>
            <a:endParaRPr lang="es-E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Tree>
    <p:extLst>
      <p:ext uri="{BB962C8B-B14F-4D97-AF65-F5344CB8AC3E}">
        <p14:creationId xmlns:p14="http://schemas.microsoft.com/office/powerpoint/2010/main" val="64666233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4"/>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3 Rectángulo"/>
          <p:cNvSpPr/>
          <p:nvPr/>
        </p:nvSpPr>
        <p:spPr>
          <a:xfrm>
            <a:off x="1897144" y="404664"/>
            <a:ext cx="5311070" cy="769441"/>
          </a:xfrm>
          <a:prstGeom prst="rect">
            <a:avLst/>
          </a:prstGeom>
          <a:noFill/>
        </p:spPr>
        <p:txBody>
          <a:bodyPr wrap="none" lIns="91440" tIns="45720" rIns="91440" bIns="45720">
            <a:spAutoFit/>
          </a:bodyPr>
          <a:lstStyle/>
          <a:p>
            <a:pPr algn="ctr"/>
            <a:r>
              <a:rPr lang="es-ES" sz="4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Historia Del Futbol</a:t>
            </a:r>
            <a:endParaRPr lang="es-ES" sz="4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5" name="4 Rectángulo"/>
          <p:cNvSpPr/>
          <p:nvPr/>
        </p:nvSpPr>
        <p:spPr>
          <a:xfrm>
            <a:off x="971600" y="1484808"/>
            <a:ext cx="4011034" cy="646331"/>
          </a:xfrm>
          <a:prstGeom prst="rect">
            <a:avLst/>
          </a:prstGeom>
          <a:noFill/>
        </p:spPr>
        <p:txBody>
          <a:bodyPr wrap="none" lIns="91440" tIns="45720" rIns="91440" bIns="45720">
            <a:spAutoFit/>
          </a:bodyPr>
          <a:lstStyle/>
          <a:p>
            <a:pPr algn="ctr"/>
            <a:r>
              <a:rPr lang="es-E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Centro Campista </a:t>
            </a:r>
            <a:endParaRPr lang="es-E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6" name="5 CuadroTexto"/>
          <p:cNvSpPr txBox="1"/>
          <p:nvPr/>
        </p:nvSpPr>
        <p:spPr>
          <a:xfrm>
            <a:off x="1088267" y="2348880"/>
            <a:ext cx="6912768" cy="3785652"/>
          </a:xfrm>
          <a:prstGeom prst="rect">
            <a:avLst/>
          </a:prstGeom>
          <a:noFill/>
        </p:spPr>
        <p:txBody>
          <a:bodyPr wrap="square" rtlCol="0">
            <a:spAutoFit/>
          </a:bodyPr>
          <a:lstStyle/>
          <a:p>
            <a:pPr algn="just"/>
            <a:r>
              <a:rPr lang="es-CO" sz="2400" b="1" dirty="0" smtClean="0"/>
              <a:t>Es una de las posiciones más famosas de este deporte. Entre sus funciones se encuentran: recuperar balones, propiciar la creación de jugadas y explotar el juego ofensivo. De acuerdo a estas funciones podemos distinguir a los volantes carrileros (los que juegan más cerca de la línea de banda), los de contención (que juegan casi a la misma altura que los defensores laterales para contribuir a la defensa, pueden ser uno o dos jugadores).</a:t>
            </a:r>
            <a:endParaRPr lang="es-CO" sz="2400" b="1" dirty="0"/>
          </a:p>
        </p:txBody>
      </p:sp>
    </p:spTree>
    <p:extLst>
      <p:ext uri="{BB962C8B-B14F-4D97-AF65-F5344CB8AC3E}">
        <p14:creationId xmlns:p14="http://schemas.microsoft.com/office/powerpoint/2010/main" val="111852497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a:stretch>
        </a:blipFill>
        <a:effectLst/>
      </p:bgPr>
    </p:bg>
    <p:spTree>
      <p:nvGrpSpPr>
        <p:cNvPr id="1" name=""/>
        <p:cNvGrpSpPr/>
        <p:nvPr/>
      </p:nvGrpSpPr>
      <p:grpSpPr>
        <a:xfrm>
          <a:off x="0" y="0"/>
          <a:ext cx="0" cy="0"/>
          <a:chOff x="0" y="0"/>
          <a:chExt cx="0" cy="0"/>
        </a:xfrm>
      </p:grpSpPr>
      <p:sp>
        <p:nvSpPr>
          <p:cNvPr id="4" name="3 Rectángulo"/>
          <p:cNvSpPr/>
          <p:nvPr/>
        </p:nvSpPr>
        <p:spPr>
          <a:xfrm>
            <a:off x="1894411" y="332656"/>
            <a:ext cx="5311070" cy="769441"/>
          </a:xfrm>
          <a:prstGeom prst="rect">
            <a:avLst/>
          </a:prstGeom>
          <a:noFill/>
        </p:spPr>
        <p:txBody>
          <a:bodyPr wrap="none" lIns="91440" tIns="45720" rIns="91440" bIns="45720">
            <a:spAutoFit/>
          </a:bodyPr>
          <a:lstStyle/>
          <a:p>
            <a:pPr algn="ctr"/>
            <a:r>
              <a:rPr lang="es-ES" sz="4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Historia Del Futbol</a:t>
            </a:r>
            <a:endParaRPr lang="es-ES" sz="4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5" name="4 Rectángulo"/>
          <p:cNvSpPr/>
          <p:nvPr/>
        </p:nvSpPr>
        <p:spPr>
          <a:xfrm>
            <a:off x="1080949" y="1988840"/>
            <a:ext cx="2584362" cy="646331"/>
          </a:xfrm>
          <a:prstGeom prst="rect">
            <a:avLst/>
          </a:prstGeom>
          <a:noFill/>
        </p:spPr>
        <p:txBody>
          <a:bodyPr wrap="none" lIns="91440" tIns="45720" rIns="91440" bIns="45720">
            <a:spAutoFit/>
          </a:bodyPr>
          <a:lstStyle/>
          <a:p>
            <a:pPr algn="ctr"/>
            <a:r>
              <a:rPr lang="es-E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Delanteros</a:t>
            </a:r>
            <a:endParaRPr lang="es-E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7" name="6 CuadroTexto"/>
          <p:cNvSpPr txBox="1"/>
          <p:nvPr/>
        </p:nvSpPr>
        <p:spPr>
          <a:xfrm>
            <a:off x="1080949" y="3068960"/>
            <a:ext cx="6984776" cy="2677656"/>
          </a:xfrm>
          <a:prstGeom prst="rect">
            <a:avLst/>
          </a:prstGeom>
          <a:noFill/>
        </p:spPr>
        <p:txBody>
          <a:bodyPr wrap="square" rtlCol="0">
            <a:spAutoFit/>
          </a:bodyPr>
          <a:lstStyle/>
          <a:p>
            <a:pPr algn="just"/>
            <a:r>
              <a:rPr lang="es-CO" sz="2400" b="1" dirty="0" smtClean="0"/>
              <a:t>Es un jugador de un equipo de fútbol que se destaca en la posición de ataque, la más cercana a la portería del equipo rival, y es por ello el principal responsable de marcar los goles. Es muy importante estar en movimiento y buscar siempre pase, es decir, desmarcarte para que le sea más fácil al que lleva la pelota pasársela. </a:t>
            </a:r>
            <a:endParaRPr lang="es-AR" sz="2400" b="1" dirty="0"/>
          </a:p>
        </p:txBody>
      </p:sp>
    </p:spTree>
    <p:extLst>
      <p:ext uri="{BB962C8B-B14F-4D97-AF65-F5344CB8AC3E}">
        <p14:creationId xmlns:p14="http://schemas.microsoft.com/office/powerpoint/2010/main" val="114378211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3 Rectángulo"/>
          <p:cNvSpPr/>
          <p:nvPr/>
        </p:nvSpPr>
        <p:spPr>
          <a:xfrm>
            <a:off x="1916470" y="404664"/>
            <a:ext cx="5311070" cy="769441"/>
          </a:xfrm>
          <a:prstGeom prst="rect">
            <a:avLst/>
          </a:prstGeom>
          <a:noFill/>
        </p:spPr>
        <p:txBody>
          <a:bodyPr wrap="none" lIns="91440" tIns="45720" rIns="91440" bIns="45720">
            <a:spAutoFit/>
          </a:bodyPr>
          <a:lstStyle/>
          <a:p>
            <a:pPr algn="ctr"/>
            <a:r>
              <a:rPr lang="es-ES" sz="4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Historia Del Futbol</a:t>
            </a:r>
            <a:endParaRPr lang="es-ES" sz="4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5" name="4 Rectángulo"/>
          <p:cNvSpPr/>
          <p:nvPr/>
        </p:nvSpPr>
        <p:spPr>
          <a:xfrm>
            <a:off x="2593887" y="1412776"/>
            <a:ext cx="3884398" cy="646331"/>
          </a:xfrm>
          <a:prstGeom prst="rect">
            <a:avLst/>
          </a:prstGeom>
          <a:noFill/>
        </p:spPr>
        <p:txBody>
          <a:bodyPr wrap="none" lIns="91440" tIns="45720" rIns="91440" bIns="45720">
            <a:spAutoFit/>
          </a:bodyPr>
          <a:lstStyle/>
          <a:p>
            <a:pPr algn="ctr"/>
            <a:r>
              <a:rPr lang="es-ES" sz="3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Futbol Femenino</a:t>
            </a:r>
            <a:endParaRPr lang="es-E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6" name="5 CuadroTexto"/>
          <p:cNvSpPr txBox="1"/>
          <p:nvPr/>
        </p:nvSpPr>
        <p:spPr>
          <a:xfrm>
            <a:off x="1115616" y="2276872"/>
            <a:ext cx="6768752" cy="3416320"/>
          </a:xfrm>
          <a:prstGeom prst="rect">
            <a:avLst/>
          </a:prstGeom>
          <a:noFill/>
        </p:spPr>
        <p:txBody>
          <a:bodyPr wrap="square" rtlCol="0">
            <a:spAutoFit/>
          </a:bodyPr>
          <a:lstStyle/>
          <a:p>
            <a:pPr algn="just"/>
            <a:r>
              <a:rPr lang="es-CO" sz="2400" b="1" dirty="0" smtClean="0"/>
              <a:t>Ha tenido un crecimiento lento en el fútbol moderno, principalmente por obstáculos sociales y culturales que no permiten el ingreso pleno de la mujer al </a:t>
            </a:r>
            <a:r>
              <a:rPr lang="es-CO" sz="2400" b="1" dirty="0" smtClean="0"/>
              <a:t>deporte. </a:t>
            </a:r>
            <a:r>
              <a:rPr lang="es-CO" sz="2400" b="1" dirty="0" smtClean="0"/>
              <a:t>El primer encuentro femenino bajo las reglas del fútbol asociación del cual se tienen registros sucedió en 1892 en Glasgow, Escocia.30 A finales de 1921 el fútbol femenino fue prohibido en Inglaterra, hecho que no le permitió expandirse al resto del mundo</a:t>
            </a:r>
            <a:r>
              <a:rPr lang="es-CO" sz="2400" dirty="0" smtClean="0"/>
              <a:t>.</a:t>
            </a:r>
            <a:endParaRPr lang="es-AR" sz="2400" dirty="0"/>
          </a:p>
        </p:txBody>
      </p:sp>
    </p:spTree>
    <p:extLst>
      <p:ext uri="{BB962C8B-B14F-4D97-AF65-F5344CB8AC3E}">
        <p14:creationId xmlns:p14="http://schemas.microsoft.com/office/powerpoint/2010/main" val="391572405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a:stretch>
        </a:blipFill>
        <a:effectLst/>
      </p:bgPr>
    </p:bg>
    <p:spTree>
      <p:nvGrpSpPr>
        <p:cNvPr id="1" name=""/>
        <p:cNvGrpSpPr/>
        <p:nvPr/>
      </p:nvGrpSpPr>
      <p:grpSpPr>
        <a:xfrm>
          <a:off x="0" y="0"/>
          <a:ext cx="0" cy="0"/>
          <a:chOff x="0" y="0"/>
          <a:chExt cx="0" cy="0"/>
        </a:xfrm>
      </p:grpSpPr>
      <p:sp>
        <p:nvSpPr>
          <p:cNvPr id="4" name="3 Rectángulo"/>
          <p:cNvSpPr/>
          <p:nvPr/>
        </p:nvSpPr>
        <p:spPr>
          <a:xfrm>
            <a:off x="1916468" y="476672"/>
            <a:ext cx="5311070" cy="769441"/>
          </a:xfrm>
          <a:prstGeom prst="rect">
            <a:avLst/>
          </a:prstGeom>
          <a:noFill/>
        </p:spPr>
        <p:txBody>
          <a:bodyPr wrap="none" lIns="91440" tIns="45720" rIns="91440" bIns="45720">
            <a:spAutoFit/>
          </a:bodyPr>
          <a:lstStyle/>
          <a:p>
            <a:pPr algn="ctr"/>
            <a:r>
              <a:rPr lang="es-E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Historia Del Futbol</a:t>
            </a:r>
            <a:endParaRPr lang="es-ES" sz="4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5" name="4 Rectángulo"/>
          <p:cNvSpPr/>
          <p:nvPr/>
        </p:nvSpPr>
        <p:spPr>
          <a:xfrm>
            <a:off x="3451479" y="1262315"/>
            <a:ext cx="2230099" cy="646331"/>
          </a:xfrm>
          <a:prstGeom prst="rect">
            <a:avLst/>
          </a:prstGeom>
          <a:noFill/>
        </p:spPr>
        <p:txBody>
          <a:bodyPr wrap="none" lIns="91440" tIns="45720" rIns="91440" bIns="45720">
            <a:spAutoFit/>
          </a:bodyPr>
          <a:lstStyle/>
          <a:p>
            <a:pPr algn="ctr"/>
            <a:r>
              <a:rPr lang="es-ES" sz="3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Violencia</a:t>
            </a:r>
            <a:endParaRPr lang="es-E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6" name="5 CuadroTexto"/>
          <p:cNvSpPr txBox="1"/>
          <p:nvPr/>
        </p:nvSpPr>
        <p:spPr>
          <a:xfrm>
            <a:off x="1115616" y="1921650"/>
            <a:ext cx="6624736" cy="4524315"/>
          </a:xfrm>
          <a:prstGeom prst="rect">
            <a:avLst/>
          </a:prstGeom>
          <a:noFill/>
        </p:spPr>
        <p:txBody>
          <a:bodyPr wrap="square" rtlCol="0">
            <a:spAutoFit/>
          </a:bodyPr>
          <a:lstStyle/>
          <a:p>
            <a:pPr algn="just"/>
            <a:r>
              <a:rPr lang="es-CO" sz="2400" b="1" dirty="0" smtClean="0"/>
              <a:t>La violencia en el fútbol es casi tan antigua como el deporte mismo. Sus orígenes se remontan a los encuentros de fútbol de carnaval durante la Edad Media, los cuales se caracterizaban por no tener reglas y por el uso desmedido de la violencia. Los grupos violentos de una hinchada reciben varios nombres, pero se destacan algunos como barra brava, hooligans o ultras. En América del Sur uno de los países que ha sido más afectado por la violencia es Argentina, que a lo largo de su historia ha tenido más de 220 muertes relacionadas con incidentes en campos de fútbol y sus alrededores.</a:t>
            </a:r>
            <a:endParaRPr lang="es-AR" sz="2400" b="1" dirty="0"/>
          </a:p>
        </p:txBody>
      </p:sp>
    </p:spTree>
    <p:extLst>
      <p:ext uri="{BB962C8B-B14F-4D97-AF65-F5344CB8AC3E}">
        <p14:creationId xmlns:p14="http://schemas.microsoft.com/office/powerpoint/2010/main" val="351145695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t="-5000" r="-4000"/>
          </a:stretch>
        </a:blipFill>
        <a:effectLst/>
      </p:bgPr>
    </p:bg>
    <p:spTree>
      <p:nvGrpSpPr>
        <p:cNvPr id="1" name=""/>
        <p:cNvGrpSpPr/>
        <p:nvPr/>
      </p:nvGrpSpPr>
      <p:grpSpPr>
        <a:xfrm>
          <a:off x="0" y="0"/>
          <a:ext cx="0" cy="0"/>
          <a:chOff x="0" y="0"/>
          <a:chExt cx="0" cy="0"/>
        </a:xfrm>
      </p:grpSpPr>
      <p:sp>
        <p:nvSpPr>
          <p:cNvPr id="4" name="3 Rectángulo"/>
          <p:cNvSpPr/>
          <p:nvPr/>
        </p:nvSpPr>
        <p:spPr>
          <a:xfrm>
            <a:off x="1897145" y="332656"/>
            <a:ext cx="5311070" cy="769441"/>
          </a:xfrm>
          <a:prstGeom prst="rect">
            <a:avLst/>
          </a:prstGeom>
          <a:noFill/>
        </p:spPr>
        <p:txBody>
          <a:bodyPr wrap="none" lIns="91440" tIns="45720" rIns="91440" bIns="45720">
            <a:spAutoFit/>
          </a:bodyPr>
          <a:lstStyle/>
          <a:p>
            <a:pPr algn="ctr"/>
            <a:r>
              <a:rPr lang="es-ES" sz="4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Historia Del Futbol</a:t>
            </a:r>
            <a:endParaRPr lang="es-ES" sz="4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5" name="4 Rectángulo"/>
          <p:cNvSpPr/>
          <p:nvPr/>
        </p:nvSpPr>
        <p:spPr>
          <a:xfrm>
            <a:off x="282119" y="1118414"/>
            <a:ext cx="8541121" cy="646331"/>
          </a:xfrm>
          <a:prstGeom prst="rect">
            <a:avLst/>
          </a:prstGeom>
          <a:noFill/>
        </p:spPr>
        <p:txBody>
          <a:bodyPr wrap="none" lIns="91440" tIns="45720" rIns="91440" bIns="45720">
            <a:spAutoFit/>
          </a:bodyPr>
          <a:lstStyle/>
          <a:p>
            <a:pPr algn="ctr"/>
            <a:r>
              <a:rPr lang="es-E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Los 10 Mejores Jugadores Del Mundo</a:t>
            </a:r>
            <a:endParaRPr lang="es-E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graphicFrame>
        <p:nvGraphicFramePr>
          <p:cNvPr id="6" name="5 Tabla"/>
          <p:cNvGraphicFramePr>
            <a:graphicFrameLocks noGrp="1"/>
          </p:cNvGraphicFramePr>
          <p:nvPr>
            <p:extLst>
              <p:ext uri="{D42A27DB-BD31-4B8C-83A1-F6EECF244321}">
                <p14:modId xmlns:p14="http://schemas.microsoft.com/office/powerpoint/2010/main" val="2153739960"/>
              </p:ext>
            </p:extLst>
          </p:nvPr>
        </p:nvGraphicFramePr>
        <p:xfrm>
          <a:off x="683568" y="1916832"/>
          <a:ext cx="7848872" cy="3855720"/>
        </p:xfrm>
        <a:graphic>
          <a:graphicData uri="http://schemas.openxmlformats.org/drawingml/2006/table">
            <a:tbl>
              <a:tblPr firstRow="1" firstCol="1" bandRow="1">
                <a:tableStyleId>{5C22544A-7EE6-4342-B048-85BDC9FD1C3A}</a:tableStyleId>
              </a:tblPr>
              <a:tblGrid>
                <a:gridCol w="590108"/>
                <a:gridCol w="2726735"/>
                <a:gridCol w="2569374"/>
                <a:gridCol w="1962655"/>
              </a:tblGrid>
              <a:tr h="301125">
                <a:tc>
                  <a:txBody>
                    <a:bodyPr/>
                    <a:lstStyle/>
                    <a:p>
                      <a:pPr>
                        <a:lnSpc>
                          <a:spcPct val="115000"/>
                        </a:lnSpc>
                        <a:spcAft>
                          <a:spcPts val="0"/>
                        </a:spcAft>
                      </a:pPr>
                      <a:r>
                        <a:rPr lang="es-CO" sz="2000" dirty="0">
                          <a:effectLst/>
                        </a:rPr>
                        <a:t>No</a:t>
                      </a:r>
                      <a:endParaRPr lang="es-AR" sz="2000" dirty="0">
                        <a:effectLst/>
                        <a:latin typeface="Calibri"/>
                        <a:ea typeface="Calibri"/>
                        <a:cs typeface="Times New Roman"/>
                      </a:endParaRPr>
                    </a:p>
                  </a:txBody>
                  <a:tcPr marL="68580" marR="68580" marT="0" marB="0"/>
                </a:tc>
                <a:tc>
                  <a:txBody>
                    <a:bodyPr/>
                    <a:lstStyle/>
                    <a:p>
                      <a:pPr>
                        <a:lnSpc>
                          <a:spcPct val="115000"/>
                        </a:lnSpc>
                        <a:spcAft>
                          <a:spcPts val="0"/>
                        </a:spcAft>
                      </a:pPr>
                      <a:r>
                        <a:rPr lang="es-CO" sz="2000" dirty="0">
                          <a:effectLst/>
                        </a:rPr>
                        <a:t>Nombre</a:t>
                      </a:r>
                      <a:endParaRPr lang="es-AR" sz="2000" dirty="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Nacionalidad </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Equipo</a:t>
                      </a:r>
                      <a:endParaRPr lang="es-AR" sz="2000">
                        <a:effectLst/>
                        <a:latin typeface="Calibri"/>
                        <a:ea typeface="Calibri"/>
                        <a:cs typeface="Times New Roman"/>
                      </a:endParaRPr>
                    </a:p>
                  </a:txBody>
                  <a:tcPr marL="68580" marR="68580" marT="0" marB="0"/>
                </a:tc>
              </a:tr>
              <a:tr h="301125">
                <a:tc>
                  <a:txBody>
                    <a:bodyPr/>
                    <a:lstStyle/>
                    <a:p>
                      <a:pPr>
                        <a:lnSpc>
                          <a:spcPct val="115000"/>
                        </a:lnSpc>
                        <a:spcAft>
                          <a:spcPts val="0"/>
                        </a:spcAft>
                      </a:pPr>
                      <a:r>
                        <a:rPr lang="es-CO" sz="2000">
                          <a:effectLst/>
                        </a:rPr>
                        <a:t>1</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dirty="0">
                          <a:effectLst/>
                        </a:rPr>
                        <a:t>Lionel Messi</a:t>
                      </a:r>
                      <a:endParaRPr lang="es-AR" sz="2000" dirty="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Argentino</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FC Barcelona</a:t>
                      </a:r>
                      <a:endParaRPr lang="es-AR" sz="2000">
                        <a:effectLst/>
                        <a:latin typeface="Calibri"/>
                        <a:ea typeface="Calibri"/>
                        <a:cs typeface="Times New Roman"/>
                      </a:endParaRPr>
                    </a:p>
                  </a:txBody>
                  <a:tcPr marL="68580" marR="68580" marT="0" marB="0"/>
                </a:tc>
              </a:tr>
              <a:tr h="301125">
                <a:tc>
                  <a:txBody>
                    <a:bodyPr/>
                    <a:lstStyle/>
                    <a:p>
                      <a:pPr>
                        <a:lnSpc>
                          <a:spcPct val="115000"/>
                        </a:lnSpc>
                        <a:spcAft>
                          <a:spcPts val="0"/>
                        </a:spcAft>
                      </a:pPr>
                      <a:r>
                        <a:rPr lang="es-CO" sz="2000">
                          <a:effectLst/>
                        </a:rPr>
                        <a:t>2</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dirty="0">
                          <a:effectLst/>
                        </a:rPr>
                        <a:t>Cristiano Ronaldo</a:t>
                      </a:r>
                      <a:endParaRPr lang="es-AR" sz="2000" dirty="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Portugués</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Real Madrid</a:t>
                      </a:r>
                      <a:endParaRPr lang="es-AR" sz="2000">
                        <a:effectLst/>
                        <a:latin typeface="Calibri"/>
                        <a:ea typeface="Calibri"/>
                        <a:cs typeface="Times New Roman"/>
                      </a:endParaRPr>
                    </a:p>
                  </a:txBody>
                  <a:tcPr marL="68580" marR="68580" marT="0" marB="0"/>
                </a:tc>
              </a:tr>
              <a:tr h="301125">
                <a:tc>
                  <a:txBody>
                    <a:bodyPr/>
                    <a:lstStyle/>
                    <a:p>
                      <a:pPr>
                        <a:lnSpc>
                          <a:spcPct val="115000"/>
                        </a:lnSpc>
                        <a:spcAft>
                          <a:spcPts val="0"/>
                        </a:spcAft>
                      </a:pPr>
                      <a:r>
                        <a:rPr lang="es-CO" sz="2000">
                          <a:effectLst/>
                        </a:rPr>
                        <a:t>3</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dirty="0">
                          <a:effectLst/>
                        </a:rPr>
                        <a:t>Xavi</a:t>
                      </a:r>
                      <a:endParaRPr lang="es-AR" sz="2000" dirty="0">
                        <a:effectLst/>
                        <a:latin typeface="Calibri"/>
                        <a:ea typeface="Calibri"/>
                        <a:cs typeface="Times New Roman"/>
                      </a:endParaRPr>
                    </a:p>
                  </a:txBody>
                  <a:tcPr marL="68580" marR="68580" marT="0" marB="0"/>
                </a:tc>
                <a:tc>
                  <a:txBody>
                    <a:bodyPr/>
                    <a:lstStyle/>
                    <a:p>
                      <a:pPr>
                        <a:lnSpc>
                          <a:spcPct val="115000"/>
                        </a:lnSpc>
                        <a:spcAft>
                          <a:spcPts val="0"/>
                        </a:spcAft>
                      </a:pPr>
                      <a:r>
                        <a:rPr lang="es-CO" sz="2000" dirty="0">
                          <a:effectLst/>
                        </a:rPr>
                        <a:t>Español </a:t>
                      </a:r>
                      <a:endParaRPr lang="es-AR" sz="2000" dirty="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FC Barcelona</a:t>
                      </a:r>
                      <a:endParaRPr lang="es-AR" sz="2000">
                        <a:effectLst/>
                        <a:latin typeface="Calibri"/>
                        <a:ea typeface="Calibri"/>
                        <a:cs typeface="Times New Roman"/>
                      </a:endParaRPr>
                    </a:p>
                  </a:txBody>
                  <a:tcPr marL="68580" marR="68580" marT="0" marB="0"/>
                </a:tc>
              </a:tr>
              <a:tr h="301125">
                <a:tc>
                  <a:txBody>
                    <a:bodyPr/>
                    <a:lstStyle/>
                    <a:p>
                      <a:pPr>
                        <a:lnSpc>
                          <a:spcPct val="115000"/>
                        </a:lnSpc>
                        <a:spcAft>
                          <a:spcPts val="0"/>
                        </a:spcAft>
                      </a:pPr>
                      <a:r>
                        <a:rPr lang="es-CO" sz="2000">
                          <a:effectLst/>
                        </a:rPr>
                        <a:t>4</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Andrés Iniesta</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dirty="0">
                          <a:effectLst/>
                        </a:rPr>
                        <a:t>Español</a:t>
                      </a:r>
                      <a:endParaRPr lang="es-AR" sz="2000" dirty="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FC Barcelona</a:t>
                      </a:r>
                      <a:endParaRPr lang="es-AR" sz="2000">
                        <a:effectLst/>
                        <a:latin typeface="Calibri"/>
                        <a:ea typeface="Calibri"/>
                        <a:cs typeface="Times New Roman"/>
                      </a:endParaRPr>
                    </a:p>
                  </a:txBody>
                  <a:tcPr marL="68580" marR="68580" marT="0" marB="0"/>
                </a:tc>
              </a:tr>
              <a:tr h="301125">
                <a:tc>
                  <a:txBody>
                    <a:bodyPr/>
                    <a:lstStyle/>
                    <a:p>
                      <a:pPr>
                        <a:lnSpc>
                          <a:spcPct val="115000"/>
                        </a:lnSpc>
                        <a:spcAft>
                          <a:spcPts val="0"/>
                        </a:spcAft>
                      </a:pPr>
                      <a:r>
                        <a:rPr lang="es-CO" sz="2000">
                          <a:effectLst/>
                        </a:rPr>
                        <a:t>5</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Zlatan Ibrahimovic</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dirty="0">
                          <a:effectLst/>
                        </a:rPr>
                        <a:t>Sueco</a:t>
                      </a:r>
                      <a:endParaRPr lang="es-AR" sz="2000" dirty="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PSG</a:t>
                      </a:r>
                      <a:endParaRPr lang="es-AR" sz="2000">
                        <a:effectLst/>
                        <a:latin typeface="Calibri"/>
                        <a:ea typeface="Calibri"/>
                        <a:cs typeface="Times New Roman"/>
                      </a:endParaRPr>
                    </a:p>
                  </a:txBody>
                  <a:tcPr marL="68580" marR="68580" marT="0" marB="0"/>
                </a:tc>
              </a:tr>
              <a:tr h="301125">
                <a:tc>
                  <a:txBody>
                    <a:bodyPr/>
                    <a:lstStyle/>
                    <a:p>
                      <a:pPr>
                        <a:lnSpc>
                          <a:spcPct val="115000"/>
                        </a:lnSpc>
                        <a:spcAft>
                          <a:spcPts val="0"/>
                        </a:spcAft>
                      </a:pPr>
                      <a:r>
                        <a:rPr lang="es-CO" sz="2000">
                          <a:effectLst/>
                        </a:rPr>
                        <a:t>6</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Radamel Falcao</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dirty="0">
                          <a:effectLst/>
                        </a:rPr>
                        <a:t>Colombiano</a:t>
                      </a:r>
                      <a:endParaRPr lang="es-AR" sz="2000" dirty="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Mónaco</a:t>
                      </a:r>
                      <a:endParaRPr lang="es-AR" sz="2000">
                        <a:effectLst/>
                        <a:latin typeface="Calibri"/>
                        <a:ea typeface="Calibri"/>
                        <a:cs typeface="Times New Roman"/>
                      </a:endParaRPr>
                    </a:p>
                  </a:txBody>
                  <a:tcPr marL="68580" marR="68580" marT="0" marB="0"/>
                </a:tc>
              </a:tr>
              <a:tr h="301125">
                <a:tc>
                  <a:txBody>
                    <a:bodyPr/>
                    <a:lstStyle/>
                    <a:p>
                      <a:pPr>
                        <a:lnSpc>
                          <a:spcPct val="115000"/>
                        </a:lnSpc>
                        <a:spcAft>
                          <a:spcPts val="0"/>
                        </a:spcAft>
                      </a:pPr>
                      <a:r>
                        <a:rPr lang="es-CO" sz="2000">
                          <a:effectLst/>
                        </a:rPr>
                        <a:t>7</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Robín van Persie</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dirty="0">
                          <a:effectLst/>
                        </a:rPr>
                        <a:t>Holandés</a:t>
                      </a:r>
                      <a:endParaRPr lang="es-AR" sz="2000" dirty="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Manchester Utd</a:t>
                      </a:r>
                      <a:endParaRPr lang="es-AR" sz="2000">
                        <a:effectLst/>
                        <a:latin typeface="Calibri"/>
                        <a:ea typeface="Calibri"/>
                        <a:cs typeface="Times New Roman"/>
                      </a:endParaRPr>
                    </a:p>
                  </a:txBody>
                  <a:tcPr marL="68580" marR="68580" marT="0" marB="0"/>
                </a:tc>
              </a:tr>
              <a:tr h="301125">
                <a:tc>
                  <a:txBody>
                    <a:bodyPr/>
                    <a:lstStyle/>
                    <a:p>
                      <a:pPr>
                        <a:lnSpc>
                          <a:spcPct val="115000"/>
                        </a:lnSpc>
                        <a:spcAft>
                          <a:spcPts val="0"/>
                        </a:spcAft>
                      </a:pPr>
                      <a:r>
                        <a:rPr lang="es-CO" sz="2000">
                          <a:effectLst/>
                        </a:rPr>
                        <a:t>8</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n-US" sz="2000">
                          <a:effectLst/>
                        </a:rPr>
                        <a:t>Andrea Pirlo</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dirty="0">
                          <a:effectLst/>
                        </a:rPr>
                        <a:t>Italiano</a:t>
                      </a:r>
                      <a:endParaRPr lang="es-AR"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000" dirty="0">
                          <a:effectLst/>
                        </a:rPr>
                        <a:t>Juventus</a:t>
                      </a:r>
                      <a:endParaRPr lang="es-AR" sz="2000" dirty="0">
                        <a:effectLst/>
                        <a:latin typeface="Calibri"/>
                        <a:ea typeface="Calibri"/>
                        <a:cs typeface="Times New Roman"/>
                      </a:endParaRPr>
                    </a:p>
                  </a:txBody>
                  <a:tcPr marL="68580" marR="68580" marT="0" marB="0"/>
                </a:tc>
              </a:tr>
              <a:tr h="301125">
                <a:tc>
                  <a:txBody>
                    <a:bodyPr/>
                    <a:lstStyle/>
                    <a:p>
                      <a:pPr>
                        <a:lnSpc>
                          <a:spcPct val="115000"/>
                        </a:lnSpc>
                        <a:spcAft>
                          <a:spcPts val="0"/>
                        </a:spcAft>
                      </a:pPr>
                      <a:r>
                        <a:rPr lang="es-CO" sz="2000">
                          <a:effectLst/>
                        </a:rPr>
                        <a:t>9</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n-US" sz="2000">
                          <a:effectLst/>
                        </a:rPr>
                        <a:t>Yaya Toure</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Marfileño</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n-US" sz="2000" dirty="0">
                          <a:effectLst/>
                        </a:rPr>
                        <a:t>Manchester City</a:t>
                      </a:r>
                      <a:endParaRPr lang="es-AR" sz="2000" dirty="0">
                        <a:effectLst/>
                        <a:latin typeface="Calibri"/>
                        <a:ea typeface="Calibri"/>
                        <a:cs typeface="Times New Roman"/>
                      </a:endParaRPr>
                    </a:p>
                  </a:txBody>
                  <a:tcPr marL="68580" marR="68580" marT="0" marB="0"/>
                </a:tc>
              </a:tr>
              <a:tr h="301125">
                <a:tc>
                  <a:txBody>
                    <a:bodyPr/>
                    <a:lstStyle/>
                    <a:p>
                      <a:pPr>
                        <a:lnSpc>
                          <a:spcPct val="115000"/>
                        </a:lnSpc>
                        <a:spcAft>
                          <a:spcPts val="0"/>
                        </a:spcAft>
                      </a:pPr>
                      <a:r>
                        <a:rPr lang="es-CO" sz="2000">
                          <a:effectLst/>
                        </a:rPr>
                        <a:t>10</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Edinson Cavani</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a:effectLst/>
                        </a:rPr>
                        <a:t>Uruguayo</a:t>
                      </a:r>
                      <a:endParaRPr lang="es-AR" sz="2000">
                        <a:effectLst/>
                        <a:latin typeface="Calibri"/>
                        <a:ea typeface="Calibri"/>
                        <a:cs typeface="Times New Roman"/>
                      </a:endParaRPr>
                    </a:p>
                  </a:txBody>
                  <a:tcPr marL="68580" marR="68580" marT="0" marB="0"/>
                </a:tc>
                <a:tc>
                  <a:txBody>
                    <a:bodyPr/>
                    <a:lstStyle/>
                    <a:p>
                      <a:pPr>
                        <a:lnSpc>
                          <a:spcPct val="115000"/>
                        </a:lnSpc>
                        <a:spcAft>
                          <a:spcPts val="0"/>
                        </a:spcAft>
                      </a:pPr>
                      <a:r>
                        <a:rPr lang="es-CO" sz="2000" dirty="0" smtClean="0">
                          <a:effectLst/>
                          <a:latin typeface="+mn-lt"/>
                          <a:ea typeface="+mn-ea"/>
                          <a:cs typeface="+mn-cs"/>
                        </a:rPr>
                        <a:t>PSG</a:t>
                      </a:r>
                      <a:endParaRPr lang="es-AR"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15914102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Rectángulo"/>
          <p:cNvSpPr/>
          <p:nvPr/>
        </p:nvSpPr>
        <p:spPr>
          <a:xfrm>
            <a:off x="1910999" y="404664"/>
            <a:ext cx="5311070" cy="769441"/>
          </a:xfrm>
          <a:prstGeom prst="rect">
            <a:avLst/>
          </a:prstGeom>
          <a:noFill/>
        </p:spPr>
        <p:txBody>
          <a:bodyPr wrap="none" lIns="91440" tIns="45720" rIns="91440" bIns="45720">
            <a:spAutoFit/>
          </a:bodyPr>
          <a:lstStyle/>
          <a:p>
            <a:pPr algn="ctr"/>
            <a:r>
              <a:rPr lang="es-ES" sz="4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Histori</a:t>
            </a:r>
            <a:r>
              <a:rPr lang="es-E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a Del Futbol</a:t>
            </a:r>
            <a:endParaRPr lang="es-ES" sz="4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5" name="4 Rectángulo"/>
          <p:cNvSpPr/>
          <p:nvPr/>
        </p:nvSpPr>
        <p:spPr>
          <a:xfrm>
            <a:off x="3205421" y="1878219"/>
            <a:ext cx="2722220" cy="646331"/>
          </a:xfrm>
          <a:prstGeom prst="rect">
            <a:avLst/>
          </a:prstGeom>
          <a:noFill/>
        </p:spPr>
        <p:txBody>
          <a:bodyPr wrap="none" lIns="91440" tIns="45720" rIns="91440" bIns="45720">
            <a:spAutoFit/>
          </a:bodyPr>
          <a:lstStyle/>
          <a:p>
            <a:pPr algn="ctr"/>
            <a:r>
              <a:rPr lang="es-E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Bibliografía</a:t>
            </a:r>
            <a:endParaRPr lang="es-E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6" name="5 CuadroTexto"/>
          <p:cNvSpPr txBox="1"/>
          <p:nvPr/>
        </p:nvSpPr>
        <p:spPr>
          <a:xfrm>
            <a:off x="1619672" y="3068960"/>
            <a:ext cx="6120680" cy="2123658"/>
          </a:xfrm>
          <a:prstGeom prst="rect">
            <a:avLst/>
          </a:prstGeom>
          <a:noFill/>
        </p:spPr>
        <p:txBody>
          <a:bodyPr wrap="square" rtlCol="0">
            <a:spAutoFit/>
          </a:bodyPr>
          <a:lstStyle/>
          <a:p>
            <a:pPr marL="285750" indent="-285750">
              <a:buFont typeface="Wingdings" pitchFamily="2" charset="2"/>
              <a:buChar char="ü"/>
            </a:pPr>
            <a:r>
              <a:rPr lang="es-AR" sz="2400" b="1" dirty="0" smtClean="0">
                <a:solidFill>
                  <a:schemeClr val="bg1"/>
                </a:solidFill>
                <a:hlinkClick r:id="rId3"/>
              </a:rPr>
              <a:t>http://www.elfutbolin.com/historiadelfutbol/</a:t>
            </a:r>
            <a:endParaRPr lang="es-AR" sz="2400" b="1" dirty="0" smtClean="0">
              <a:solidFill>
                <a:schemeClr val="bg1"/>
              </a:solidFill>
            </a:endParaRPr>
          </a:p>
          <a:p>
            <a:pPr marL="285750" indent="-285750">
              <a:buFont typeface="Wingdings" pitchFamily="2" charset="2"/>
              <a:buChar char="ü"/>
            </a:pPr>
            <a:r>
              <a:rPr lang="es-AR" sz="2400" b="1" dirty="0" smtClean="0">
                <a:solidFill>
                  <a:schemeClr val="bg1"/>
                </a:solidFill>
                <a:hlinkClick r:id="rId4"/>
              </a:rPr>
              <a:t>http://es.wikipedia.org/wiki/Historia_del_f%C3%BAtbol</a:t>
            </a:r>
            <a:endParaRPr lang="es-AR" sz="2400" b="1" dirty="0" smtClean="0">
              <a:solidFill>
                <a:schemeClr val="bg1"/>
              </a:solidFill>
            </a:endParaRPr>
          </a:p>
          <a:p>
            <a:endParaRPr lang="es-AR" dirty="0" smtClean="0"/>
          </a:p>
          <a:p>
            <a:endParaRPr lang="es-AR" dirty="0"/>
          </a:p>
        </p:txBody>
      </p:sp>
    </p:spTree>
    <p:extLst>
      <p:ext uri="{BB962C8B-B14F-4D97-AF65-F5344CB8AC3E}">
        <p14:creationId xmlns:p14="http://schemas.microsoft.com/office/powerpoint/2010/main" val="295355983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916470" y="476672"/>
            <a:ext cx="5311070" cy="769441"/>
          </a:xfrm>
          <a:prstGeom prst="rect">
            <a:avLst/>
          </a:prstGeom>
          <a:noFill/>
        </p:spPr>
        <p:txBody>
          <a:bodyPr wrap="none" lIns="91440" tIns="45720" rIns="91440" bIns="45720">
            <a:spAutoFit/>
          </a:bodyPr>
          <a:lstStyle/>
          <a:p>
            <a:pPr algn="ctr"/>
            <a:r>
              <a:rPr lang="es-E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Historia Del Futbol</a:t>
            </a:r>
            <a:endParaRPr lang="es-ES" sz="4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5" name="4 Rectángulo"/>
          <p:cNvSpPr/>
          <p:nvPr/>
        </p:nvSpPr>
        <p:spPr>
          <a:xfrm>
            <a:off x="3859305" y="1844824"/>
            <a:ext cx="1425390" cy="646331"/>
          </a:xfrm>
          <a:prstGeom prst="rect">
            <a:avLst/>
          </a:prstGeom>
          <a:noFill/>
        </p:spPr>
        <p:txBody>
          <a:bodyPr wrap="none" lIns="91440" tIns="45720" rIns="91440" bIns="45720">
            <a:spAutoFit/>
          </a:bodyPr>
          <a:lstStyle/>
          <a:p>
            <a:pPr algn="ctr"/>
            <a:r>
              <a:rPr lang="es-ES" sz="3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Autor</a:t>
            </a:r>
            <a:endParaRPr lang="es-E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6" name="5 CuadroTexto"/>
          <p:cNvSpPr txBox="1"/>
          <p:nvPr/>
        </p:nvSpPr>
        <p:spPr>
          <a:xfrm>
            <a:off x="1916470" y="3068960"/>
            <a:ext cx="5751874" cy="461665"/>
          </a:xfrm>
          <a:prstGeom prst="rect">
            <a:avLst/>
          </a:prstGeom>
          <a:noFill/>
        </p:spPr>
        <p:txBody>
          <a:bodyPr wrap="square" rtlCol="0">
            <a:spAutoFit/>
          </a:bodyPr>
          <a:lstStyle/>
          <a:p>
            <a:pPr marL="285750" indent="-285750" algn="just">
              <a:buFont typeface="Wingdings" pitchFamily="2" charset="2"/>
              <a:buChar char="v"/>
            </a:pPr>
            <a:r>
              <a:rPr lang="es-CO" sz="2400" b="1" dirty="0" smtClean="0">
                <a:solidFill>
                  <a:schemeClr val="bg1"/>
                </a:solidFill>
              </a:rPr>
              <a:t>CARLOS ARTURO RESTREPO GUTIERREZ </a:t>
            </a:r>
            <a:endParaRPr lang="es-AR" sz="2400" b="1" dirty="0">
              <a:solidFill>
                <a:schemeClr val="bg1"/>
              </a:solidFill>
            </a:endParaRPr>
          </a:p>
        </p:txBody>
      </p:sp>
      <p:sp>
        <p:nvSpPr>
          <p:cNvPr id="7" name="6 Rectángulo"/>
          <p:cNvSpPr/>
          <p:nvPr/>
        </p:nvSpPr>
        <p:spPr>
          <a:xfrm>
            <a:off x="2715561" y="4437112"/>
            <a:ext cx="3959738" cy="1107996"/>
          </a:xfrm>
          <a:prstGeom prst="rect">
            <a:avLst/>
          </a:prstGeom>
          <a:noFill/>
        </p:spPr>
        <p:txBody>
          <a:bodyPr wrap="none" lIns="91440" tIns="45720" rIns="91440" bIns="45720">
            <a:spAutoFit/>
          </a:bodyPr>
          <a:lstStyle/>
          <a:p>
            <a:pPr algn="ctr"/>
            <a:r>
              <a:rPr lang="es-E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itchFamily="66" charset="0"/>
              </a:rPr>
              <a:t>GRACIAS</a:t>
            </a:r>
            <a:endParaRPr lang="es-ES" sz="6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itchFamily="66" charset="0"/>
            </a:endParaRPr>
          </a:p>
        </p:txBody>
      </p:sp>
    </p:spTree>
    <p:extLst>
      <p:ext uri="{BB962C8B-B14F-4D97-AF65-F5344CB8AC3E}">
        <p14:creationId xmlns:p14="http://schemas.microsoft.com/office/powerpoint/2010/main" val="329430425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4" name="3 Rectángulo"/>
          <p:cNvSpPr/>
          <p:nvPr/>
        </p:nvSpPr>
        <p:spPr>
          <a:xfrm>
            <a:off x="467544" y="404664"/>
            <a:ext cx="8208912" cy="769441"/>
          </a:xfrm>
          <a:prstGeom prst="rect">
            <a:avLst/>
          </a:prstGeom>
          <a:noFill/>
        </p:spPr>
        <p:txBody>
          <a:bodyPr wrap="square" lIns="91440" tIns="45720" rIns="91440" bIns="45720">
            <a:spAutoFit/>
          </a:bodyPr>
          <a:lstStyle/>
          <a:p>
            <a:pPr algn="ctr"/>
            <a:r>
              <a:rPr lang="es-CO" sz="4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H</a:t>
            </a:r>
            <a:r>
              <a:rPr lang="es-CO"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istoria </a:t>
            </a:r>
            <a:r>
              <a:rPr lang="es-CO" sz="4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D</a:t>
            </a:r>
            <a:r>
              <a:rPr lang="es-CO"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el </a:t>
            </a:r>
            <a:r>
              <a:rPr lang="es-CO" sz="4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F</a:t>
            </a:r>
            <a:r>
              <a:rPr lang="es-CO"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utbol</a:t>
            </a:r>
            <a:endParaRPr lang="es-AR" sz="4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7" name="6 CuadroTexto"/>
          <p:cNvSpPr txBox="1"/>
          <p:nvPr/>
        </p:nvSpPr>
        <p:spPr>
          <a:xfrm>
            <a:off x="683568" y="2348880"/>
            <a:ext cx="7848872" cy="3416320"/>
          </a:xfrm>
          <a:prstGeom prst="rect">
            <a:avLst/>
          </a:prstGeom>
          <a:noFill/>
        </p:spPr>
        <p:txBody>
          <a:bodyPr wrap="square" rtlCol="0">
            <a:spAutoFit/>
          </a:bodyPr>
          <a:lstStyle/>
          <a:p>
            <a:pPr algn="just"/>
            <a:r>
              <a:rPr lang="es-CO" sz="2400" b="1" dirty="0" smtClean="0"/>
              <a:t>Aunque el fútbol siempre se ha jugado en sus más diversas formas a través de Gran Bretaña, se considera que las escuelas públicas inglesas fueron claves para la creación del fútbol moderno. La evidencia sugiere que, durante el siglo XVI, las escuelas británicas, y en particular el director Richard Mulcaster, fueron fundamentales para eliminar el componente más violento del fútbol y transformarlo en un deporte de equipo que fuera beneficioso para los chicos de la escuela.</a:t>
            </a:r>
            <a:endParaRPr lang="es-AR" sz="2400" b="1" dirty="0"/>
          </a:p>
        </p:txBody>
      </p:sp>
      <p:sp>
        <p:nvSpPr>
          <p:cNvPr id="9" name="8 Rectángulo"/>
          <p:cNvSpPr/>
          <p:nvPr/>
        </p:nvSpPr>
        <p:spPr>
          <a:xfrm>
            <a:off x="3375134" y="1329376"/>
            <a:ext cx="2465740" cy="646331"/>
          </a:xfrm>
          <a:prstGeom prst="rect">
            <a:avLst/>
          </a:prstGeom>
          <a:noFill/>
        </p:spPr>
        <p:txBody>
          <a:bodyPr wrap="none" lIns="91440" tIns="45720" rIns="91440" bIns="45720">
            <a:spAutoFit/>
          </a:bodyPr>
          <a:lstStyle/>
          <a:p>
            <a:pPr algn="ctr"/>
            <a:r>
              <a:rPr lang="es-E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HISTORIA</a:t>
            </a:r>
            <a:endParaRPr lang="es-ES" sz="4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Tree>
    <p:extLst>
      <p:ext uri="{BB962C8B-B14F-4D97-AF65-F5344CB8AC3E}">
        <p14:creationId xmlns:p14="http://schemas.microsoft.com/office/powerpoint/2010/main" val="403125494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3 Rectángulo"/>
          <p:cNvSpPr/>
          <p:nvPr/>
        </p:nvSpPr>
        <p:spPr>
          <a:xfrm>
            <a:off x="539552" y="332656"/>
            <a:ext cx="8136904" cy="769441"/>
          </a:xfrm>
          <a:prstGeom prst="rect">
            <a:avLst/>
          </a:prstGeom>
          <a:noFill/>
        </p:spPr>
        <p:txBody>
          <a:bodyPr wrap="square" lIns="91440" tIns="45720" rIns="91440" bIns="45720">
            <a:spAutoFit/>
          </a:bodyPr>
          <a:lstStyle/>
          <a:p>
            <a:pPr algn="ctr"/>
            <a:r>
              <a:rPr lang="es-ES" sz="4400" dirty="0" smtClean="0">
                <a:ln w="18415" cmpd="sng">
                  <a:solidFill>
                    <a:srgbClr val="FFFFFF"/>
                  </a:solidFill>
                  <a:prstDash val="solid"/>
                </a:ln>
                <a:effectLst>
                  <a:outerShdw blurRad="63500" dir="3600000" algn="tl" rotWithShape="0">
                    <a:srgbClr val="000000">
                      <a:alpha val="70000"/>
                    </a:srgbClr>
                  </a:outerShdw>
                </a:effectLst>
                <a:latin typeface="Batang" pitchFamily="18" charset="-127"/>
                <a:ea typeface="Batang" pitchFamily="18" charset="-127"/>
              </a:rPr>
              <a:t>Historia Del Futbol</a:t>
            </a:r>
            <a:endParaRPr lang="es-ES" sz="4400" b="0" cap="none" spc="0" dirty="0">
              <a:ln w="18415" cmpd="sng">
                <a:solidFill>
                  <a:srgbClr val="FFFFFF"/>
                </a:solidFill>
                <a:prstDash val="solid"/>
              </a:ln>
              <a:effectLst>
                <a:outerShdw blurRad="63500" dir="3600000" algn="tl" rotWithShape="0">
                  <a:srgbClr val="000000">
                    <a:alpha val="70000"/>
                  </a:srgbClr>
                </a:outerShdw>
              </a:effectLst>
              <a:latin typeface="Batang" pitchFamily="18" charset="-127"/>
              <a:ea typeface="Batang" pitchFamily="18" charset="-127"/>
            </a:endParaRPr>
          </a:p>
        </p:txBody>
      </p:sp>
      <p:sp>
        <p:nvSpPr>
          <p:cNvPr id="6" name="5 Rectángulo"/>
          <p:cNvSpPr/>
          <p:nvPr/>
        </p:nvSpPr>
        <p:spPr>
          <a:xfrm>
            <a:off x="2373856" y="1844824"/>
            <a:ext cx="4512774" cy="646331"/>
          </a:xfrm>
          <a:prstGeom prst="rect">
            <a:avLst/>
          </a:prstGeom>
          <a:noFill/>
        </p:spPr>
        <p:txBody>
          <a:bodyPr wrap="none" lIns="91440" tIns="45720" rIns="91440" bIns="45720">
            <a:spAutoFit/>
          </a:bodyPr>
          <a:lstStyle/>
          <a:p>
            <a:pPr algn="ctr"/>
            <a:r>
              <a:rPr lang="es-ES" sz="3600" dirty="0" smtClean="0">
                <a:ln w="18415" cmpd="sng">
                  <a:solidFill>
                    <a:srgbClr val="FFFFFF"/>
                  </a:solidFill>
                  <a:prstDash val="solid"/>
                </a:ln>
                <a:effectLst>
                  <a:outerShdw blurRad="63500" dir="3600000" algn="tl" rotWithShape="0">
                    <a:srgbClr val="000000">
                      <a:alpha val="70000"/>
                    </a:srgbClr>
                  </a:outerShdw>
                </a:effectLst>
                <a:latin typeface="Batang" pitchFamily="18" charset="-127"/>
                <a:ea typeface="Batang" pitchFamily="18" charset="-127"/>
              </a:rPr>
              <a:t>Futbol En El mundo</a:t>
            </a:r>
            <a:endParaRPr lang="es-ES" sz="3600" b="0" cap="none" spc="0" dirty="0">
              <a:ln w="18415" cmpd="sng">
                <a:solidFill>
                  <a:srgbClr val="FFFFFF"/>
                </a:solidFill>
                <a:prstDash val="solid"/>
              </a:ln>
              <a:effectLst>
                <a:outerShdw blurRad="63500" dir="3600000" algn="tl" rotWithShape="0">
                  <a:srgbClr val="000000">
                    <a:alpha val="70000"/>
                  </a:srgbClr>
                </a:outerShdw>
              </a:effectLst>
              <a:latin typeface="Batang" pitchFamily="18" charset="-127"/>
              <a:ea typeface="Batang" pitchFamily="18" charset="-127"/>
            </a:endParaRPr>
          </a:p>
        </p:txBody>
      </p:sp>
      <p:sp>
        <p:nvSpPr>
          <p:cNvPr id="9" name="8 CuadroTexto"/>
          <p:cNvSpPr txBox="1"/>
          <p:nvPr/>
        </p:nvSpPr>
        <p:spPr>
          <a:xfrm>
            <a:off x="827584" y="2780928"/>
            <a:ext cx="7488832" cy="2677656"/>
          </a:xfrm>
          <a:prstGeom prst="rect">
            <a:avLst/>
          </a:prstGeom>
          <a:noFill/>
        </p:spPr>
        <p:txBody>
          <a:bodyPr wrap="square" rtlCol="0">
            <a:spAutoFit/>
          </a:bodyPr>
          <a:lstStyle/>
          <a:p>
            <a:pPr algn="just"/>
            <a:r>
              <a:rPr lang="es-CO" sz="2400" b="1" dirty="0" smtClean="0"/>
              <a:t>El fútbol es uno de los deportes más practicado a nivel mundial, tanto a nivel popular como a nivel profesional. Pero la historia del fútbol, lejos de estar ligada siempre a la grandeza de un deporte popular, ha estado sujeta a los avatares de la historia de la humanidad y adaptándose a cada cultura hasta llegar a convertirse en lo que hoy conocemos por fútbol</a:t>
            </a:r>
            <a:r>
              <a:rPr lang="es-CO" sz="2400" dirty="0" smtClean="0"/>
              <a:t>.</a:t>
            </a:r>
            <a:endParaRPr lang="es-AR" sz="2400" dirty="0"/>
          </a:p>
        </p:txBody>
      </p:sp>
    </p:spTree>
    <p:extLst>
      <p:ext uri="{BB962C8B-B14F-4D97-AF65-F5344CB8AC3E}">
        <p14:creationId xmlns:p14="http://schemas.microsoft.com/office/powerpoint/2010/main" val="74313405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4" name="3 Rectángulo"/>
          <p:cNvSpPr/>
          <p:nvPr/>
        </p:nvSpPr>
        <p:spPr>
          <a:xfrm>
            <a:off x="2051720" y="476672"/>
            <a:ext cx="5311069"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4400" b="1" spc="50" dirty="0" smtClean="0">
                <a:ln w="11430"/>
                <a:effectLst>
                  <a:outerShdw blurRad="76200" dist="50800" dir="5400000" algn="tl" rotWithShape="0">
                    <a:srgbClr val="000000">
                      <a:alpha val="65000"/>
                    </a:srgbClr>
                  </a:outerShdw>
                </a:effectLst>
                <a:latin typeface="Batang" pitchFamily="18" charset="-127"/>
                <a:ea typeface="Batang" pitchFamily="18" charset="-127"/>
              </a:rPr>
              <a:t>Historia Del Futbol</a:t>
            </a:r>
            <a:endParaRPr lang="es-ES" sz="4400" b="1" spc="50" dirty="0">
              <a:ln w="11430"/>
              <a:effectLst>
                <a:outerShdw blurRad="76200" dist="50800" dir="5400000" algn="tl" rotWithShape="0">
                  <a:srgbClr val="000000">
                    <a:alpha val="65000"/>
                  </a:srgbClr>
                </a:outerShdw>
              </a:effectLst>
              <a:latin typeface="Batang" pitchFamily="18" charset="-127"/>
              <a:ea typeface="Batang" pitchFamily="18" charset="-127"/>
            </a:endParaRPr>
          </a:p>
        </p:txBody>
      </p:sp>
      <p:sp>
        <p:nvSpPr>
          <p:cNvPr id="5" name="4 Rectángulo"/>
          <p:cNvSpPr/>
          <p:nvPr/>
        </p:nvSpPr>
        <p:spPr>
          <a:xfrm>
            <a:off x="3605832" y="1412776"/>
            <a:ext cx="2202847"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effectLst>
                  <a:outerShdw blurRad="76200" dist="50800" dir="5400000" algn="tl" rotWithShape="0">
                    <a:srgbClr val="000000">
                      <a:alpha val="65000"/>
                    </a:srgbClr>
                  </a:outerShdw>
                </a:effectLst>
                <a:latin typeface="Batang" pitchFamily="18" charset="-127"/>
                <a:ea typeface="Batang" pitchFamily="18" charset="-127"/>
              </a:rPr>
              <a:t>El Balón </a:t>
            </a:r>
            <a:endParaRPr lang="es-ES" sz="3600" b="1" spc="50" dirty="0">
              <a:ln w="11430"/>
              <a:effectLst>
                <a:outerShdw blurRad="76200" dist="50800" dir="5400000" algn="tl" rotWithShape="0">
                  <a:srgbClr val="000000">
                    <a:alpha val="65000"/>
                  </a:srgbClr>
                </a:outerShdw>
              </a:effectLst>
              <a:latin typeface="Batang" pitchFamily="18" charset="-127"/>
              <a:ea typeface="Batang" pitchFamily="18" charset="-127"/>
            </a:endParaRPr>
          </a:p>
        </p:txBody>
      </p:sp>
      <p:sp>
        <p:nvSpPr>
          <p:cNvPr id="6" name="5 CuadroTexto"/>
          <p:cNvSpPr txBox="1"/>
          <p:nvPr/>
        </p:nvSpPr>
        <p:spPr>
          <a:xfrm>
            <a:off x="827584" y="2276872"/>
            <a:ext cx="7056784" cy="3046988"/>
          </a:xfrm>
          <a:prstGeom prst="rect">
            <a:avLst/>
          </a:prstGeom>
          <a:noFill/>
        </p:spPr>
        <p:txBody>
          <a:bodyPr wrap="square" rtlCol="0">
            <a:spAutoFit/>
          </a:bodyPr>
          <a:lstStyle/>
          <a:p>
            <a:pPr algn="just"/>
            <a:r>
              <a:rPr lang="es-CO" sz="2400" b="1" dirty="0" smtClean="0"/>
              <a:t>Hasta mediados del siglo XIX las pelotas utilizadas para los diferentes códigos de fútbol estaban hechas de vejigas de puercos, por lo cual su forma y movilidad eran muy </a:t>
            </a:r>
            <a:r>
              <a:rPr lang="es-CO" sz="2400" b="1" dirty="0" smtClean="0"/>
              <a:t>inestables. Gracias </a:t>
            </a:r>
            <a:r>
              <a:rPr lang="es-CO" sz="2400" b="1" dirty="0" smtClean="0"/>
              <a:t>al descubrimiento de la vulcanización del caucho por Charles Goodyear en 1836 se pudieron crear pelotas más esféricas. El mismo Goodyear diseñó y creó la primera pelota de fútbol en el año 1855.</a:t>
            </a:r>
            <a:endParaRPr lang="es-AR" sz="2400" b="1" dirty="0"/>
          </a:p>
        </p:txBody>
      </p:sp>
    </p:spTree>
    <p:extLst>
      <p:ext uri="{BB962C8B-B14F-4D97-AF65-F5344CB8AC3E}">
        <p14:creationId xmlns:p14="http://schemas.microsoft.com/office/powerpoint/2010/main" val="211925235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t="-1000" r="7000" b="3000"/>
          </a:stretch>
        </a:blipFill>
        <a:effectLst/>
      </p:bgPr>
    </p:bg>
    <p:spTree>
      <p:nvGrpSpPr>
        <p:cNvPr id="1" name=""/>
        <p:cNvGrpSpPr/>
        <p:nvPr/>
      </p:nvGrpSpPr>
      <p:grpSpPr>
        <a:xfrm>
          <a:off x="0" y="0"/>
          <a:ext cx="0" cy="0"/>
          <a:chOff x="0" y="0"/>
          <a:chExt cx="0" cy="0"/>
        </a:xfrm>
      </p:grpSpPr>
      <p:sp>
        <p:nvSpPr>
          <p:cNvPr id="4" name="3 Rectángulo"/>
          <p:cNvSpPr/>
          <p:nvPr/>
        </p:nvSpPr>
        <p:spPr>
          <a:xfrm>
            <a:off x="1880555" y="476672"/>
            <a:ext cx="5311070" cy="769441"/>
          </a:xfrm>
          <a:prstGeom prst="rect">
            <a:avLst/>
          </a:prstGeom>
          <a:noFill/>
        </p:spPr>
        <p:txBody>
          <a:bodyPr wrap="none" lIns="91440" tIns="45720" rIns="91440" bIns="45720">
            <a:spAutoFit/>
          </a:bodyPr>
          <a:lstStyle/>
          <a:p>
            <a:pPr algn="ctr"/>
            <a:r>
              <a:rPr lang="es-ES" sz="4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Historia Del Futbol</a:t>
            </a:r>
            <a:endParaRPr lang="es-ES" sz="4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5" name="4 Rectángulo"/>
          <p:cNvSpPr/>
          <p:nvPr/>
        </p:nvSpPr>
        <p:spPr>
          <a:xfrm>
            <a:off x="3073189" y="1700808"/>
            <a:ext cx="2925802" cy="646331"/>
          </a:xfrm>
          <a:prstGeom prst="rect">
            <a:avLst/>
          </a:prstGeom>
          <a:noFill/>
        </p:spPr>
        <p:txBody>
          <a:bodyPr wrap="none" lIns="91440" tIns="45720" rIns="91440" bIns="45720">
            <a:spAutoFit/>
          </a:bodyPr>
          <a:lstStyle/>
          <a:p>
            <a:pPr algn="ctr"/>
            <a:r>
              <a:rPr lang="es-E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Reglamento </a:t>
            </a:r>
            <a:endParaRPr lang="es-E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6" name="5 CuadroTexto"/>
          <p:cNvSpPr txBox="1"/>
          <p:nvPr/>
        </p:nvSpPr>
        <p:spPr>
          <a:xfrm>
            <a:off x="888651" y="2564904"/>
            <a:ext cx="7128792" cy="3416320"/>
          </a:xfrm>
          <a:prstGeom prst="rect">
            <a:avLst/>
          </a:prstGeom>
          <a:noFill/>
        </p:spPr>
        <p:txBody>
          <a:bodyPr wrap="square" rtlCol="0">
            <a:spAutoFit/>
          </a:bodyPr>
          <a:lstStyle/>
          <a:p>
            <a:pPr marL="285750" indent="-285750">
              <a:buFont typeface="Wingdings" pitchFamily="2" charset="2"/>
              <a:buChar char="Ø"/>
            </a:pPr>
            <a:r>
              <a:rPr lang="es-CO" sz="2400" dirty="0" smtClean="0"/>
              <a:t>11 jugadores por cada equipo 	</a:t>
            </a:r>
          </a:p>
          <a:p>
            <a:pPr marL="285750" indent="-285750">
              <a:buFont typeface="Wingdings" pitchFamily="2" charset="2"/>
              <a:buChar char="Ø"/>
            </a:pPr>
            <a:r>
              <a:rPr lang="es-CO" sz="2400" dirty="0" smtClean="0"/>
              <a:t>Cada tiempo dura 45 minutos </a:t>
            </a:r>
          </a:p>
          <a:p>
            <a:pPr marL="285750" indent="-285750">
              <a:buFont typeface="Wingdings" pitchFamily="2" charset="2"/>
              <a:buChar char="Ø"/>
            </a:pPr>
            <a:r>
              <a:rPr lang="es-CO" sz="2400" dirty="0" smtClean="0"/>
              <a:t>Un tiempo de descaso de 15 minutos al terminar el primer tiempo </a:t>
            </a:r>
          </a:p>
          <a:p>
            <a:pPr marL="285750" indent="-285750">
              <a:buFont typeface="Wingdings" pitchFamily="2" charset="2"/>
              <a:buChar char="Ø"/>
            </a:pPr>
            <a:r>
              <a:rPr lang="es-CO" sz="2400" dirty="0" smtClean="0"/>
              <a:t>El árbitro tiene la potestad de expulsar o sancionar a un jugador durante el juego </a:t>
            </a:r>
          </a:p>
          <a:p>
            <a:pPr marL="285750" indent="-285750">
              <a:buFont typeface="Wingdings" pitchFamily="2" charset="2"/>
              <a:buChar char="Ø"/>
            </a:pPr>
            <a:r>
              <a:rPr lang="es-CO" sz="2400" dirty="0" smtClean="0"/>
              <a:t>Cada equipo tiene 3 cambios </a:t>
            </a:r>
          </a:p>
          <a:p>
            <a:pPr marL="285750" indent="-285750">
              <a:buFont typeface="Wingdings" pitchFamily="2" charset="2"/>
              <a:buChar char="Ø"/>
            </a:pPr>
            <a:r>
              <a:rPr lang="es-CO" sz="2400" dirty="0" smtClean="0"/>
              <a:t>Si al terminar el partido el marcador está empatado se recurrirá a una tanda de 5 penales por cada equipo </a:t>
            </a:r>
            <a:endParaRPr lang="es-CO" sz="2400" dirty="0"/>
          </a:p>
        </p:txBody>
      </p:sp>
    </p:spTree>
    <p:extLst>
      <p:ext uri="{BB962C8B-B14F-4D97-AF65-F5344CB8AC3E}">
        <p14:creationId xmlns:p14="http://schemas.microsoft.com/office/powerpoint/2010/main" val="126374414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3 Rectángulo"/>
          <p:cNvSpPr/>
          <p:nvPr/>
        </p:nvSpPr>
        <p:spPr>
          <a:xfrm>
            <a:off x="1803371" y="332656"/>
            <a:ext cx="5498621" cy="769441"/>
          </a:xfrm>
          <a:prstGeom prst="rect">
            <a:avLst/>
          </a:prstGeom>
          <a:noFill/>
        </p:spPr>
        <p:txBody>
          <a:bodyPr wrap="none" lIns="91440" tIns="45720" rIns="91440" bIns="45720">
            <a:spAutoFit/>
          </a:bodyPr>
          <a:lstStyle/>
          <a:p>
            <a:pPr algn="ctr"/>
            <a:r>
              <a:rPr lang="es-ES" sz="4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Historia Del Futbol </a:t>
            </a:r>
            <a:endParaRPr lang="es-ES" sz="4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5" name="4 Rectángulo"/>
          <p:cNvSpPr/>
          <p:nvPr/>
        </p:nvSpPr>
        <p:spPr>
          <a:xfrm>
            <a:off x="3567475" y="1115155"/>
            <a:ext cx="1970412" cy="646331"/>
          </a:xfrm>
          <a:prstGeom prst="rect">
            <a:avLst/>
          </a:prstGeom>
          <a:noFill/>
        </p:spPr>
        <p:txBody>
          <a:bodyPr wrap="none" lIns="91440" tIns="45720" rIns="91440" bIns="45720">
            <a:spAutoFit/>
          </a:bodyPr>
          <a:lstStyle/>
          <a:p>
            <a:pPr algn="ctr"/>
            <a:r>
              <a:rPr lang="es-E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La FIFA</a:t>
            </a:r>
            <a:endParaRPr lang="es-E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6" name="5 CuadroTexto"/>
          <p:cNvSpPr txBox="1"/>
          <p:nvPr/>
        </p:nvSpPr>
        <p:spPr>
          <a:xfrm>
            <a:off x="664777" y="1761486"/>
            <a:ext cx="7776864" cy="5016758"/>
          </a:xfrm>
          <a:prstGeom prst="rect">
            <a:avLst/>
          </a:prstGeom>
          <a:noFill/>
        </p:spPr>
        <p:txBody>
          <a:bodyPr wrap="square" rtlCol="0">
            <a:spAutoFit/>
          </a:bodyPr>
          <a:lstStyle/>
          <a:p>
            <a:r>
              <a:rPr lang="es-AR" sz="2000" b="1" dirty="0" smtClean="0">
                <a:solidFill>
                  <a:schemeClr val="bg1"/>
                </a:solidFill>
              </a:rPr>
              <a:t>Fue fundada el 21 de mayo de 1904 en París, Francia, por representantes de 8 países: </a:t>
            </a:r>
          </a:p>
          <a:p>
            <a:r>
              <a:rPr lang="es-AR" sz="2000" b="1" dirty="0" smtClean="0">
                <a:solidFill>
                  <a:schemeClr val="bg1"/>
                </a:solidFill>
              </a:rPr>
              <a:t>•Bélgica (Union Belge des Sociétés de Sports)</a:t>
            </a:r>
          </a:p>
          <a:p>
            <a:r>
              <a:rPr lang="es-AR" sz="2000" b="1" dirty="0" smtClean="0">
                <a:solidFill>
                  <a:schemeClr val="bg1"/>
                </a:solidFill>
              </a:rPr>
              <a:t>•Dinamarca (Dansk Boldspil Union)</a:t>
            </a:r>
          </a:p>
          <a:p>
            <a:r>
              <a:rPr lang="es-AR" sz="2000" b="1" dirty="0" smtClean="0">
                <a:solidFill>
                  <a:schemeClr val="bg1"/>
                </a:solidFill>
              </a:rPr>
              <a:t>• España (Madrid Football Club)</a:t>
            </a:r>
          </a:p>
          <a:p>
            <a:r>
              <a:rPr lang="es-AR" sz="2000" b="1" dirty="0" smtClean="0">
                <a:solidFill>
                  <a:schemeClr val="bg1"/>
                </a:solidFill>
              </a:rPr>
              <a:t>• Francia (Union des Sociétés Françaises de Sports Athlétiques)</a:t>
            </a:r>
          </a:p>
          <a:p>
            <a:r>
              <a:rPr lang="es-AR" sz="2000" b="1" dirty="0" smtClean="0">
                <a:solidFill>
                  <a:schemeClr val="bg1"/>
                </a:solidFill>
              </a:rPr>
              <a:t>•Países Bajos (Nederlandsche Voetbal Bond)</a:t>
            </a:r>
          </a:p>
          <a:p>
            <a:r>
              <a:rPr lang="es-AR" sz="2000" b="1" dirty="0" smtClean="0">
                <a:solidFill>
                  <a:schemeClr val="bg1"/>
                </a:solidFill>
              </a:rPr>
              <a:t>• Suecia (Svenska Bollspells Förbundet) </a:t>
            </a:r>
          </a:p>
          <a:p>
            <a:r>
              <a:rPr lang="es-AR" sz="2000" b="1" dirty="0" smtClean="0">
                <a:solidFill>
                  <a:schemeClr val="bg1"/>
                </a:solidFill>
              </a:rPr>
              <a:t>• Suiza (Association Suisse de Football)</a:t>
            </a:r>
          </a:p>
          <a:p>
            <a:r>
              <a:rPr lang="es-AR" sz="2000" b="1" dirty="0" smtClean="0">
                <a:solidFill>
                  <a:schemeClr val="bg1"/>
                </a:solidFill>
              </a:rPr>
              <a:t>• Alemania (Deutscher Futball-Bund) confirmó su afiliación el mismo día por telegrama. </a:t>
            </a:r>
          </a:p>
          <a:p>
            <a:endParaRPr lang="es-CO" sz="2000" b="1" dirty="0" smtClean="0">
              <a:solidFill>
                <a:schemeClr val="bg1"/>
              </a:solidFill>
            </a:endParaRPr>
          </a:p>
          <a:p>
            <a:pPr algn="just"/>
            <a:r>
              <a:rPr lang="es-CO" sz="2000" b="1" dirty="0" smtClean="0">
                <a:solidFill>
                  <a:schemeClr val="bg1"/>
                </a:solidFill>
              </a:rPr>
              <a:t>Durante la Primera Guerra Mundial la FIFA estuvo a punto de desaparecer, aunque esto no pasó gracias al trabajo de Carl Anton Wilhelm Hirschmann. Después de esto la FIFA tuvo un crecimiento en todo el mundo asociándose más países.</a:t>
            </a:r>
            <a:endParaRPr lang="es-AR" sz="2000" b="1" dirty="0">
              <a:solidFill>
                <a:schemeClr val="bg1"/>
              </a:solidFill>
            </a:endParaRPr>
          </a:p>
        </p:txBody>
      </p:sp>
    </p:spTree>
    <p:extLst>
      <p:ext uri="{BB962C8B-B14F-4D97-AF65-F5344CB8AC3E}">
        <p14:creationId xmlns:p14="http://schemas.microsoft.com/office/powerpoint/2010/main" val="127167545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916470" y="476672"/>
            <a:ext cx="5311070"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4400" b="1" spc="50" dirty="0" smtClean="0">
                <a:ln w="11430"/>
                <a:solidFill>
                  <a:schemeClr val="bg1"/>
                </a:solidFill>
                <a:effectLst>
                  <a:outerShdw blurRad="76200" dist="50800" dir="5400000" algn="tl" rotWithShape="0">
                    <a:srgbClr val="000000">
                      <a:alpha val="65000"/>
                    </a:srgbClr>
                  </a:outerShdw>
                </a:effectLst>
                <a:latin typeface="Batang" pitchFamily="18" charset="-127"/>
                <a:ea typeface="Batang" pitchFamily="18" charset="-127"/>
              </a:rPr>
              <a:t>Historia Del Futbol</a:t>
            </a:r>
            <a:endParaRPr lang="es-ES" sz="4400" b="1" spc="50" dirty="0">
              <a:ln w="11430"/>
              <a:solidFill>
                <a:schemeClr val="bg1"/>
              </a:solidFill>
              <a:effectLst>
                <a:outerShdw blurRad="76200" dist="50800" dir="5400000" algn="tl" rotWithShape="0">
                  <a:srgbClr val="000000">
                    <a:alpha val="65000"/>
                  </a:srgbClr>
                </a:outerShdw>
              </a:effectLst>
              <a:latin typeface="Batang" pitchFamily="18" charset="-127"/>
              <a:ea typeface="Batang" pitchFamily="18" charset="-127"/>
            </a:endParaRPr>
          </a:p>
        </p:txBody>
      </p:sp>
      <p:sp>
        <p:nvSpPr>
          <p:cNvPr id="5" name="4 Rectángulo"/>
          <p:cNvSpPr/>
          <p:nvPr/>
        </p:nvSpPr>
        <p:spPr>
          <a:xfrm>
            <a:off x="2778883" y="1246113"/>
            <a:ext cx="3586238"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solidFill>
                  <a:schemeClr val="bg1"/>
                </a:solidFill>
                <a:effectLst>
                  <a:outerShdw blurRad="76200" dist="50800" dir="5400000" algn="tl" rotWithShape="0">
                    <a:srgbClr val="000000">
                      <a:alpha val="65000"/>
                    </a:srgbClr>
                  </a:outerShdw>
                </a:effectLst>
                <a:latin typeface="Batang" pitchFamily="18" charset="-127"/>
                <a:ea typeface="Batang" pitchFamily="18" charset="-127"/>
              </a:rPr>
              <a:t>Primer Mundial</a:t>
            </a:r>
            <a:endParaRPr lang="es-ES" sz="3600" b="1" spc="50" dirty="0">
              <a:ln w="11430"/>
              <a:solidFill>
                <a:schemeClr val="bg1"/>
              </a:solidFill>
              <a:effectLst>
                <a:outerShdw blurRad="76200" dist="50800" dir="5400000" algn="tl" rotWithShape="0">
                  <a:srgbClr val="000000">
                    <a:alpha val="65000"/>
                  </a:srgbClr>
                </a:outerShdw>
              </a:effectLst>
              <a:latin typeface="Batang" pitchFamily="18" charset="-127"/>
              <a:ea typeface="Batang" pitchFamily="18" charset="-127"/>
            </a:endParaRPr>
          </a:p>
        </p:txBody>
      </p:sp>
      <p:sp>
        <p:nvSpPr>
          <p:cNvPr id="6" name="5 CuadroTexto"/>
          <p:cNvSpPr txBox="1"/>
          <p:nvPr/>
        </p:nvSpPr>
        <p:spPr>
          <a:xfrm>
            <a:off x="755576" y="1988840"/>
            <a:ext cx="3312368" cy="4093428"/>
          </a:xfrm>
          <a:prstGeom prst="rect">
            <a:avLst/>
          </a:prstGeom>
          <a:noFill/>
        </p:spPr>
        <p:txBody>
          <a:bodyPr wrap="square" rtlCol="0">
            <a:spAutoFit/>
          </a:bodyPr>
          <a:lstStyle/>
          <a:p>
            <a:pPr algn="just"/>
            <a:r>
              <a:rPr lang="es-CO" sz="2000" b="1" dirty="0" smtClean="0">
                <a:solidFill>
                  <a:schemeClr val="bg1"/>
                </a:solidFill>
              </a:rPr>
              <a:t>Uruguay fue elegido sede de la primera Copa Mundial de Fútbol, a disputarse en 1930. Si bien Uruguay pagaría todos los gastos de los participantes, muchas selecciones europeas se abstuvieron de participar debido a la crisis post guerra que vivía el viejo continente. Gracias a esto se logró aprobar que los mundiales se llevaran a cabo cada 4 años.</a:t>
            </a:r>
            <a:endParaRPr lang="es-AR" sz="2000" b="1" dirty="0">
              <a:solidFill>
                <a:schemeClr val="bg1"/>
              </a:solidFill>
            </a:endParaRPr>
          </a:p>
        </p:txBody>
      </p:sp>
      <p:pic>
        <p:nvPicPr>
          <p:cNvPr id="7" name="6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2074468"/>
            <a:ext cx="4227118" cy="2968064"/>
          </a:xfrm>
          <a:prstGeom prst="rect">
            <a:avLst/>
          </a:prstGeom>
        </p:spPr>
      </p:pic>
    </p:spTree>
    <p:extLst>
      <p:ext uri="{BB962C8B-B14F-4D97-AF65-F5344CB8AC3E}">
        <p14:creationId xmlns:p14="http://schemas.microsoft.com/office/powerpoint/2010/main" val="149532206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4" name="3 Rectángulo"/>
          <p:cNvSpPr/>
          <p:nvPr/>
        </p:nvSpPr>
        <p:spPr>
          <a:xfrm>
            <a:off x="1959104" y="476672"/>
            <a:ext cx="5153975" cy="769441"/>
          </a:xfrm>
          <a:prstGeom prst="rect">
            <a:avLst/>
          </a:prstGeom>
          <a:noFill/>
        </p:spPr>
        <p:txBody>
          <a:bodyPr wrap="none" lIns="91440" tIns="45720" rIns="91440" bIns="45720">
            <a:spAutoFit/>
          </a:bodyPr>
          <a:lstStyle/>
          <a:p>
            <a:pPr algn="ctr"/>
            <a:r>
              <a:rPr lang="es-ES" sz="4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Historia Del futbol</a:t>
            </a:r>
            <a:endParaRPr lang="es-ES" sz="4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5" name="4 Rectángulo"/>
          <p:cNvSpPr/>
          <p:nvPr/>
        </p:nvSpPr>
        <p:spPr>
          <a:xfrm>
            <a:off x="945056" y="1276284"/>
            <a:ext cx="7253910" cy="646331"/>
          </a:xfrm>
          <a:prstGeom prst="rect">
            <a:avLst/>
          </a:prstGeom>
          <a:noFill/>
        </p:spPr>
        <p:txBody>
          <a:bodyPr wrap="none" lIns="91440" tIns="45720" rIns="91440" bIns="45720">
            <a:spAutoFit/>
          </a:bodyPr>
          <a:lstStyle/>
          <a:p>
            <a:pPr algn="ctr"/>
            <a:r>
              <a:rPr lang="es-E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Posiciones técnicas en el juego </a:t>
            </a:r>
            <a:endParaRPr lang="es-E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6" name="5 Rectángulo"/>
          <p:cNvSpPr/>
          <p:nvPr/>
        </p:nvSpPr>
        <p:spPr>
          <a:xfrm>
            <a:off x="945056" y="2060848"/>
            <a:ext cx="4798109" cy="584775"/>
          </a:xfrm>
          <a:prstGeom prst="rect">
            <a:avLst/>
          </a:prstGeom>
          <a:noFill/>
        </p:spPr>
        <p:txBody>
          <a:bodyPr wrap="none" lIns="91440" tIns="45720" rIns="91440" bIns="45720">
            <a:spAutoFit/>
          </a:bodyPr>
          <a:lstStyle/>
          <a:p>
            <a:pPr algn="ctr"/>
            <a:r>
              <a:rPr lang="es-E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Arquero o Guardameta </a:t>
            </a:r>
            <a:endParaRPr lang="es-E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7" name="6 CuadroTexto"/>
          <p:cNvSpPr txBox="1"/>
          <p:nvPr/>
        </p:nvSpPr>
        <p:spPr>
          <a:xfrm>
            <a:off x="945056" y="3212976"/>
            <a:ext cx="6867304" cy="2677656"/>
          </a:xfrm>
          <a:prstGeom prst="rect">
            <a:avLst/>
          </a:prstGeom>
          <a:noFill/>
        </p:spPr>
        <p:txBody>
          <a:bodyPr wrap="square" rtlCol="0">
            <a:spAutoFit/>
          </a:bodyPr>
          <a:lstStyle/>
          <a:p>
            <a:pPr algn="just"/>
            <a:r>
              <a:rPr lang="es-CO" sz="2400" b="1" dirty="0" smtClean="0">
                <a:solidFill>
                  <a:schemeClr val="bg1"/>
                </a:solidFill>
              </a:rPr>
              <a:t>El portero, también conocido como guardameta, arquero o golero, es el jugador cuyo principal objetivo es evitar que la pelota entre a su meta durante el juego. El guardameta es el único jugador que puede tocar la pelota con sus manos durante el juego activo, aunque sólo dentro de su propia área cada equipo debe tener un arquero en su equipo.</a:t>
            </a:r>
            <a:endParaRPr lang="es-AR" sz="2400" b="1" dirty="0">
              <a:solidFill>
                <a:schemeClr val="bg1"/>
              </a:solidFill>
            </a:endParaRPr>
          </a:p>
        </p:txBody>
      </p:sp>
    </p:spTree>
    <p:extLst>
      <p:ext uri="{BB962C8B-B14F-4D97-AF65-F5344CB8AC3E}">
        <p14:creationId xmlns:p14="http://schemas.microsoft.com/office/powerpoint/2010/main" val="109397268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3 Rectángulo"/>
          <p:cNvSpPr/>
          <p:nvPr/>
        </p:nvSpPr>
        <p:spPr>
          <a:xfrm>
            <a:off x="1916470" y="332656"/>
            <a:ext cx="5311070" cy="769441"/>
          </a:xfrm>
          <a:prstGeom prst="rect">
            <a:avLst/>
          </a:prstGeom>
          <a:noFill/>
        </p:spPr>
        <p:txBody>
          <a:bodyPr wrap="none" lIns="91440" tIns="45720" rIns="91440" bIns="45720">
            <a:spAutoFit/>
          </a:bodyPr>
          <a:lstStyle/>
          <a:p>
            <a:pPr algn="ctr"/>
            <a:r>
              <a:rPr lang="es-ES" sz="4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Historia Del Futbol</a:t>
            </a:r>
            <a:endParaRPr lang="es-ES" sz="4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5" name="4 Rectángulo"/>
          <p:cNvSpPr/>
          <p:nvPr/>
        </p:nvSpPr>
        <p:spPr>
          <a:xfrm>
            <a:off x="935055" y="1988840"/>
            <a:ext cx="1994457" cy="584775"/>
          </a:xfrm>
          <a:prstGeom prst="rect">
            <a:avLst/>
          </a:prstGeom>
          <a:noFill/>
        </p:spPr>
        <p:txBody>
          <a:bodyPr wrap="none" lIns="91440" tIns="45720" rIns="91440" bIns="45720">
            <a:spAutoFit/>
          </a:bodyPr>
          <a:lstStyle/>
          <a:p>
            <a:pPr algn="ctr"/>
            <a:r>
              <a:rPr lang="es-E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rPr>
              <a:t>Defensas</a:t>
            </a:r>
            <a:endParaRPr lang="es-E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tang" pitchFamily="18" charset="-127"/>
              <a:ea typeface="Batang" pitchFamily="18" charset="-127"/>
            </a:endParaRPr>
          </a:p>
        </p:txBody>
      </p:sp>
      <p:sp>
        <p:nvSpPr>
          <p:cNvPr id="6" name="5 CuadroTexto"/>
          <p:cNvSpPr txBox="1"/>
          <p:nvPr/>
        </p:nvSpPr>
        <p:spPr>
          <a:xfrm>
            <a:off x="871157" y="2924944"/>
            <a:ext cx="7109144" cy="2677656"/>
          </a:xfrm>
          <a:prstGeom prst="rect">
            <a:avLst/>
          </a:prstGeom>
          <a:noFill/>
        </p:spPr>
        <p:txBody>
          <a:bodyPr wrap="square" rtlCol="0">
            <a:spAutoFit/>
          </a:bodyPr>
          <a:lstStyle/>
          <a:p>
            <a:pPr algn="just"/>
            <a:r>
              <a:rPr lang="es-CO" sz="2400" b="1" dirty="0" smtClean="0">
                <a:solidFill>
                  <a:schemeClr val="bg1"/>
                </a:solidFill>
              </a:rPr>
              <a:t>También conocido como defensor, es el jugador ubicado una línea delante del guardameta y una por detrás de los centrocampistas, cuyo principal objetivo es detener los ataques del equipo rival. Generalmente esta línea de jugadores se encuentra en forma arqueada, quedando algunas defensas ubicadas más cerca del guardameta que los demás</a:t>
            </a:r>
            <a:r>
              <a:rPr lang="es-CO" sz="2400" dirty="0" smtClean="0">
                <a:solidFill>
                  <a:schemeClr val="bg1"/>
                </a:solidFill>
              </a:rPr>
              <a:t>.</a:t>
            </a:r>
            <a:endParaRPr lang="es-AR" sz="2400" dirty="0">
              <a:solidFill>
                <a:schemeClr val="bg1"/>
              </a:solidFill>
            </a:endParaRPr>
          </a:p>
        </p:txBody>
      </p:sp>
    </p:spTree>
    <p:extLst>
      <p:ext uri="{BB962C8B-B14F-4D97-AF65-F5344CB8AC3E}">
        <p14:creationId xmlns:p14="http://schemas.microsoft.com/office/powerpoint/2010/main" val="248852686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164</TotalTime>
  <Words>1037</Words>
  <Application>Microsoft Office PowerPoint</Application>
  <PresentationFormat>Presentación en pantalla (4:3)</PresentationFormat>
  <Paragraphs>109</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BlueDeep 2010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BlueDeep</dc:creator>
  <cp:lastModifiedBy>BlueDeep</cp:lastModifiedBy>
  <cp:revision>15</cp:revision>
  <dcterms:created xsi:type="dcterms:W3CDTF">2013-09-20T17:36:34Z</dcterms:created>
  <dcterms:modified xsi:type="dcterms:W3CDTF">2013-09-21T21:19:00Z</dcterms:modified>
</cp:coreProperties>
</file>