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1"/>
  </p:sldMasterIdLst>
  <p:sldIdLst>
    <p:sldId id="256" r:id="rId2"/>
    <p:sldId id="258" r:id="rId3"/>
  </p:sldIdLst>
  <p:sldSz cx="9144000" cy="6858000" type="screen4x3"/>
  <p:notesSz cx="6888163" cy="100203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13" autoAdjust="0"/>
  </p:normalViewPr>
  <p:slideViewPr>
    <p:cSldViewPr>
      <p:cViewPr varScale="1">
        <p:scale>
          <a:sx n="65" d="100"/>
          <a:sy n="65" d="100"/>
        </p:scale>
        <p:origin x="29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>
            <a:extLst>
              <a:ext uri="{FF2B5EF4-FFF2-40B4-BE49-F238E27FC236}">
                <a16:creationId xmlns:a16="http://schemas.microsoft.com/office/drawing/2014/main" id="{C6F74080-0C96-42C9-828D-8321E5E9DBC5}"/>
              </a:ext>
            </a:extLst>
          </p:cNvPr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97FE1E25-BB73-4B16-8BDE-171705372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147483646 h 2502"/>
                <a:gd name="T2" fmla="*/ 2147483646 w 860"/>
                <a:gd name="T3" fmla="*/ 2147483646 h 2502"/>
                <a:gd name="T4" fmla="*/ 2147483646 w 860"/>
                <a:gd name="T5" fmla="*/ 0 h 2502"/>
                <a:gd name="T6" fmla="*/ 2147483646 w 860"/>
                <a:gd name="T7" fmla="*/ 0 h 2502"/>
                <a:gd name="T8" fmla="*/ 0 w 860"/>
                <a:gd name="T9" fmla="*/ 2147483646 h 2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F99CDE22-0D38-4E38-8511-1AB7430602E4}"/>
                </a:ext>
              </a:extLst>
            </p:cNvPr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7A308D9A-FBD1-4AD6-A85D-3F36152983CD}"/>
                </a:ext>
              </a:extLst>
            </p:cNvPr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7953827E-9F04-48A5-B3A9-03B3502A0F1F}"/>
                </a:ext>
              </a:extLst>
            </p:cNvPr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C1B0EA28-3825-43AB-BA10-AA1CBE9A2650}"/>
                </a:ext>
              </a:extLst>
            </p:cNvPr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C97206AC-E3C5-48B6-8E79-8EB189A77DFE}"/>
                </a:ext>
              </a:extLst>
            </p:cNvPr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>
            <a:extLst>
              <a:ext uri="{FF2B5EF4-FFF2-40B4-BE49-F238E27FC236}">
                <a16:creationId xmlns:a16="http://schemas.microsoft.com/office/drawing/2014/main" id="{6E39A918-B7CC-4E67-9A4D-8613B266CD29}"/>
              </a:ext>
            </a:extLst>
          </p:cNvPr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147483646 w 228"/>
              <a:gd name="T1" fmla="*/ 2147483646 h 57"/>
              <a:gd name="T2" fmla="*/ 0 w 228"/>
              <a:gd name="T3" fmla="*/ 0 h 57"/>
              <a:gd name="T4" fmla="*/ 2147483646 w 228"/>
              <a:gd name="T5" fmla="*/ 2147483646 h 57"/>
              <a:gd name="T6" fmla="*/ 2147483646 w 228"/>
              <a:gd name="T7" fmla="*/ 2147483646 h 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7C9B7379-B5A8-4E61-B3D7-8DF0311295EB}"/>
              </a:ext>
            </a:extLst>
          </p:cNvPr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2147483646 w 39"/>
              <a:gd name="T3" fmla="*/ 2147483646 h 51"/>
              <a:gd name="T4" fmla="*/ 2147483646 w 39"/>
              <a:gd name="T5" fmla="*/ 0 h 51"/>
              <a:gd name="T6" fmla="*/ 0 w 39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A4F7446-4A5D-4D01-A1D0-D4E182B7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AD8B680-6E4D-4DAD-ADF5-9EA20FA0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65D3B9C-E3E6-4F5F-8AAD-A7696FD5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B06F7-DC86-4816-9CD9-2955BE417EE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0657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69464FD-73AE-41FC-9B68-52658FE7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F0A19A-4084-4CC7-9635-61147761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A5DA9F7-01E2-4993-8E3E-E27B8429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AE676-0239-4D39-BB14-F576C1AF328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7088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18849-0882-489C-BA9F-CFFEE898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B8FC4-6B48-4047-BF18-42A96E02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8F11-4447-4380-8AA7-2F86ACC5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01702-11B8-49F2-9616-08F03F270E0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90535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5914119D-1EC2-47A9-9E13-9212879C10A4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DCD42673-A06F-4079-8D86-322433F79557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786CB74-DE9B-4793-A0B7-34446E2DCD0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DCAF2A-542C-41BC-B8BC-0FC73DDC65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D4FAFA-5AB7-4E86-866C-8CC2E1261F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73C9E-8421-4C00-9BB8-CBDDA722D87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68097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504AE-607D-47F8-92CC-453F818B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1C5E5-4408-4F53-ABA6-91B70641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ED01F-6722-440F-A61B-68293A26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2C4FD-57BE-433A-9D8A-1EBD80F87BD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3120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718E567E-292C-4E1F-B965-2FAFB02AD5FF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A66E9AD5-F9EE-4D06-9FC4-ECC96BEE8CCD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F952C1F-469E-4083-986C-673C31A05B2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DB6D73-0901-47AA-84C6-2F46070017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0E229B8-F8EC-4AF2-8488-AEF5EA673D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228A6-0F0A-48C0-8A23-75A06132C9A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45148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C77A15B-6947-4510-8A8B-35C8D04B4D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59737E-26D6-4094-85FC-15D0F7152C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F02F47-B37A-49B7-B3E7-26CE2C54BA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8071C-7FAA-46B7-B871-781C01EE539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95591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20492-5918-40D9-BDDA-70A00B86E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10E6A-4665-4667-B484-64B20CF1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E29E9-3BBC-4989-BD00-6AD3AA38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14D24-13F2-4131-82F4-D5B8B24B180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10709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3D9BF-3264-4A5E-A594-1903F58C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39C28-3797-4E22-B29C-F59AEB39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74285-7C37-4B14-B07B-F3716F08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6B967-FE78-495D-9132-2DC6EFE614B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2564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58CE9-5044-4A53-9DC0-A5FEE480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E1AAC-DFE6-43F1-9EFF-BC27E37D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B5F4-BC5F-4FDE-948A-FCB06B29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9CF0F-B46D-430E-9707-451E80D16D5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4631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6E57A-9950-4BA7-8CB1-6461701E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D795-0FAF-4253-AF41-DB34FFF2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73BE1-C81C-4782-8EE9-C3597D03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AECE7-D822-4863-B269-675C86B147A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8145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E74720-CC3E-4969-9CE2-10DCA852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612BC6-4467-4745-829F-74020F88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94AA3B0-E9E8-44E0-925B-B81B6F94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77049-B290-480B-8348-30F1F2254F9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9167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295B566-3279-4771-BF91-A50AEEBB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9B733DC-900C-4BE2-81ED-A2E39CEA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6A8F83A-0070-45F3-851C-4E255C82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D7617-EC8E-488B-B15E-EB28D92BF79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840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FEB0200-4E27-401D-9328-C54A8CA3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85F97C9-9161-4807-AA92-5E9ED7C8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9ED348D-9EF2-4E5D-9E96-74263EEA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C682B-5C31-49C2-8616-CF2CECC4FEE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0208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444CEC2-BA2B-4B49-8E51-23FDC4C8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831E6F8-ED16-4706-848B-E09D0B18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273536-173A-4C81-8C68-880D00E8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5D1BB-35C7-4060-95C6-736E61F5C10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916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1D3AE33-2037-4857-AAFD-138C4F9A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DB7131C-A2F0-49DD-B413-72F26097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6C9C01-992B-401B-A675-DE83EC2F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EBFE4-AA11-4554-8341-0F560FB0E78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7380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807A9C9-9C75-4C8E-95FE-A76A2C29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00A216C-0798-40A4-905C-BE2E438C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7A87F5-A29B-4C2C-9769-1D006B1B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5D303-96B7-4941-BCEE-5C5A787DB7D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1592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>
            <a:extLst>
              <a:ext uri="{FF2B5EF4-FFF2-40B4-BE49-F238E27FC236}">
                <a16:creationId xmlns:a16="http://schemas.microsoft.com/office/drawing/2014/main" id="{692A8C2A-BECC-4BA4-97E8-1B7BC201C9D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F7264C3A-FA1B-449A-A3FC-FFD6D119A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2147483646 h 3333"/>
                <a:gd name="T2" fmla="*/ 0 w 676"/>
                <a:gd name="T3" fmla="*/ 2147483646 h 3333"/>
                <a:gd name="T4" fmla="*/ 2147483646 w 676"/>
                <a:gd name="T5" fmla="*/ 2147483646 h 3333"/>
                <a:gd name="T6" fmla="*/ 2147483646 w 676"/>
                <a:gd name="T7" fmla="*/ 0 h 3333"/>
                <a:gd name="T8" fmla="*/ 2147483646 w 676"/>
                <a:gd name="T9" fmla="*/ 0 h 3333"/>
                <a:gd name="T10" fmla="*/ 0 w 676"/>
                <a:gd name="T11" fmla="*/ 2147483646 h 3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08EB52A5-1512-441F-84C1-D262C3873CC0}"/>
                </a:ext>
              </a:extLst>
            </p:cNvPr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31A263D8-EFEE-44C9-873C-307953134EEA}"/>
                </a:ext>
              </a:extLst>
            </p:cNvPr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A3CC60F3-9CC8-4D12-BBD6-8284DF5F08A9}"/>
                </a:ext>
              </a:extLst>
            </p:cNvPr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29D3F16F-134D-4AD1-BDF2-8D612F902882}"/>
                </a:ext>
              </a:extLst>
            </p:cNvPr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2097DBA9-4D1C-4F5B-808B-883A24AB1BB3}"/>
                </a:ext>
              </a:extLst>
            </p:cNvPr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BB2D9558-9E8A-466B-9FDA-C19C5603E11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2111C92B-C905-4F61-925E-B476459B15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Editar estilos de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3E977-4F6D-4A9F-990B-F4291FB06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0DDE7-F413-4F5D-BBF7-DF11C0BC4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00075-B972-4112-BC65-D8D09B813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34EA8C39-647B-479B-A872-E8D396B4639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  <p:sldLayoutId id="2147484226" r:id="rId12"/>
    <p:sldLayoutId id="2147484220" r:id="rId13"/>
    <p:sldLayoutId id="2147484227" r:id="rId14"/>
    <p:sldLayoutId id="2147484221" r:id="rId15"/>
    <p:sldLayoutId id="2147484222" r:id="rId16"/>
    <p:sldLayoutId id="2147484223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>
            <a:extLst>
              <a:ext uri="{FF2B5EF4-FFF2-40B4-BE49-F238E27FC236}">
                <a16:creationId xmlns:a16="http://schemas.microsoft.com/office/drawing/2014/main" id="{28F9D9BF-C3D6-4D9C-909C-24CE5B75B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955404"/>
            <a:ext cx="4105126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pt-BR" altLang="pt-BR" sz="3200" b="1" dirty="0">
                <a:latin typeface="Arial" panose="020B0604020202020204" pitchFamily="34" charset="0"/>
              </a:rPr>
              <a:t>C E R T I F I C A D O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752CFFA4-A7BA-43CD-B56D-F022935AC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2204864"/>
            <a:ext cx="748883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lvl="2" algn="just" eaLnBrk="1" hangingPunct="1"/>
            <a:r>
              <a:rPr lang="pt-BR" altLang="pt-BR" dirty="0" smtClean="0">
                <a:latin typeface="Arial" panose="020B0604020202020204" pitchFamily="34" charset="0"/>
              </a:rPr>
              <a:t>Certificamos que </a:t>
            </a:r>
            <a:r>
              <a:rPr lang="pt-BR" altLang="pt-BR" b="1" dirty="0" smtClean="0">
                <a:latin typeface="Arial" panose="020B0604020202020204" pitchFamily="34" charset="0"/>
              </a:rPr>
              <a:t>{{NOME}}, </a:t>
            </a:r>
            <a:r>
              <a:rPr lang="pt-BR" altLang="pt-BR" dirty="0">
                <a:latin typeface="Arial" panose="020B0604020202020204" pitchFamily="34" charset="0"/>
              </a:rPr>
              <a:t>portador do </a:t>
            </a:r>
            <a:r>
              <a:rPr lang="pt-BR" altLang="pt-BR" dirty="0" smtClean="0">
                <a:latin typeface="Arial" panose="020B0604020202020204" pitchFamily="34" charset="0"/>
              </a:rPr>
              <a:t>RG nº </a:t>
            </a:r>
            <a:r>
              <a:rPr lang="pt-BR" altLang="pt-BR" dirty="0" smtClean="0">
                <a:latin typeface="Arial" panose="020B0604020202020204" pitchFamily="34" charset="0"/>
              </a:rPr>
              <a:t>{{RG}} </a:t>
            </a:r>
            <a:r>
              <a:rPr lang="pt-BR" altLang="pt-BR" dirty="0">
                <a:latin typeface="Arial" panose="020B0604020202020204" pitchFamily="34" charset="0"/>
              </a:rPr>
              <a:t>e CPF </a:t>
            </a:r>
            <a:r>
              <a:rPr lang="pt-BR" altLang="pt-BR" dirty="0" smtClean="0">
                <a:latin typeface="Arial" panose="020B0604020202020204" pitchFamily="34" charset="0"/>
              </a:rPr>
              <a:t>nº {{CPF}}, </a:t>
            </a:r>
            <a:r>
              <a:rPr lang="pt-BR" altLang="pt-BR" dirty="0">
                <a:latin typeface="Arial" panose="020B0604020202020204" pitchFamily="34" charset="0"/>
              </a:rPr>
              <a:t>concluiu com aproveitamento o curso da </a:t>
            </a:r>
            <a:r>
              <a:rPr lang="pt-BR" altLang="pt-BR" b="1" dirty="0" smtClean="0">
                <a:latin typeface="Arial" panose="020B0604020202020204" pitchFamily="34" charset="0"/>
              </a:rPr>
              <a:t>NR-34 Treinamento de Segurança em Serviços a Quente</a:t>
            </a:r>
            <a:r>
              <a:rPr lang="pt-BR" altLang="pt-BR" dirty="0" smtClean="0">
                <a:latin typeface="Arial" panose="020B0604020202020204" pitchFamily="34" charset="0"/>
              </a:rPr>
              <a:t> com </a:t>
            </a:r>
            <a:r>
              <a:rPr lang="pt-BR" altLang="pt-BR" dirty="0">
                <a:latin typeface="Arial" panose="020B0604020202020204" pitchFamily="34" charset="0"/>
              </a:rPr>
              <a:t>carga horária de 08 (oito) horas.</a:t>
            </a:r>
          </a:p>
          <a:p>
            <a:pPr lvl="2" eaLnBrk="1" hangingPunct="1"/>
            <a:endParaRPr lang="pt-BR" altLang="pt-BR" dirty="0" smtClean="0">
              <a:latin typeface="Arial" panose="020B0604020202020204" pitchFamily="34" charset="0"/>
            </a:endParaRPr>
          </a:p>
          <a:p>
            <a:pPr lvl="2" eaLnBrk="1" hangingPunct="1"/>
            <a:endParaRPr lang="pt-BR" altLang="pt-BR" dirty="0">
              <a:latin typeface="Arial" panose="020B0604020202020204" pitchFamily="34" charset="0"/>
            </a:endParaRPr>
          </a:p>
          <a:p>
            <a:pPr lvl="3" algn="ctr" eaLnBrk="1" hangingPunct="1"/>
            <a:r>
              <a:rPr lang="pt-BR" altLang="pt-BR" sz="1400">
                <a:latin typeface="Arial" panose="020B0604020202020204" pitchFamily="34" charset="0"/>
              </a:rPr>
              <a:t>São </a:t>
            </a:r>
            <a:r>
              <a:rPr lang="pt-BR" altLang="pt-BR" sz="1400" smtClean="0">
                <a:latin typeface="Arial" panose="020B0604020202020204" pitchFamily="34" charset="0"/>
              </a:rPr>
              <a:t>Carlos, {{DATA}}</a:t>
            </a:r>
            <a:r>
              <a:rPr lang="pt-BR" altLang="pt-BR" sz="1400" dirty="0" smtClean="0">
                <a:latin typeface="Arial" panose="020B0604020202020204" pitchFamily="34" charset="0"/>
              </a:rPr>
              <a:t/>
            </a:r>
            <a:br>
              <a:rPr lang="pt-BR" altLang="pt-BR" sz="1400" dirty="0" smtClean="0">
                <a:latin typeface="Arial" panose="020B0604020202020204" pitchFamily="34" charset="0"/>
              </a:rPr>
            </a:br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4FCB63CB-1DDA-4852-BAA9-28BB38105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5105400"/>
            <a:ext cx="217239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/>
            <a:r>
              <a:rPr lang="pt-BR" altLang="pt-BR" sz="1600" dirty="0">
                <a:latin typeface="Arial" panose="020B0604020202020204" pitchFamily="34" charset="0"/>
              </a:rPr>
              <a:t>_________________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900" noProof="0" dirty="0" smtClean="0">
                <a:solidFill>
                  <a:prstClr val="black"/>
                </a:solidFill>
                <a:latin typeface="Arial" panose="020B0604020202020204" pitchFamily="34" charset="0"/>
              </a:rPr>
              <a:t>Gustavo Almeida Frata</a:t>
            </a:r>
            <a:endParaRPr kumimoji="0" lang="pt-BR" altLang="pt-BR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900" dirty="0" smtClean="0">
                <a:solidFill>
                  <a:prstClr val="black"/>
                </a:solidFill>
                <a:latin typeface="Arial" panose="020B0604020202020204" pitchFamily="34" charset="0"/>
              </a:rPr>
              <a:t>Engenheiro de </a:t>
            </a:r>
            <a:r>
              <a:rPr kumimoji="0" lang="pt-BR" altLang="pt-BR" sz="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Segurança </a:t>
            </a: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do Trabalho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900" dirty="0" smtClean="0">
                <a:solidFill>
                  <a:prstClr val="black"/>
                </a:solidFill>
                <a:latin typeface="Arial" panose="020B0604020202020204" pitchFamily="34" charset="0"/>
              </a:rPr>
              <a:t>CREA 5063417801</a:t>
            </a:r>
            <a:endParaRPr kumimoji="0" lang="pt-BR" altLang="pt-BR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Instrutor</a:t>
            </a:r>
            <a:endParaRPr lang="pt-BR" altLang="pt-BR" sz="900" dirty="0">
              <a:latin typeface="Arial" panose="020B0604020202020204" pitchFamily="34" charset="0"/>
            </a:endParaRPr>
          </a:p>
        </p:txBody>
      </p:sp>
      <p:sp>
        <p:nvSpPr>
          <p:cNvPr id="6150" name="Text Box 12">
            <a:extLst>
              <a:ext uri="{FF2B5EF4-FFF2-40B4-BE49-F238E27FC236}">
                <a16:creationId xmlns:a16="http://schemas.microsoft.com/office/drawing/2014/main" id="{AA60B37E-E22A-4791-9CEC-ACB966C5F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5105400"/>
            <a:ext cx="187166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pt-BR" altLang="pt-BR" dirty="0">
                <a:latin typeface="Arial" panose="020B0604020202020204" pitchFamily="34" charset="0"/>
              </a:rPr>
              <a:t>_____________</a:t>
            </a:r>
          </a:p>
          <a:p>
            <a:pPr eaLnBrk="1" hangingPunct="1"/>
            <a:r>
              <a:rPr lang="pt-BR" altLang="pt-BR" sz="800" dirty="0">
                <a:latin typeface="Arial" panose="020B0604020202020204" pitchFamily="34" charset="0"/>
              </a:rPr>
              <a:t>                   </a:t>
            </a:r>
            <a:r>
              <a:rPr lang="pt-BR" altLang="pt-BR" sz="900" dirty="0">
                <a:latin typeface="Arial" panose="020B0604020202020204" pitchFamily="34" charset="0"/>
              </a:rPr>
              <a:t>Concluinte</a:t>
            </a:r>
          </a:p>
          <a:p>
            <a:pPr eaLnBrk="1" hangingPunct="1"/>
            <a:endParaRPr lang="pt-BR" altLang="pt-BR" sz="900" b="1" dirty="0">
              <a:latin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71123"/>
            <a:ext cx="1615079" cy="15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AC28132-B3ED-494C-954F-BCFE3A6C0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33375"/>
            <a:ext cx="9036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pt-BR" altLang="pt-BR" sz="1000" b="1">
                <a:latin typeface="Arial" panose="020B0604020202020204" pitchFamily="34" charset="0"/>
              </a:rPr>
              <a:t>                                          </a:t>
            </a:r>
            <a:endParaRPr lang="pt-BR" altLang="pt-BR" sz="900">
              <a:latin typeface="Arial" panose="020B0604020202020204" pitchFamily="34" charset="0"/>
            </a:endParaRP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E60F91FF-D7F4-4899-AD70-7737E4084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408" y="369024"/>
            <a:ext cx="5967412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altLang="pt-BR" b="1" dirty="0">
                <a:latin typeface="Arial" panose="020B0604020202020204" pitchFamily="34" charset="0"/>
              </a:rPr>
              <a:t>CURSO DE </a:t>
            </a:r>
            <a:r>
              <a:rPr lang="pt-BR" altLang="pt-BR" b="1" dirty="0" smtClean="0">
                <a:latin typeface="Arial" panose="020B0604020202020204" pitchFamily="34" charset="0"/>
              </a:rPr>
              <a:t>NR-34</a:t>
            </a:r>
            <a:endParaRPr lang="pt-BR" altLang="pt-BR" b="1" dirty="0"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altLang="pt-BR" b="1" dirty="0" smtClean="0">
                <a:latin typeface="Arial" panose="020B0604020202020204" pitchFamily="34" charset="0"/>
              </a:rPr>
              <a:t>TRABALHO A QUENTE </a:t>
            </a:r>
            <a:endParaRPr lang="pt-BR" altLang="pt-BR" b="1" dirty="0"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altLang="pt-BR" b="1" dirty="0">
                <a:latin typeface="Arial" panose="020B0604020202020204" pitchFamily="34" charset="0"/>
              </a:rPr>
              <a:t>08 </a:t>
            </a:r>
            <a:r>
              <a:rPr lang="pt-BR" altLang="pt-BR" b="1" dirty="0" smtClean="0">
                <a:latin typeface="Arial" panose="020B0604020202020204" pitchFamily="34" charset="0"/>
              </a:rPr>
              <a:t>HORAS</a:t>
            </a:r>
            <a:endParaRPr lang="pt-BR" altLang="pt-BR" b="1" dirty="0">
              <a:latin typeface="Arial" panose="020B0604020202020204" pitchFamily="34" charset="0"/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85A09E2-17B5-4728-B1FE-B64636F3E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781" y="1878214"/>
            <a:ext cx="5706665" cy="53245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600" b="1" dirty="0"/>
              <a:t>CONTEÚDO </a:t>
            </a:r>
            <a:r>
              <a:rPr lang="pt-BR" altLang="pt-BR" sz="1600" b="1" dirty="0" smtClean="0"/>
              <a:t>PROGRAMÁTICO</a:t>
            </a:r>
            <a:endParaRPr lang="pt-BR" sz="1200" dirty="0" smtClean="0"/>
          </a:p>
          <a:p>
            <a:endParaRPr lang="pt-BR" sz="1200" dirty="0"/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Aplicável </a:t>
            </a:r>
            <a:r>
              <a:rPr lang="pt-BR" sz="1200" dirty="0"/>
              <a:t>a todas as especialidades de trabalho a quente</a:t>
            </a:r>
            <a:r>
              <a:rPr lang="pt-BR" sz="1200" dirty="0" smtClean="0"/>
              <a:t>;</a:t>
            </a:r>
            <a:endParaRPr lang="pt-BR" sz="1200" dirty="0"/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APP </a:t>
            </a:r>
            <a:r>
              <a:rPr lang="pt-BR" sz="1200" dirty="0"/>
              <a:t>e APR - Análise Preliminar de Perigos e Análise Preliminar de Riscos;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Permissão </a:t>
            </a:r>
            <a:r>
              <a:rPr lang="pt-BR" sz="1200" dirty="0"/>
              <a:t>para Trabalho - PT;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Limite </a:t>
            </a:r>
            <a:r>
              <a:rPr lang="pt-BR" sz="1200" dirty="0"/>
              <a:t>inferior e superior de explosividade;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Medidas </a:t>
            </a:r>
            <a:r>
              <a:rPr lang="pt-BR" sz="1200" dirty="0"/>
              <a:t>de Controle no Local de Trabalho;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Sinalização </a:t>
            </a:r>
            <a:r>
              <a:rPr lang="pt-BR" sz="1200" dirty="0"/>
              <a:t>e Isolamento do Local de Trabalho;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Inspeção </a:t>
            </a:r>
            <a:r>
              <a:rPr lang="pt-BR" sz="1200" dirty="0"/>
              <a:t>Posterior para controle de fontes de ignição;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Renovação </a:t>
            </a:r>
            <a:r>
              <a:rPr lang="pt-BR" sz="1200" dirty="0"/>
              <a:t>de Ar no Local de Trabalho (Ventilação/Exaustão);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Ergonomia;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Doenças ocupacionais;</a:t>
            </a:r>
            <a:endParaRPr lang="pt-BR" sz="1200" dirty="0"/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Atividade </a:t>
            </a:r>
            <a:r>
              <a:rPr lang="pt-BR" sz="1200" dirty="0"/>
              <a:t>com Solda - Riscos e Formas de Prevenção;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Riscos </a:t>
            </a:r>
            <a:r>
              <a:rPr lang="pt-BR" sz="1200" dirty="0"/>
              <a:t>da Solda Elétrica;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Gases </a:t>
            </a:r>
            <a:r>
              <a:rPr lang="pt-BR" sz="1200" dirty="0"/>
              <a:t>e Fumos Metálicos;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Máquinas </a:t>
            </a:r>
            <a:r>
              <a:rPr lang="pt-BR" sz="1200" dirty="0"/>
              <a:t>de Solda;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Eletrodos</a:t>
            </a:r>
            <a:r>
              <a:rPr lang="pt-BR" sz="1200" dirty="0"/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Riscos </a:t>
            </a:r>
            <a:r>
              <a:rPr lang="pt-BR" sz="1200" dirty="0"/>
              <a:t>nas Soldas com Eletrodos Especiais;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Riscos </a:t>
            </a:r>
            <a:r>
              <a:rPr lang="pt-BR" sz="1200" dirty="0"/>
              <a:t>nas Soldas com Processos Especiais (Arco </a:t>
            </a:r>
            <a:r>
              <a:rPr lang="pt-BR" sz="1200" dirty="0" smtClean="0"/>
              <a:t>Submerso, </a:t>
            </a:r>
            <a:r>
              <a:rPr lang="pt-BR" sz="1200" dirty="0" err="1"/>
              <a:t>Mig</a:t>
            </a:r>
            <a:r>
              <a:rPr lang="pt-BR" sz="1200" dirty="0"/>
              <a:t>, </a:t>
            </a:r>
            <a:r>
              <a:rPr lang="pt-BR" sz="1200" dirty="0" err="1"/>
              <a:t>Mag</a:t>
            </a:r>
            <a:r>
              <a:rPr lang="pt-BR" sz="1200" dirty="0"/>
              <a:t>, </a:t>
            </a:r>
            <a:r>
              <a:rPr lang="pt-BR" sz="1200" dirty="0" err="1"/>
              <a:t>Tig</a:t>
            </a:r>
            <a:r>
              <a:rPr lang="pt-BR" sz="1200" dirty="0"/>
              <a:t>);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Proteção </a:t>
            </a:r>
            <a:r>
              <a:rPr lang="pt-BR" sz="1200" dirty="0"/>
              <a:t>física contra faíscas;</a:t>
            </a:r>
            <a:endParaRPr lang="pt-BR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Riscos </a:t>
            </a:r>
            <a:r>
              <a:rPr lang="pt-BR" sz="1200" dirty="0"/>
              <a:t>no Corte e Solda a Gás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Proteção </a:t>
            </a:r>
            <a:r>
              <a:rPr lang="pt-BR" sz="1200" dirty="0"/>
              <a:t>Elétrica - Quadros, Disjuntores e Cabos de Alimentação;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Atividade </a:t>
            </a:r>
            <a:r>
              <a:rPr lang="pt-BR" sz="1200" dirty="0"/>
              <a:t>com maçarico - Riscos e Forma de Prevenção;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 smtClean="0"/>
              <a:t>EPIs </a:t>
            </a:r>
            <a:r>
              <a:rPr lang="pt-BR" sz="1200" dirty="0"/>
              <a:t>e </a:t>
            </a:r>
            <a:r>
              <a:rPr lang="pt-BR" sz="1200" dirty="0" err="1" smtClean="0"/>
              <a:t>EPCs</a:t>
            </a:r>
            <a:r>
              <a:rPr lang="pt-BR" sz="1200" dirty="0"/>
              <a:t>.</a:t>
            </a:r>
          </a:p>
          <a:p>
            <a:endParaRPr lang="pt-BR" sz="1200" dirty="0"/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pt-BR" altLang="pt-BR" sz="1200" dirty="0" smtClean="0"/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pt-BR" altLang="pt-BR" sz="12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altLang="pt-BR" sz="1200" dirty="0"/>
          </a:p>
        </p:txBody>
      </p:sp>
      <p:sp>
        <p:nvSpPr>
          <p:cNvPr id="7174" name="Rectangle 8">
            <a:extLst>
              <a:ext uri="{FF2B5EF4-FFF2-40B4-BE49-F238E27FC236}">
                <a16:creationId xmlns:a16="http://schemas.microsoft.com/office/drawing/2014/main" id="{21DAA545-B43D-4B5F-B6B3-FF3BDC742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1387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71123"/>
            <a:ext cx="1615079" cy="15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522</TotalTime>
  <Words>248</Words>
  <Application>Microsoft Office PowerPoint</Application>
  <PresentationFormat>Apresentação na tela (4:3)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Corbel</vt:lpstr>
      <vt:lpstr>Monotype Sorts</vt:lpstr>
      <vt:lpstr>Paralaxe</vt:lpstr>
      <vt:lpstr>Apresentação do PowerPoint</vt:lpstr>
      <vt:lpstr>Apresentação do PowerPoint</vt:lpstr>
    </vt:vector>
  </TitlesOfParts>
  <Company>RDInformatica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NOVAES</cp:lastModifiedBy>
  <cp:revision>66</cp:revision>
  <cp:lastPrinted>2024-08-28T17:32:51Z</cp:lastPrinted>
  <dcterms:created xsi:type="dcterms:W3CDTF">2010-04-14T13:15:34Z</dcterms:created>
  <dcterms:modified xsi:type="dcterms:W3CDTF">2025-02-03T11:56:47Z</dcterms:modified>
</cp:coreProperties>
</file>